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5.gif" ContentType="image/gif"/>
  <Override PartName="/ppt/comments/comment1.xml" ContentType="application/vnd.openxmlformats-officedocument.presentationml.comments+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media/image37.gif" ContentType="image/gif"/>
  <Override PartName="/ppt/comments/comment3.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48.gif" ContentType="image/gif"/>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311" r:id="rId2"/>
    <p:sldId id="310" r:id="rId3"/>
    <p:sldId id="283" r:id="rId4"/>
    <p:sldId id="257" r:id="rId5"/>
    <p:sldId id="302" r:id="rId6"/>
    <p:sldId id="312" r:id="rId7"/>
    <p:sldId id="313" r:id="rId8"/>
    <p:sldId id="314" r:id="rId9"/>
    <p:sldId id="338" r:id="rId10"/>
    <p:sldId id="315" r:id="rId11"/>
    <p:sldId id="317" r:id="rId12"/>
    <p:sldId id="318" r:id="rId13"/>
    <p:sldId id="319" r:id="rId14"/>
    <p:sldId id="337" r:id="rId15"/>
    <p:sldId id="336" r:id="rId16"/>
    <p:sldId id="277" r:id="rId17"/>
    <p:sldId id="320" r:id="rId18"/>
    <p:sldId id="321" r:id="rId19"/>
    <p:sldId id="334" r:id="rId20"/>
    <p:sldId id="268" r:id="rId21"/>
    <p:sldId id="307" r:id="rId22"/>
    <p:sldId id="322" r:id="rId23"/>
    <p:sldId id="323" r:id="rId24"/>
    <p:sldId id="324" r:id="rId25"/>
    <p:sldId id="260" r:id="rId26"/>
    <p:sldId id="325" r:id="rId27"/>
    <p:sldId id="294" r:id="rId28"/>
    <p:sldId id="295" r:id="rId29"/>
    <p:sldId id="285" r:id="rId30"/>
    <p:sldId id="326" r:id="rId31"/>
    <p:sldId id="327" r:id="rId32"/>
    <p:sldId id="328" r:id="rId33"/>
    <p:sldId id="296" r:id="rId34"/>
    <p:sldId id="335" r:id="rId35"/>
    <p:sldId id="266" r:id="rId36"/>
    <p:sldId id="333" r:id="rId37"/>
    <p:sldId id="265" r:id="rId38"/>
    <p:sldId id="279" r:id="rId39"/>
    <p:sldId id="280" r:id="rId40"/>
    <p:sldId id="288" r:id="rId41"/>
    <p:sldId id="306" r:id="rId42"/>
    <p:sldId id="291" r:id="rId43"/>
    <p:sldId id="297" r:id="rId44"/>
    <p:sldId id="286" r:id="rId45"/>
    <p:sldId id="331" r:id="rId46"/>
    <p:sldId id="329" r:id="rId47"/>
    <p:sldId id="330" r:id="rId48"/>
    <p:sldId id="292"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dvig Skirgård"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401E02"/>
    <a:srgbClr val="380B00"/>
    <a:srgbClr val="1E0600"/>
    <a:srgbClr val="E5EFFC"/>
    <a:srgbClr val="FCFFC0"/>
    <a:srgbClr val="F7FF7D"/>
    <a:srgbClr val="D53A19"/>
    <a:srgbClr val="2059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0" autoAdjust="0"/>
    <p:restoredTop sz="98561" autoAdjust="0"/>
  </p:normalViewPr>
  <p:slideViewPr>
    <p:cSldViewPr snapToGrid="0" snapToObjects="1">
      <p:cViewPr>
        <p:scale>
          <a:sx n="50" d="100"/>
          <a:sy n="50" d="100"/>
        </p:scale>
        <p:origin x="-1136" y="-832"/>
      </p:cViewPr>
      <p:guideLst>
        <p:guide orient="horz" pos="2160"/>
        <p:guide pos="2880"/>
      </p:guideLst>
    </p:cSldViewPr>
  </p:slideViewPr>
  <p:outlineViewPr>
    <p:cViewPr>
      <p:scale>
        <a:sx n="33" d="100"/>
        <a:sy n="33" d="100"/>
      </p:scale>
      <p:origin x="0" y="2427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0" d="100"/>
          <a:sy n="70" d="100"/>
        </p:scale>
        <p:origin x="-2416"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commentAuthors" Target="commentAuthors.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3-03-15T10:25:19.377"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3-03-15T10:25:19.377" idx="2">
    <p:pos x="10" y="10"/>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3-03-15T10:25:19.377" idx="3">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73933A-A37E-8549-BF16-D5F7AB9785F9}" type="datetimeFigureOut">
              <a:rPr lang="en-US" smtClean="0"/>
              <a:t>2014-07-25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627FF6-8F68-EB44-A57A-3AC18021FE09}" type="slidenum">
              <a:rPr lang="en-US" smtClean="0"/>
              <a:t>‹#›</a:t>
            </a:fld>
            <a:endParaRPr lang="en-US"/>
          </a:p>
        </p:txBody>
      </p:sp>
    </p:spTree>
    <p:extLst>
      <p:ext uri="{BB962C8B-B14F-4D97-AF65-F5344CB8AC3E}">
        <p14:creationId xmlns:p14="http://schemas.microsoft.com/office/powerpoint/2010/main" val="352229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73528E-A38D-AF4B-8BCB-A967B106FC1F}" type="datetimeFigureOut">
              <a:rPr lang="en-US" smtClean="0"/>
              <a:t>2014-07-25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60EB7B-05DE-424C-82FE-6B8F8EA9EDCF}" type="slidenum">
              <a:rPr lang="en-US" smtClean="0"/>
              <a:t>‹#›</a:t>
            </a:fld>
            <a:endParaRPr lang="en-US"/>
          </a:p>
        </p:txBody>
      </p:sp>
    </p:spTree>
    <p:extLst>
      <p:ext uri="{BB962C8B-B14F-4D97-AF65-F5344CB8AC3E}">
        <p14:creationId xmlns:p14="http://schemas.microsoft.com/office/powerpoint/2010/main" val="12637333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v.wikipedia.org/wiki/Arabiska" TargetMode="External"/><Relationship Id="rId4" Type="http://schemas.openxmlformats.org/officeDocument/2006/relationships/hyperlink" Target="http://sv.wikipedia.org/wiki/Kinesiska" TargetMode="External"/><Relationship Id="rId5" Type="http://schemas.openxmlformats.org/officeDocument/2006/relationships/hyperlink" Target="http://sv.wikipedia.org/wiki/Engelska" TargetMode="External"/><Relationship Id="rId6" Type="http://schemas.openxmlformats.org/officeDocument/2006/relationships/hyperlink" Target="http://sv.wikipedia.org/wiki/Franska" TargetMode="External"/><Relationship Id="rId7" Type="http://schemas.openxmlformats.org/officeDocument/2006/relationships/hyperlink" Target="http://sv.wikipedia.org/wiki/Ryska" TargetMode="External"/><Relationship Id="rId8" Type="http://schemas.openxmlformats.org/officeDocument/2006/relationships/hyperlink" Target="http://sv.wikipedia.org/wiki/Spanska" TargetMode="External"/><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this is news, some is</a:t>
            </a:r>
            <a:r>
              <a:rPr lang="en-US" baseline="0" dirty="0" smtClean="0"/>
              <a:t> old.</a:t>
            </a:r>
          </a:p>
          <a:p>
            <a:r>
              <a:rPr lang="en-US" baseline="0" dirty="0" smtClean="0"/>
              <a:t>Raise your hand if you have any questions</a:t>
            </a:r>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1</a:t>
            </a:fld>
            <a:endParaRPr lang="en-US"/>
          </a:p>
        </p:txBody>
      </p:sp>
    </p:spTree>
    <p:extLst>
      <p:ext uri="{BB962C8B-B14F-4D97-AF65-F5344CB8AC3E}">
        <p14:creationId xmlns:p14="http://schemas.microsoft.com/office/powerpoint/2010/main" val="3491095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26</a:t>
            </a:fld>
            <a:endParaRPr lang="en-US"/>
          </a:p>
        </p:txBody>
      </p:sp>
    </p:spTree>
    <p:extLst>
      <p:ext uri="{BB962C8B-B14F-4D97-AF65-F5344CB8AC3E}">
        <p14:creationId xmlns:p14="http://schemas.microsoft.com/office/powerpoint/2010/main" val="2285086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Boas</a:t>
            </a:r>
            <a:r>
              <a:rPr lang="en-US" baseline="0" dirty="0" smtClean="0"/>
              <a:t> Is not in your references, sorry</a:t>
            </a:r>
          </a:p>
          <a:p>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27</a:t>
            </a:fld>
            <a:endParaRPr lang="en-US"/>
          </a:p>
        </p:txBody>
      </p:sp>
    </p:spTree>
    <p:extLst>
      <p:ext uri="{BB962C8B-B14F-4D97-AF65-F5344CB8AC3E}">
        <p14:creationId xmlns:p14="http://schemas.microsoft.com/office/powerpoint/2010/main" val="704761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berling</a:t>
            </a:r>
            <a:r>
              <a:rPr lang="en-US" dirty="0" smtClean="0"/>
              <a:t> and </a:t>
            </a:r>
            <a:r>
              <a:rPr lang="en-US" dirty="0" err="1" smtClean="0"/>
              <a:t>kay</a:t>
            </a:r>
            <a:r>
              <a:rPr lang="en-US" dirty="0" smtClean="0"/>
              <a:t> hade 98 </a:t>
            </a:r>
            <a:r>
              <a:rPr lang="en-US" dirty="0" err="1" smtClean="0"/>
              <a:t>språk</a:t>
            </a:r>
            <a:endParaRPr lang="en-US" dirty="0" smtClean="0"/>
          </a:p>
          <a:p>
            <a:r>
              <a:rPr lang="en-US" b="1" dirty="0" smtClean="0"/>
              <a:t>WHITE BLACK Stage I</a:t>
            </a:r>
            <a:r>
              <a:rPr lang="en-US" dirty="0" smtClean="0"/>
              <a:t> 9 languages: 7 New Guinea 1 Congo 1 South India </a:t>
            </a:r>
          </a:p>
          <a:p>
            <a:r>
              <a:rPr lang="en-US" b="1" dirty="0" smtClean="0"/>
              <a:t>WHITE BLACK RED</a:t>
            </a:r>
            <a:br>
              <a:rPr lang="en-US" b="1" dirty="0" smtClean="0"/>
            </a:br>
            <a:r>
              <a:rPr lang="en-US" b="1" dirty="0" smtClean="0"/>
              <a:t>Stage II</a:t>
            </a:r>
            <a:r>
              <a:rPr lang="en-US" dirty="0" smtClean="0"/>
              <a:t> 21 languages: 2 Amerindian 16 African 1 Pacific 1 Australian Aboriginal 1 South India </a:t>
            </a:r>
          </a:p>
          <a:p>
            <a:r>
              <a:rPr lang="en-US" b="1" dirty="0" smtClean="0"/>
              <a:t>WHITE BLACK RED GREEN</a:t>
            </a:r>
            <a:r>
              <a:rPr lang="en-US" dirty="0" smtClean="0"/>
              <a:t> </a:t>
            </a:r>
            <a:r>
              <a:rPr lang="en-US" b="1" dirty="0" smtClean="0"/>
              <a:t>Stage </a:t>
            </a:r>
            <a:r>
              <a:rPr lang="en-US" b="1" dirty="0" err="1" smtClean="0"/>
              <a:t>IIIa</a:t>
            </a:r>
            <a:r>
              <a:rPr lang="en-US" dirty="0" smtClean="0"/>
              <a:t> 8 languages: 6 African 1 Philippine 1 New Guinea </a:t>
            </a:r>
          </a:p>
          <a:p>
            <a:r>
              <a:rPr lang="en-US" b="1" dirty="0" smtClean="0"/>
              <a:t>WHITE BLACK RED YELLOW Stage </a:t>
            </a:r>
            <a:r>
              <a:rPr lang="en-US" b="1" dirty="0" err="1" smtClean="0"/>
              <a:t>IlIb</a:t>
            </a:r>
            <a:r>
              <a:rPr lang="en-US" dirty="0" smtClean="0"/>
              <a:t> 9 languages: 2 Australian Aboriginal 1 Philippine 3 Polynesian 1 Greek (Homeric) 2 African </a:t>
            </a:r>
          </a:p>
          <a:p>
            <a:r>
              <a:rPr lang="en-US" b="1" dirty="0" smtClean="0"/>
              <a:t>WHITE BLACK RED GREEN YELLOW Stage IV</a:t>
            </a:r>
            <a:r>
              <a:rPr lang="en-US" dirty="0" smtClean="0"/>
              <a:t> 18 languages: 12 Amerindian 1 Sumatra 4 African 1 Eskimo </a:t>
            </a:r>
          </a:p>
          <a:p>
            <a:r>
              <a:rPr lang="en-US" b="1" dirty="0" smtClean="0"/>
              <a:t>WHITE BLACK RED GREEN YELLOW BLUE</a:t>
            </a:r>
            <a:r>
              <a:rPr lang="en-US" dirty="0" smtClean="0"/>
              <a:t> </a:t>
            </a:r>
            <a:r>
              <a:rPr lang="en-US" b="1" dirty="0" smtClean="0"/>
              <a:t>Stage V</a:t>
            </a:r>
            <a:r>
              <a:rPr lang="en-US" dirty="0" smtClean="0"/>
              <a:t> 8 languages: 5 African 1 Chinese 1 Philippine 1 South India </a:t>
            </a:r>
          </a:p>
          <a:p>
            <a:r>
              <a:rPr lang="en-US" b="1" dirty="0" smtClean="0"/>
              <a:t>WHITE BLACK RED GREEN YELLOW BLUE BROWN</a:t>
            </a:r>
            <a:r>
              <a:rPr lang="en-US" dirty="0" smtClean="0"/>
              <a:t> </a:t>
            </a:r>
            <a:r>
              <a:rPr lang="en-US" b="1" dirty="0" smtClean="0"/>
              <a:t>Stage VI</a:t>
            </a:r>
            <a:r>
              <a:rPr lang="en-US" dirty="0" smtClean="0"/>
              <a:t> 5 languages: 2 African 1 Sumatra 1 South India 1 Amerindian </a:t>
            </a:r>
          </a:p>
          <a:p>
            <a:r>
              <a:rPr lang="en-US" b="1" dirty="0" smtClean="0"/>
              <a:t>COMPLETE ARRAY OF COLOURS Stage VII</a:t>
            </a:r>
            <a:r>
              <a:rPr lang="en-US" dirty="0" smtClean="0"/>
              <a:t> 20 languages: 1 Arabic 2 Malayan 6 European 1 Chinese 1 Indian 2 African 1 Hebrew 1 Japanese 1 Korean 2 South East Asian 1 Amerindian 1 Philippine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28</a:t>
            </a:fld>
            <a:endParaRPr lang="en-US"/>
          </a:p>
        </p:txBody>
      </p:sp>
    </p:spTree>
    <p:extLst>
      <p:ext uri="{BB962C8B-B14F-4D97-AF65-F5344CB8AC3E}">
        <p14:creationId xmlns:p14="http://schemas.microsoft.com/office/powerpoint/2010/main" val="704761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WALS</a:t>
            </a:r>
            <a:r>
              <a:rPr lang="en-US" baseline="0" dirty="0" smtClean="0"/>
              <a:t> is a great </a:t>
            </a:r>
            <a:r>
              <a:rPr lang="en-US" baseline="0" dirty="0" err="1" smtClean="0"/>
              <a:t>typoligical</a:t>
            </a:r>
            <a:r>
              <a:rPr lang="en-US" baseline="0" dirty="0" smtClean="0"/>
              <a:t> project spanning over 200 </a:t>
            </a:r>
            <a:r>
              <a:rPr lang="nb-NO" baseline="0" dirty="0" smtClean="0"/>
              <a:t>språk</a:t>
            </a:r>
            <a:r>
              <a:rPr lang="en-US" baseline="0" dirty="0" smtClean="0"/>
              <a:t>, at least. Different authors for different phenomena but all are ask to include a set of 200 </a:t>
            </a:r>
            <a:r>
              <a:rPr lang="nb-NO" baseline="0" dirty="0" smtClean="0"/>
              <a:t>språk</a:t>
            </a:r>
            <a:r>
              <a:rPr lang="en-US" baseline="0" dirty="0" smtClean="0"/>
              <a:t> in their study. Some chapters have more, some have less. There is a 400 sample too that is sometimes used.</a:t>
            </a:r>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29</a:t>
            </a:fld>
            <a:endParaRPr lang="en-US"/>
          </a:p>
        </p:txBody>
      </p:sp>
    </p:spTree>
    <p:extLst>
      <p:ext uri="{BB962C8B-B14F-4D97-AF65-F5344CB8AC3E}">
        <p14:creationId xmlns:p14="http://schemas.microsoft.com/office/powerpoint/2010/main" val="3039083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Boas</a:t>
            </a:r>
            <a:r>
              <a:rPr lang="en-US" baseline="0" dirty="0" smtClean="0"/>
              <a:t> Is not in your references, sorry</a:t>
            </a:r>
          </a:p>
          <a:p>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33</a:t>
            </a:fld>
            <a:endParaRPr lang="en-US"/>
          </a:p>
        </p:txBody>
      </p:sp>
    </p:spTree>
    <p:extLst>
      <p:ext uri="{BB962C8B-B14F-4D97-AF65-F5344CB8AC3E}">
        <p14:creationId xmlns:p14="http://schemas.microsoft.com/office/powerpoint/2010/main" val="704761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Boas</a:t>
            </a:r>
            <a:r>
              <a:rPr lang="en-US" baseline="0" dirty="0" smtClean="0"/>
              <a:t> Is not in your references, sorry</a:t>
            </a:r>
          </a:p>
          <a:p>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34</a:t>
            </a:fld>
            <a:endParaRPr lang="en-US"/>
          </a:p>
        </p:txBody>
      </p:sp>
    </p:spTree>
    <p:extLst>
      <p:ext uri="{BB962C8B-B14F-4D97-AF65-F5344CB8AC3E}">
        <p14:creationId xmlns:p14="http://schemas.microsoft.com/office/powerpoint/2010/main" val="704761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First of all we got the issue with “macro</a:t>
            </a:r>
            <a:r>
              <a:rPr lang="nb-NO" sz="2400" dirty="0" smtClean="0"/>
              <a:t>språk</a:t>
            </a:r>
            <a:r>
              <a:rPr lang="en-US" sz="2400" dirty="0" smtClean="0"/>
              <a:t>”</a:t>
            </a:r>
          </a:p>
          <a:p>
            <a:endParaRPr lang="en-US" sz="2400" dirty="0" smtClean="0"/>
          </a:p>
          <a:p>
            <a:r>
              <a:rPr lang="en-US" sz="2400" dirty="0" smtClean="0"/>
              <a:t>multiple, closely related individual </a:t>
            </a:r>
            <a:r>
              <a:rPr lang="nb-NO" sz="2400" dirty="0" smtClean="0"/>
              <a:t>språk</a:t>
            </a:r>
            <a:r>
              <a:rPr lang="en-US" sz="2400" dirty="0" smtClean="0"/>
              <a:t> that are deemed in some usage contexts to be a single language.</a:t>
            </a:r>
          </a:p>
          <a:p>
            <a:endParaRPr lang="en-US" sz="2400" dirty="0" smtClean="0"/>
          </a:p>
          <a:p>
            <a:r>
              <a:rPr lang="en-US" sz="2400" dirty="0" smtClean="0"/>
              <a:t>FNs </a:t>
            </a:r>
            <a:r>
              <a:rPr lang="en-US" sz="2400" dirty="0" err="1" smtClean="0"/>
              <a:t>oficiella</a:t>
            </a:r>
            <a:r>
              <a:rPr lang="en-US" sz="2400" dirty="0" smtClean="0"/>
              <a:t> </a:t>
            </a:r>
            <a:r>
              <a:rPr lang="en-US" sz="2400" dirty="0" err="1" smtClean="0"/>
              <a:t>språk</a:t>
            </a:r>
            <a:r>
              <a:rPr lang="en-US" sz="2400" dirty="0" smtClean="0"/>
              <a:t>:</a:t>
            </a:r>
            <a:r>
              <a:rPr lang="sv-SE" sz="2400" dirty="0" smtClean="0">
                <a:hlinkClick r:id="rId3" tooltip="Arabiska"/>
              </a:rPr>
              <a:t>arabiska</a:t>
            </a:r>
            <a:r>
              <a:rPr lang="sv-SE" sz="2400" dirty="0" smtClean="0"/>
              <a:t>, </a:t>
            </a:r>
            <a:r>
              <a:rPr lang="sv-SE" sz="2400" dirty="0" smtClean="0">
                <a:hlinkClick r:id="rId4" tooltip="Kinesiska"/>
              </a:rPr>
              <a:t>kinesiska</a:t>
            </a:r>
            <a:r>
              <a:rPr lang="sv-SE" sz="2400" dirty="0" smtClean="0"/>
              <a:t>, </a:t>
            </a:r>
            <a:r>
              <a:rPr lang="sv-SE" sz="2400" dirty="0" smtClean="0">
                <a:hlinkClick r:id="rId5" tooltip="Engelska"/>
              </a:rPr>
              <a:t>engelska</a:t>
            </a:r>
            <a:r>
              <a:rPr lang="sv-SE" sz="2400" dirty="0" smtClean="0"/>
              <a:t>, </a:t>
            </a:r>
            <a:r>
              <a:rPr lang="sv-SE" sz="2400" dirty="0" smtClean="0">
                <a:hlinkClick r:id="rId6" tooltip="Franska"/>
              </a:rPr>
              <a:t>franska</a:t>
            </a:r>
            <a:r>
              <a:rPr lang="sv-SE" sz="2400" dirty="0" smtClean="0"/>
              <a:t>, </a:t>
            </a:r>
            <a:r>
              <a:rPr lang="sv-SE" sz="2400" dirty="0" smtClean="0">
                <a:hlinkClick r:id="rId7" tooltip="Ryska"/>
              </a:rPr>
              <a:t>ryska</a:t>
            </a:r>
            <a:r>
              <a:rPr lang="sv-SE" sz="2400" dirty="0" smtClean="0"/>
              <a:t> och </a:t>
            </a:r>
            <a:r>
              <a:rPr lang="sv-SE" sz="2400" dirty="0" smtClean="0">
                <a:hlinkClick r:id="rId8" tooltip="Spanska"/>
              </a:rPr>
              <a:t>spanska</a:t>
            </a:r>
            <a:endParaRPr lang="en-US" sz="2400" dirty="0"/>
          </a:p>
        </p:txBody>
      </p:sp>
      <p:sp>
        <p:nvSpPr>
          <p:cNvPr id="4" name="Slide Number Placeholder 3"/>
          <p:cNvSpPr>
            <a:spLocks noGrp="1"/>
          </p:cNvSpPr>
          <p:nvPr>
            <p:ph type="sldNum" sz="quarter" idx="10"/>
          </p:nvPr>
        </p:nvSpPr>
        <p:spPr/>
        <p:txBody>
          <a:bodyPr/>
          <a:lstStyle/>
          <a:p>
            <a:fld id="{1B60EB7B-05DE-424C-82FE-6B8F8EA9EDCF}" type="slidenum">
              <a:rPr lang="en-US" smtClean="0"/>
              <a:t>35</a:t>
            </a:fld>
            <a:endParaRPr lang="en-US"/>
          </a:p>
        </p:txBody>
      </p:sp>
    </p:spTree>
    <p:extLst>
      <p:ext uri="{BB962C8B-B14F-4D97-AF65-F5344CB8AC3E}">
        <p14:creationId xmlns:p14="http://schemas.microsoft.com/office/powerpoint/2010/main" val="2973785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38</a:t>
            </a:fld>
            <a:endParaRPr lang="en-US"/>
          </a:p>
        </p:txBody>
      </p:sp>
    </p:spTree>
    <p:extLst>
      <p:ext uri="{BB962C8B-B14F-4D97-AF65-F5344CB8AC3E}">
        <p14:creationId xmlns:p14="http://schemas.microsoft.com/office/powerpoint/2010/main" val="1357081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Kolla</a:t>
            </a:r>
            <a:r>
              <a:rPr lang="en-US" dirty="0" smtClean="0"/>
              <a:t> </a:t>
            </a:r>
            <a:r>
              <a:rPr lang="de-DE" sz="1200" b="1" dirty="0" err="1" smtClean="0">
                <a:solidFill>
                  <a:srgbClr val="20597B"/>
                </a:solidFill>
              </a:rPr>
              <a:t>Moravcsik</a:t>
            </a:r>
            <a:r>
              <a:rPr lang="de-DE" sz="1200" b="1" dirty="0" smtClean="0">
                <a:solidFill>
                  <a:srgbClr val="20597B"/>
                </a:solidFill>
              </a:rPr>
              <a:t>, Edith A. (1995)</a:t>
            </a:r>
            <a:r>
              <a:rPr lang="de-DE" sz="1200" dirty="0" smtClean="0">
                <a:solidFill>
                  <a:srgbClr val="20597B"/>
                </a:solidFill>
              </a:rPr>
              <a:t>. </a:t>
            </a:r>
            <a:r>
              <a:rPr lang="de-DE" sz="1200" dirty="0" err="1" smtClean="0">
                <a:solidFill>
                  <a:srgbClr val="20597B"/>
                </a:solidFill>
              </a:rPr>
              <a:t>Summing</a:t>
            </a:r>
            <a:r>
              <a:rPr lang="de-DE" sz="1200" dirty="0" smtClean="0">
                <a:solidFill>
                  <a:srgbClr val="20597B"/>
                </a:solidFill>
              </a:rPr>
              <a:t> </a:t>
            </a:r>
            <a:r>
              <a:rPr lang="de-DE" sz="1200" dirty="0" err="1" smtClean="0">
                <a:solidFill>
                  <a:srgbClr val="20597B"/>
                </a:solidFill>
              </a:rPr>
              <a:t>up</a:t>
            </a:r>
            <a:r>
              <a:rPr lang="de-DE" sz="1200" dirty="0" smtClean="0">
                <a:solidFill>
                  <a:srgbClr val="20597B"/>
                </a:solidFill>
              </a:rPr>
              <a:t> </a:t>
            </a:r>
            <a:r>
              <a:rPr lang="de-DE" sz="1200" dirty="0" err="1" smtClean="0">
                <a:solidFill>
                  <a:srgbClr val="20597B"/>
                </a:solidFill>
              </a:rPr>
              <a:t>Suffixaufnahme</a:t>
            </a:r>
            <a:r>
              <a:rPr lang="de-DE" sz="1200" dirty="0" smtClean="0">
                <a:solidFill>
                  <a:srgbClr val="20597B"/>
                </a:solidFill>
              </a:rPr>
              <a:t>. In Plank (</a:t>
            </a:r>
            <a:r>
              <a:rPr lang="de-DE" sz="1200" dirty="0" err="1" smtClean="0">
                <a:solidFill>
                  <a:srgbClr val="20597B"/>
                </a:solidFill>
              </a:rPr>
              <a:t>ed</a:t>
            </a:r>
            <a:r>
              <a:rPr lang="de-DE" sz="1200" dirty="0" smtClean="0">
                <a:solidFill>
                  <a:srgbClr val="20597B"/>
                </a:solidFill>
              </a:rPr>
              <a:t>.) 1995, 451-484. </a:t>
            </a:r>
            <a:endParaRPr lang="en-US" sz="1200" u="sng" dirty="0" smtClean="0">
              <a:solidFill>
                <a:srgbClr val="20597B"/>
              </a:solidFill>
            </a:endParaRPr>
          </a:p>
          <a:p>
            <a:r>
              <a:rPr lang="en-US" dirty="0" smtClean="0"/>
              <a:t> </a:t>
            </a:r>
            <a:r>
              <a:rPr lang="en-US" dirty="0" err="1" smtClean="0"/>
              <a:t>i</a:t>
            </a:r>
            <a:r>
              <a:rPr lang="en-US" dirty="0" smtClean="0"/>
              <a:t> universals archive</a:t>
            </a:r>
          </a:p>
          <a:p>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41</a:t>
            </a:fld>
            <a:endParaRPr lang="en-US"/>
          </a:p>
        </p:txBody>
      </p:sp>
    </p:spTree>
    <p:extLst>
      <p:ext uri="{BB962C8B-B14F-4D97-AF65-F5344CB8AC3E}">
        <p14:creationId xmlns:p14="http://schemas.microsoft.com/office/powerpoint/2010/main" val="1562391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Areala</a:t>
            </a:r>
            <a:r>
              <a:rPr lang="en-US" baseline="0" dirty="0" smtClean="0"/>
              <a:t> drag</a:t>
            </a:r>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43</a:t>
            </a:fld>
            <a:endParaRPr lang="en-US"/>
          </a:p>
        </p:txBody>
      </p:sp>
    </p:spTree>
    <p:extLst>
      <p:ext uri="{BB962C8B-B14F-4D97-AF65-F5344CB8AC3E}">
        <p14:creationId xmlns:p14="http://schemas.microsoft.com/office/powerpoint/2010/main" val="303908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F34E0-569C-4C9A-8BFA-ED567ED936CB}" type="slidenum">
              <a:rPr lang="en-US" smtClean="0"/>
              <a:t>6</a:t>
            </a:fld>
            <a:endParaRPr lang="en-US"/>
          </a:p>
        </p:txBody>
      </p:sp>
    </p:spTree>
    <p:extLst>
      <p:ext uri="{BB962C8B-B14F-4D97-AF65-F5344CB8AC3E}">
        <p14:creationId xmlns:p14="http://schemas.microsoft.com/office/powerpoint/2010/main" val="1740707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WALS</a:t>
            </a:r>
            <a:r>
              <a:rPr lang="en-US" baseline="0" dirty="0" smtClean="0"/>
              <a:t> is a great </a:t>
            </a:r>
            <a:r>
              <a:rPr lang="en-US" baseline="0" dirty="0" err="1" smtClean="0"/>
              <a:t>typoligical</a:t>
            </a:r>
            <a:r>
              <a:rPr lang="en-US" baseline="0" dirty="0" smtClean="0"/>
              <a:t> project spanning over 200 </a:t>
            </a:r>
            <a:r>
              <a:rPr lang="nb-NO" baseline="0" dirty="0" smtClean="0"/>
              <a:t>språk</a:t>
            </a:r>
            <a:r>
              <a:rPr lang="en-US" baseline="0" dirty="0" smtClean="0"/>
              <a:t>, at least. Different authors for different phenomena but all are ask to include a set of 200 </a:t>
            </a:r>
            <a:r>
              <a:rPr lang="nb-NO" baseline="0" dirty="0" smtClean="0"/>
              <a:t>språk</a:t>
            </a:r>
            <a:r>
              <a:rPr lang="en-US" baseline="0" dirty="0" smtClean="0"/>
              <a:t> in their study. Some chapters have more, some have less. There is a 400 sample too that is sometimes used.</a:t>
            </a:r>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44</a:t>
            </a:fld>
            <a:endParaRPr lang="en-US"/>
          </a:p>
        </p:txBody>
      </p:sp>
    </p:spTree>
    <p:extLst>
      <p:ext uri="{BB962C8B-B14F-4D97-AF65-F5344CB8AC3E}">
        <p14:creationId xmlns:p14="http://schemas.microsoft.com/office/powerpoint/2010/main" val="3039083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“Non-indigenous languages are categorized as such if they are spoken by relatively recently arrived or transient populations which do not have a well-established, multi-generational community in the country. The label “Immigrant languages:” is used to introduce a list of known non-indigenous languages in the country. Population estimates if known are shown in parentheses immediately following the language name. These languages are not given their own language entries and are not included in the language counts for that country. Where more general information is known about the presence of immigrant speakers from particular countries or regions (without knowledge of the specific languages), such information is added in a statement that begins with “Also includes.” Given the transitory nature of these populations, this information may be inaccurate or incomplete.”</a:t>
            </a:r>
          </a:p>
          <a:p>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45</a:t>
            </a:fld>
            <a:endParaRPr lang="en-US"/>
          </a:p>
        </p:txBody>
      </p:sp>
    </p:spTree>
    <p:extLst>
      <p:ext uri="{BB962C8B-B14F-4D97-AF65-F5344CB8AC3E}">
        <p14:creationId xmlns:p14="http://schemas.microsoft.com/office/powerpoint/2010/main" val="3564945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researchers, such as Bickel (2014) and Levinson says that it</a:t>
            </a:r>
            <a:r>
              <a:rPr lang="en-US" baseline="0" dirty="0" smtClean="0"/>
              <a:t> is not interesting to explore the synchronic sample to answer this question, we must instead “</a:t>
            </a:r>
            <a:r>
              <a:rPr lang="en-US" sz="1200" kern="1200" dirty="0" smtClean="0">
                <a:solidFill>
                  <a:schemeClr val="tx1"/>
                </a:solidFill>
                <a:latin typeface="+mn-lt"/>
                <a:ea typeface="+mn-ea"/>
                <a:cs typeface="+mn-cs"/>
              </a:rPr>
              <a:t>approach the evolution and distribution of linguistic structures from a predictive perspective, starting with the social/historical and biological/cognitive conditions within which languages operate and evolve over time.”</a:t>
            </a:r>
            <a:endParaRPr lang="en-US" dirty="0"/>
          </a:p>
        </p:txBody>
      </p:sp>
      <p:sp>
        <p:nvSpPr>
          <p:cNvPr id="4" name="Slide Number Placeholder 3"/>
          <p:cNvSpPr>
            <a:spLocks noGrp="1"/>
          </p:cNvSpPr>
          <p:nvPr>
            <p:ph type="sldNum" sz="quarter" idx="10"/>
          </p:nvPr>
        </p:nvSpPr>
        <p:spPr/>
        <p:txBody>
          <a:bodyPr/>
          <a:lstStyle/>
          <a:p>
            <a:fld id="{8DFF34E0-569C-4C9A-8BFA-ED567ED936CB}" type="slidenum">
              <a:rPr lang="en-US" smtClean="0"/>
              <a:t>7</a:t>
            </a:fld>
            <a:endParaRPr lang="en-US"/>
          </a:p>
        </p:txBody>
      </p:sp>
    </p:spTree>
    <p:extLst>
      <p:ext uri="{BB962C8B-B14F-4D97-AF65-F5344CB8AC3E}">
        <p14:creationId xmlns:p14="http://schemas.microsoft.com/office/powerpoint/2010/main" val="1740707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Boas</a:t>
            </a:r>
            <a:r>
              <a:rPr lang="en-US" baseline="0" dirty="0" smtClean="0"/>
              <a:t> Is not in your references, sorry</a:t>
            </a:r>
          </a:p>
          <a:p>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8</a:t>
            </a:fld>
            <a:endParaRPr lang="en-US"/>
          </a:p>
        </p:txBody>
      </p:sp>
    </p:spTree>
    <p:extLst>
      <p:ext uri="{BB962C8B-B14F-4D97-AF65-F5344CB8AC3E}">
        <p14:creationId xmlns:p14="http://schemas.microsoft.com/office/powerpoint/2010/main" val="70476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WALS</a:t>
            </a:r>
            <a:r>
              <a:rPr lang="en-US" baseline="0" dirty="0" smtClean="0"/>
              <a:t> is a great </a:t>
            </a:r>
            <a:r>
              <a:rPr lang="en-US" baseline="0" dirty="0" err="1" smtClean="0"/>
              <a:t>typoligical</a:t>
            </a:r>
            <a:r>
              <a:rPr lang="en-US" baseline="0" dirty="0" smtClean="0"/>
              <a:t> project spanning over 200 languages, at least. Different authors for different phenomena but all are ask to include a set of 200 languages in their study. Some chapters have more, some have less. There is a 400 sample too that is sometimes used.</a:t>
            </a:r>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10</a:t>
            </a:fld>
            <a:endParaRPr lang="en-US"/>
          </a:p>
        </p:txBody>
      </p:sp>
    </p:spTree>
    <p:extLst>
      <p:ext uri="{BB962C8B-B14F-4D97-AF65-F5344CB8AC3E}">
        <p14:creationId xmlns:p14="http://schemas.microsoft.com/office/powerpoint/2010/main" val="3039083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Om </a:t>
            </a:r>
            <a:r>
              <a:rPr lang="en-US" dirty="0" err="1" smtClean="0"/>
              <a:t>ni</a:t>
            </a:r>
            <a:r>
              <a:rPr lang="en-US" dirty="0" smtClean="0"/>
              <a:t> </a:t>
            </a:r>
            <a:r>
              <a:rPr lang="en-US" dirty="0" err="1" smtClean="0"/>
              <a:t>vill</a:t>
            </a:r>
            <a:r>
              <a:rPr lang="en-US" dirty="0" smtClean="0"/>
              <a:t> </a:t>
            </a:r>
            <a:r>
              <a:rPr lang="en-US" dirty="0" err="1" smtClean="0"/>
              <a:t>lära</a:t>
            </a:r>
            <a:r>
              <a:rPr lang="en-US" dirty="0" smtClean="0"/>
              <a:t> </a:t>
            </a:r>
            <a:r>
              <a:rPr lang="en-US" dirty="0" err="1" smtClean="0"/>
              <a:t>er</a:t>
            </a:r>
            <a:r>
              <a:rPr lang="en-US" dirty="0" smtClean="0"/>
              <a:t> fancy </a:t>
            </a:r>
            <a:r>
              <a:rPr lang="en-US" dirty="0" err="1" smtClean="0"/>
              <a:t>pancy</a:t>
            </a:r>
            <a:r>
              <a:rPr lang="en-US" dirty="0" smtClean="0"/>
              <a:t> </a:t>
            </a:r>
            <a:r>
              <a:rPr lang="en-US" dirty="0" err="1" smtClean="0"/>
              <a:t>ord</a:t>
            </a:r>
            <a:r>
              <a:rPr lang="en-US" dirty="0" smtClean="0"/>
              <a:t>: </a:t>
            </a:r>
            <a:r>
              <a:rPr lang="en-US" dirty="0" err="1" smtClean="0"/>
              <a:t>diakroni</a:t>
            </a:r>
            <a:r>
              <a:rPr lang="en-US" dirty="0" smtClean="0"/>
              <a:t> </a:t>
            </a:r>
            <a:r>
              <a:rPr lang="en-US" dirty="0" err="1" smtClean="0"/>
              <a:t>och</a:t>
            </a:r>
            <a:r>
              <a:rPr lang="en-US" dirty="0" smtClean="0"/>
              <a:t> </a:t>
            </a:r>
            <a:r>
              <a:rPr lang="en-US" dirty="0" err="1" smtClean="0"/>
              <a:t>synkroni</a:t>
            </a:r>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20</a:t>
            </a:fld>
            <a:endParaRPr lang="en-US"/>
          </a:p>
        </p:txBody>
      </p:sp>
    </p:spTree>
    <p:extLst>
      <p:ext uri="{BB962C8B-B14F-4D97-AF65-F5344CB8AC3E}">
        <p14:creationId xmlns:p14="http://schemas.microsoft.com/office/powerpoint/2010/main" val="3425405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Om </a:t>
            </a:r>
            <a:r>
              <a:rPr lang="en-US" dirty="0" err="1" smtClean="0"/>
              <a:t>ni</a:t>
            </a:r>
            <a:r>
              <a:rPr lang="en-US" dirty="0" smtClean="0"/>
              <a:t> </a:t>
            </a:r>
            <a:r>
              <a:rPr lang="en-US" dirty="0" err="1" smtClean="0"/>
              <a:t>vill</a:t>
            </a:r>
            <a:r>
              <a:rPr lang="en-US" dirty="0" smtClean="0"/>
              <a:t> </a:t>
            </a:r>
            <a:r>
              <a:rPr lang="en-US" dirty="0" err="1" smtClean="0"/>
              <a:t>lära</a:t>
            </a:r>
            <a:r>
              <a:rPr lang="en-US" dirty="0" smtClean="0"/>
              <a:t> </a:t>
            </a:r>
            <a:r>
              <a:rPr lang="en-US" dirty="0" err="1" smtClean="0"/>
              <a:t>er</a:t>
            </a:r>
            <a:r>
              <a:rPr lang="en-US" dirty="0" smtClean="0"/>
              <a:t> fancy </a:t>
            </a:r>
            <a:r>
              <a:rPr lang="en-US" dirty="0" err="1" smtClean="0"/>
              <a:t>pancy</a:t>
            </a:r>
            <a:r>
              <a:rPr lang="en-US" dirty="0" smtClean="0"/>
              <a:t> </a:t>
            </a:r>
            <a:r>
              <a:rPr lang="en-US" dirty="0" err="1" smtClean="0"/>
              <a:t>ord</a:t>
            </a:r>
            <a:r>
              <a:rPr lang="en-US" dirty="0" smtClean="0"/>
              <a:t>: </a:t>
            </a:r>
            <a:r>
              <a:rPr lang="en-US" dirty="0" err="1" smtClean="0"/>
              <a:t>diakroni</a:t>
            </a:r>
            <a:r>
              <a:rPr lang="en-US" dirty="0" smtClean="0"/>
              <a:t> </a:t>
            </a:r>
            <a:r>
              <a:rPr lang="en-US" dirty="0" err="1" smtClean="0"/>
              <a:t>och</a:t>
            </a:r>
            <a:r>
              <a:rPr lang="en-US" dirty="0" smtClean="0"/>
              <a:t> </a:t>
            </a:r>
            <a:r>
              <a:rPr lang="en-US" dirty="0" err="1" smtClean="0"/>
              <a:t>synkroni</a:t>
            </a:r>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21</a:t>
            </a:fld>
            <a:endParaRPr lang="en-US"/>
          </a:p>
        </p:txBody>
      </p:sp>
    </p:spTree>
    <p:extLst>
      <p:ext uri="{BB962C8B-B14F-4D97-AF65-F5344CB8AC3E}">
        <p14:creationId xmlns:p14="http://schemas.microsoft.com/office/powerpoint/2010/main" val="3425405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Om </a:t>
            </a:r>
            <a:r>
              <a:rPr lang="en-US" dirty="0" err="1" smtClean="0"/>
              <a:t>ni</a:t>
            </a:r>
            <a:r>
              <a:rPr lang="en-US" dirty="0" smtClean="0"/>
              <a:t> </a:t>
            </a:r>
            <a:r>
              <a:rPr lang="en-US" dirty="0" err="1" smtClean="0"/>
              <a:t>vill</a:t>
            </a:r>
            <a:r>
              <a:rPr lang="en-US" dirty="0" smtClean="0"/>
              <a:t> </a:t>
            </a:r>
            <a:r>
              <a:rPr lang="en-US" dirty="0" err="1" smtClean="0"/>
              <a:t>lära</a:t>
            </a:r>
            <a:r>
              <a:rPr lang="en-US" dirty="0" smtClean="0"/>
              <a:t> </a:t>
            </a:r>
            <a:r>
              <a:rPr lang="en-US" dirty="0" err="1" smtClean="0"/>
              <a:t>er</a:t>
            </a:r>
            <a:r>
              <a:rPr lang="en-US" dirty="0" smtClean="0"/>
              <a:t> fancy </a:t>
            </a:r>
            <a:r>
              <a:rPr lang="en-US" dirty="0" err="1" smtClean="0"/>
              <a:t>pancy</a:t>
            </a:r>
            <a:r>
              <a:rPr lang="en-US" dirty="0" smtClean="0"/>
              <a:t> </a:t>
            </a:r>
            <a:r>
              <a:rPr lang="en-US" dirty="0" err="1" smtClean="0"/>
              <a:t>ord</a:t>
            </a:r>
            <a:r>
              <a:rPr lang="en-US" dirty="0" smtClean="0"/>
              <a:t>: </a:t>
            </a:r>
            <a:r>
              <a:rPr lang="en-US" dirty="0" err="1" smtClean="0"/>
              <a:t>diakroni</a:t>
            </a:r>
            <a:r>
              <a:rPr lang="en-US" dirty="0" smtClean="0"/>
              <a:t> </a:t>
            </a:r>
            <a:r>
              <a:rPr lang="en-US" dirty="0" err="1" smtClean="0"/>
              <a:t>och</a:t>
            </a:r>
            <a:r>
              <a:rPr lang="en-US" dirty="0" smtClean="0"/>
              <a:t> </a:t>
            </a:r>
            <a:r>
              <a:rPr lang="en-US" dirty="0" err="1" smtClean="0"/>
              <a:t>synkroni</a:t>
            </a:r>
            <a:endParaRPr lang="en-US" dirty="0"/>
          </a:p>
        </p:txBody>
      </p:sp>
      <p:sp>
        <p:nvSpPr>
          <p:cNvPr id="4" name="Slide Number Placeholder 3"/>
          <p:cNvSpPr>
            <a:spLocks noGrp="1"/>
          </p:cNvSpPr>
          <p:nvPr>
            <p:ph type="sldNum" sz="quarter" idx="10"/>
          </p:nvPr>
        </p:nvSpPr>
        <p:spPr/>
        <p:txBody>
          <a:bodyPr/>
          <a:lstStyle/>
          <a:p>
            <a:fld id="{1B60EB7B-05DE-424C-82FE-6B8F8EA9EDCF}" type="slidenum">
              <a:rPr lang="en-US" smtClean="0"/>
              <a:t>22</a:t>
            </a:fld>
            <a:endParaRPr lang="en-US"/>
          </a:p>
        </p:txBody>
      </p:sp>
    </p:spTree>
    <p:extLst>
      <p:ext uri="{BB962C8B-B14F-4D97-AF65-F5344CB8AC3E}">
        <p14:creationId xmlns:p14="http://schemas.microsoft.com/office/powerpoint/2010/main" val="3425405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60EB7B-05DE-424C-82FE-6B8F8EA9EDCF}" type="slidenum">
              <a:rPr lang="en-US" smtClean="0"/>
              <a:t>25</a:t>
            </a:fld>
            <a:endParaRPr lang="en-US"/>
          </a:p>
        </p:txBody>
      </p:sp>
    </p:spTree>
    <p:extLst>
      <p:ext uri="{BB962C8B-B14F-4D97-AF65-F5344CB8AC3E}">
        <p14:creationId xmlns:p14="http://schemas.microsoft.com/office/powerpoint/2010/main" val="1436070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a:p>
        </p:txBody>
      </p:sp>
      <p:sp>
        <p:nvSpPr>
          <p:cNvPr id="4" name="Date Placeholder 3"/>
          <p:cNvSpPr>
            <a:spLocks noGrp="1"/>
          </p:cNvSpPr>
          <p:nvPr>
            <p:ph type="dt" sz="half" idx="10"/>
          </p:nvPr>
        </p:nvSpPr>
        <p:spPr/>
        <p:txBody>
          <a:bodyPr/>
          <a:lstStyle/>
          <a:p>
            <a:fld id="{4E75B96C-9925-F642-AB45-AC6770082338}" type="datetimeFigureOut">
              <a:rPr lang="en-US" smtClean="0"/>
              <a:t>2014-07-25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2E38C-9DF0-CF4A-BFEC-26E13C83C917}" type="slidenum">
              <a:rPr lang="en-US" smtClean="0"/>
              <a:t>‹#›</a:t>
            </a:fld>
            <a:endParaRPr lang="en-US"/>
          </a:p>
        </p:txBody>
      </p:sp>
    </p:spTree>
    <p:extLst>
      <p:ext uri="{BB962C8B-B14F-4D97-AF65-F5344CB8AC3E}">
        <p14:creationId xmlns:p14="http://schemas.microsoft.com/office/powerpoint/2010/main" val="2235372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4E75B96C-9925-F642-AB45-AC6770082338}" type="datetimeFigureOut">
              <a:rPr lang="en-US" smtClean="0"/>
              <a:t>2014-07-25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2E38C-9DF0-CF4A-BFEC-26E13C83C917}" type="slidenum">
              <a:rPr lang="en-US" smtClean="0"/>
              <a:t>‹#›</a:t>
            </a:fld>
            <a:endParaRPr lang="en-US"/>
          </a:p>
        </p:txBody>
      </p:sp>
    </p:spTree>
    <p:extLst>
      <p:ext uri="{BB962C8B-B14F-4D97-AF65-F5344CB8AC3E}">
        <p14:creationId xmlns:p14="http://schemas.microsoft.com/office/powerpoint/2010/main" val="882110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4E75B96C-9925-F642-AB45-AC6770082338}" type="datetimeFigureOut">
              <a:rPr lang="en-US" smtClean="0"/>
              <a:t>2014-07-25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2E38C-9DF0-CF4A-BFEC-26E13C83C917}" type="slidenum">
              <a:rPr lang="en-US" smtClean="0"/>
              <a:t>‹#›</a:t>
            </a:fld>
            <a:endParaRPr lang="en-US"/>
          </a:p>
        </p:txBody>
      </p:sp>
    </p:spTree>
    <p:extLst>
      <p:ext uri="{BB962C8B-B14F-4D97-AF65-F5344CB8AC3E}">
        <p14:creationId xmlns:p14="http://schemas.microsoft.com/office/powerpoint/2010/main" val="1064740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4E75B96C-9925-F642-AB45-AC6770082338}" type="datetimeFigureOut">
              <a:rPr lang="en-US" smtClean="0"/>
              <a:t>2014-07-25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2E38C-9DF0-CF4A-BFEC-26E13C83C917}" type="slidenum">
              <a:rPr lang="en-US" smtClean="0"/>
              <a:t>‹#›</a:t>
            </a:fld>
            <a:endParaRPr lang="en-US"/>
          </a:p>
        </p:txBody>
      </p:sp>
    </p:spTree>
    <p:extLst>
      <p:ext uri="{BB962C8B-B14F-4D97-AF65-F5344CB8AC3E}">
        <p14:creationId xmlns:p14="http://schemas.microsoft.com/office/powerpoint/2010/main" val="1731018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4E75B96C-9925-F642-AB45-AC6770082338}" type="datetimeFigureOut">
              <a:rPr lang="en-US" smtClean="0"/>
              <a:t>2014-07-25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2E38C-9DF0-CF4A-BFEC-26E13C83C917}" type="slidenum">
              <a:rPr lang="en-US" smtClean="0"/>
              <a:t>‹#›</a:t>
            </a:fld>
            <a:endParaRPr lang="en-US"/>
          </a:p>
        </p:txBody>
      </p:sp>
    </p:spTree>
    <p:extLst>
      <p:ext uri="{BB962C8B-B14F-4D97-AF65-F5344CB8AC3E}">
        <p14:creationId xmlns:p14="http://schemas.microsoft.com/office/powerpoint/2010/main" val="162020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p:txBody>
          <a:bodyPr/>
          <a:lstStyle/>
          <a:p>
            <a:fld id="{4E75B96C-9925-F642-AB45-AC6770082338}" type="datetimeFigureOut">
              <a:rPr lang="en-US" smtClean="0"/>
              <a:t>2014-07-25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12E38C-9DF0-CF4A-BFEC-26E13C83C917}" type="slidenum">
              <a:rPr lang="en-US" smtClean="0"/>
              <a:t>‹#›</a:t>
            </a:fld>
            <a:endParaRPr lang="en-US"/>
          </a:p>
        </p:txBody>
      </p:sp>
    </p:spTree>
    <p:extLst>
      <p:ext uri="{BB962C8B-B14F-4D97-AF65-F5344CB8AC3E}">
        <p14:creationId xmlns:p14="http://schemas.microsoft.com/office/powerpoint/2010/main" val="1125963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Date Placeholder 6"/>
          <p:cNvSpPr>
            <a:spLocks noGrp="1"/>
          </p:cNvSpPr>
          <p:nvPr>
            <p:ph type="dt" sz="half" idx="10"/>
          </p:nvPr>
        </p:nvSpPr>
        <p:spPr/>
        <p:txBody>
          <a:bodyPr/>
          <a:lstStyle/>
          <a:p>
            <a:fld id="{4E75B96C-9925-F642-AB45-AC6770082338}" type="datetimeFigureOut">
              <a:rPr lang="en-US" smtClean="0"/>
              <a:t>2014-07-25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12E38C-9DF0-CF4A-BFEC-26E13C83C917}" type="slidenum">
              <a:rPr lang="en-US" smtClean="0"/>
              <a:t>‹#›</a:t>
            </a:fld>
            <a:endParaRPr lang="en-US"/>
          </a:p>
        </p:txBody>
      </p:sp>
    </p:spTree>
    <p:extLst>
      <p:ext uri="{BB962C8B-B14F-4D97-AF65-F5344CB8AC3E}">
        <p14:creationId xmlns:p14="http://schemas.microsoft.com/office/powerpoint/2010/main" val="3881820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p:txBody>
          <a:bodyPr/>
          <a:lstStyle/>
          <a:p>
            <a:fld id="{4E75B96C-9925-F642-AB45-AC6770082338}" type="datetimeFigureOut">
              <a:rPr lang="en-US" smtClean="0"/>
              <a:t>2014-07-25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12E38C-9DF0-CF4A-BFEC-26E13C83C917}" type="slidenum">
              <a:rPr lang="en-US" smtClean="0"/>
              <a:t>‹#›</a:t>
            </a:fld>
            <a:endParaRPr lang="en-US"/>
          </a:p>
        </p:txBody>
      </p:sp>
    </p:spTree>
    <p:extLst>
      <p:ext uri="{BB962C8B-B14F-4D97-AF65-F5344CB8AC3E}">
        <p14:creationId xmlns:p14="http://schemas.microsoft.com/office/powerpoint/2010/main" val="227036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75B96C-9925-F642-AB45-AC6770082338}" type="datetimeFigureOut">
              <a:rPr lang="en-US" smtClean="0"/>
              <a:t>2014-07-25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12E38C-9DF0-CF4A-BFEC-26E13C83C917}" type="slidenum">
              <a:rPr lang="en-US" smtClean="0"/>
              <a:t>‹#›</a:t>
            </a:fld>
            <a:endParaRPr lang="en-US"/>
          </a:p>
        </p:txBody>
      </p:sp>
    </p:spTree>
    <p:extLst>
      <p:ext uri="{BB962C8B-B14F-4D97-AF65-F5344CB8AC3E}">
        <p14:creationId xmlns:p14="http://schemas.microsoft.com/office/powerpoint/2010/main" val="250673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4E75B96C-9925-F642-AB45-AC6770082338}" type="datetimeFigureOut">
              <a:rPr lang="en-US" smtClean="0"/>
              <a:t>2014-07-25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12E38C-9DF0-CF4A-BFEC-26E13C83C917}" type="slidenum">
              <a:rPr lang="en-US" smtClean="0"/>
              <a:t>‹#›</a:t>
            </a:fld>
            <a:endParaRPr lang="en-US"/>
          </a:p>
        </p:txBody>
      </p:sp>
    </p:spTree>
    <p:extLst>
      <p:ext uri="{BB962C8B-B14F-4D97-AF65-F5344CB8AC3E}">
        <p14:creationId xmlns:p14="http://schemas.microsoft.com/office/powerpoint/2010/main" val="1502206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4E75B96C-9925-F642-AB45-AC6770082338}" type="datetimeFigureOut">
              <a:rPr lang="en-US" smtClean="0"/>
              <a:t>2014-07-25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12E38C-9DF0-CF4A-BFEC-26E13C83C917}" type="slidenum">
              <a:rPr lang="en-US" smtClean="0"/>
              <a:t>‹#›</a:t>
            </a:fld>
            <a:endParaRPr lang="en-US"/>
          </a:p>
        </p:txBody>
      </p:sp>
    </p:spTree>
    <p:extLst>
      <p:ext uri="{BB962C8B-B14F-4D97-AF65-F5344CB8AC3E}">
        <p14:creationId xmlns:p14="http://schemas.microsoft.com/office/powerpoint/2010/main" val="9047999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5B96C-9925-F642-AB45-AC6770082338}" type="datetimeFigureOut">
              <a:rPr lang="en-US" smtClean="0"/>
              <a:t>2014-07-25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2E38C-9DF0-CF4A-BFEC-26E13C83C917}" type="slidenum">
              <a:rPr lang="en-US" smtClean="0"/>
              <a:t>‹#›</a:t>
            </a:fld>
            <a:endParaRPr lang="en-US"/>
          </a:p>
        </p:txBody>
      </p:sp>
    </p:spTree>
    <p:extLst>
      <p:ext uri="{BB962C8B-B14F-4D97-AF65-F5344CB8AC3E}">
        <p14:creationId xmlns:p14="http://schemas.microsoft.com/office/powerpoint/2010/main" val="615277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jp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4" Type="http://schemas.microsoft.com/office/2007/relationships/hdphoto" Target="../media/hdphoto3.wdp"/><Relationship Id="rId5" Type="http://schemas.openxmlformats.org/officeDocument/2006/relationships/image" Target="../media/image23.tiff"/><Relationship Id="rId6" Type="http://schemas.openxmlformats.org/officeDocument/2006/relationships/image" Target="../media/image24.tiff"/><Relationship Id="rId7" Type="http://schemas.openxmlformats.org/officeDocument/2006/relationships/image" Target="../media/image25.tiff"/><Relationship Id="rId8" Type="http://schemas.openxmlformats.org/officeDocument/2006/relationships/image" Target="../media/image26.PNG"/><Relationship Id="rId9" Type="http://schemas.openxmlformats.org/officeDocument/2006/relationships/image" Target="../media/image27.jpeg"/><Relationship Id="rId10"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5.png"/><Relationship Id="rId5" Type="http://schemas.openxmlformats.org/officeDocument/2006/relationships/image" Target="../media/image33.jpe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jpeg"/><Relationship Id="rId5" Type="http://schemas.microsoft.com/office/2007/relationships/hdphoto" Target="../media/hdphoto1.wdp"/><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5.gif"/><Relationship Id="rId4" Type="http://schemas.openxmlformats.org/officeDocument/2006/relationships/image" Target="../media/image1.png"/><Relationship Id="rId5"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png"/><Relationship Id="rId5"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4" Type="http://schemas.openxmlformats.org/officeDocument/2006/relationships/image" Target="../media/image1.png"/><Relationship Id="rId5" Type="http://schemas.openxmlformats.org/officeDocument/2006/relationships/comments" Target="../comments/comment3.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1" Type="http://schemas.openxmlformats.org/officeDocument/2006/relationships/image" Target="../media/image44.jpeg"/><Relationship Id="rId12" Type="http://schemas.microsoft.com/office/2007/relationships/hdphoto" Target="../media/hdphoto9.wdp"/><Relationship Id="rId13"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 Id="rId4" Type="http://schemas.microsoft.com/office/2007/relationships/hdphoto" Target="../media/hdphoto6.wdp"/><Relationship Id="rId5" Type="http://schemas.openxmlformats.org/officeDocument/2006/relationships/image" Target="../media/image40.png"/><Relationship Id="rId6" Type="http://schemas.openxmlformats.org/officeDocument/2006/relationships/image" Target="../media/image41.png"/><Relationship Id="rId7" Type="http://schemas.microsoft.com/office/2007/relationships/hdphoto" Target="../media/hdphoto7.wdp"/><Relationship Id="rId8" Type="http://schemas.openxmlformats.org/officeDocument/2006/relationships/image" Target="../media/image42.png"/><Relationship Id="rId9" Type="http://schemas.microsoft.com/office/2007/relationships/hdphoto" Target="../media/hdphoto8.wdp"/><Relationship Id="rId10"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7.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image" Target="../media/image48.gif"/><Relationship Id="rId4" Type="http://schemas.openxmlformats.org/officeDocument/2006/relationships/image" Target="../media/image49.tiff"/><Relationship Id="rId5" Type="http://schemas.openxmlformats.org/officeDocument/2006/relationships/image" Target="../media/image50.tiff"/><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microsoft.com/office/2007/relationships/hdphoto" Target="../media/hdphoto10.wdp"/><Relationship Id="rId5" Type="http://schemas.openxmlformats.org/officeDocument/2006/relationships/image" Target="../media/image1.png"/><Relationship Id="rId6" Type="http://schemas.openxmlformats.org/officeDocument/2006/relationships/image" Target="../media/image52.tiff"/><Relationship Id="rId7" Type="http://schemas.openxmlformats.org/officeDocument/2006/relationships/image" Target="../media/image53.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1.png"/><Relationship Id="rId5" Type="http://schemas.openxmlformats.org/officeDocument/2006/relationships/image" Target="../media/image57.jpeg"/><Relationship Id="rId6" Type="http://schemas.microsoft.com/office/2007/relationships/hdphoto" Target="../media/hdphoto11.wdp"/><Relationship Id="rId7" Type="http://schemas.openxmlformats.org/officeDocument/2006/relationships/image" Target="../media/image58.jpeg"/><Relationship Id="rId8" Type="http://schemas.microsoft.com/office/2007/relationships/hdphoto" Target="../media/hdphoto12.wdp"/><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3" Type="http://schemas.openxmlformats.org/officeDocument/2006/relationships/hyperlink" Target="http://www.ethnologue.com/show_language.asp?code=zho" TargetMode="External"/><Relationship Id="rId4" Type="http://schemas.openxmlformats.org/officeDocument/2006/relationships/hyperlink" Target="http://www.ethnologue.com/show_language.asp?code=arb/"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edia.leidenuniv.nl/legacy/hammarstrom-nwoelp-abstract.pdf" TargetMode="External"/><Relationship Id="rId3" Type="http://schemas.openxmlformats.org/officeDocument/2006/relationships/hyperlink" Target="http://130.241.16.4/bitstream/2077/21418/1/gupea_2077_21418_1.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jpg"/><Relationship Id="rId6" Type="http://schemas.openxmlformats.org/officeDocument/2006/relationships/image" Target="../media/image1.png"/><Relationship Id="rId7" Type="http://schemas.openxmlformats.org/officeDocument/2006/relationships/image" Target="../media/image10.jpg"/><Relationship Id="rId8" Type="http://schemas.openxmlformats.org/officeDocument/2006/relationships/image" Target="../media/image11.jpg"/><Relationship Id="rId9" Type="http://schemas.openxmlformats.org/officeDocument/2006/relationships/image" Target="../media/image12.jpeg"/><Relationship Id="rId10" Type="http://schemas.microsoft.com/office/2007/relationships/hdphoto" Target="../media/hdphoto2.wdp"/><Relationship Id="rId11"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hyperlink" Target="http://www2.hawaii.edu/~lylecamp/CAMPBELL%20BLS%20isolates.pdf" TargetMode="External"/><Relationship Id="rId4" Type="http://schemas.openxmlformats.org/officeDocument/2006/relationships/hyperlink" Target="http://www.ethnologue.com" TargetMode="External"/><Relationship Id="rId1" Type="http://schemas.openxmlformats.org/officeDocument/2006/relationships/slideLayout" Target="../slideLayouts/slideLayout2.xml"/><Relationship Id="rId2" Type="http://schemas.openxmlformats.org/officeDocument/2006/relationships/hyperlink" Target="http://www.cs.chalmers.se/~harald2/"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unesco.org/culture/en/endangeredlanguages/atlas"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4" Type="http://schemas.microsoft.com/office/2007/relationships/hdphoto" Target="../media/hdphoto13.wdp"/><Relationship Id="rId5" Type="http://schemas.openxmlformats.org/officeDocument/2006/relationships/image" Target="../media/image1.png"/><Relationship Id="rId6" Type="http://schemas.openxmlformats.org/officeDocument/2006/relationships/image" Target="../media/image59.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3" Type="http://schemas.openxmlformats.org/officeDocument/2006/relationships/hyperlink" Target="http://wals.info/feature/18A?z1=2995&amp;v2=c00d&amp;v1=cfff&amp;s=20&amp;v3=cff0&amp;v4=cd00&amp;v5=c909&amp;v6=cf60&amp;z5=3000&amp;z6=2999&amp;z4=2997&amp;z2=2998&amp;z3=2996&amp;tg_format=map&amp;lat=5.5&amp;lng=152.58&amp;z=2&amp;t=m" TargetMode="External"/><Relationship Id="rId4" Type="http://schemas.openxmlformats.org/officeDocument/2006/relationships/image" Target="../media/image60.tiff"/><Relationship Id="rId5" Type="http://schemas.openxmlformats.org/officeDocument/2006/relationships/image" Target="../media/image61.tiff"/><Relationship Id="rId6"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4.jpeg"/><Relationship Id="rId5" Type="http://schemas.microsoft.com/office/2007/relationships/hdphoto" Target="../media/hdphoto14.wdp"/><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65.tiff"/><Relationship Id="rId4" Type="http://schemas.openxmlformats.org/officeDocument/2006/relationships/image" Target="../media/image1.png"/><Relationship Id="rId5"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hyperlink" Target="http://wals.info/feature/combined/130A/129A"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1" Type="http://schemas.microsoft.com/office/2007/relationships/media" Target="../media/media1.gif"/><Relationship Id="rId2" Type="http://schemas.openxmlformats.org/officeDocument/2006/relationships/video" Target="../media/media1.gif"/></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9973" y="197556"/>
            <a:ext cx="9976556" cy="3471334"/>
          </a:xfrm>
        </p:spPr>
        <p:txBody>
          <a:bodyPr>
            <a:noAutofit/>
          </a:bodyPr>
          <a:lstStyle/>
          <a:p>
            <a:r>
              <a:rPr lang="en-US" sz="15000" b="0" i="0" dirty="0" smtClean="0">
                <a:solidFill>
                  <a:schemeClr val="tx2">
                    <a:lumMod val="75000"/>
                  </a:schemeClr>
                </a:solidFill>
                <a:latin typeface="+mn-lt"/>
              </a:rPr>
              <a:t>THE BIG </a:t>
            </a:r>
            <a:r>
              <a:rPr lang="en-US" sz="11500" b="0" i="0" dirty="0" smtClean="0">
                <a:solidFill>
                  <a:schemeClr val="tx2">
                    <a:lumMod val="75000"/>
                  </a:schemeClr>
                </a:solidFill>
                <a:latin typeface="+mn-lt"/>
              </a:rPr>
              <a:t/>
            </a:r>
            <a:br>
              <a:rPr lang="en-US" sz="11500" b="0" i="0" dirty="0" smtClean="0">
                <a:solidFill>
                  <a:schemeClr val="tx2">
                    <a:lumMod val="75000"/>
                  </a:schemeClr>
                </a:solidFill>
                <a:latin typeface="+mn-lt"/>
              </a:rPr>
            </a:br>
            <a:r>
              <a:rPr lang="en-US" sz="11500" b="0" i="0" dirty="0" smtClean="0">
                <a:solidFill>
                  <a:schemeClr val="tx2">
                    <a:lumMod val="75000"/>
                  </a:schemeClr>
                </a:solidFill>
                <a:latin typeface="+mn-lt"/>
              </a:rPr>
              <a:t>PERSPECTIVE</a:t>
            </a:r>
            <a:endParaRPr lang="en-US" sz="11500" b="0" i="0" dirty="0">
              <a:solidFill>
                <a:schemeClr val="tx2">
                  <a:lumMod val="75000"/>
                </a:schemeClr>
              </a:solidFill>
              <a:latin typeface="+mn-lt"/>
            </a:endParaRPr>
          </a:p>
        </p:txBody>
      </p:sp>
      <p:sp>
        <p:nvSpPr>
          <p:cNvPr id="4" name="TextBox 3"/>
          <p:cNvSpPr txBox="1"/>
          <p:nvPr/>
        </p:nvSpPr>
        <p:spPr>
          <a:xfrm>
            <a:off x="158744" y="4529666"/>
            <a:ext cx="8788629" cy="1384995"/>
          </a:xfrm>
          <a:prstGeom prst="rect">
            <a:avLst/>
          </a:prstGeom>
          <a:noFill/>
        </p:spPr>
        <p:txBody>
          <a:bodyPr wrap="square" rtlCol="0">
            <a:spAutoFit/>
          </a:bodyPr>
          <a:lstStyle/>
          <a:p>
            <a:pPr algn="ctr"/>
            <a:r>
              <a:rPr lang="en-US" sz="2800" dirty="0" smtClean="0">
                <a:solidFill>
                  <a:schemeClr val="tx2">
                    <a:lumMod val="20000"/>
                    <a:lumOff val="80000"/>
                  </a:schemeClr>
                </a:solidFill>
              </a:rPr>
              <a:t>Hedvig Skirgård</a:t>
            </a:r>
          </a:p>
          <a:p>
            <a:pPr algn="ctr"/>
            <a:r>
              <a:rPr lang="en-US" sz="2800" dirty="0" smtClean="0">
                <a:solidFill>
                  <a:schemeClr val="tx2">
                    <a:lumMod val="20000"/>
                    <a:lumOff val="80000"/>
                  </a:schemeClr>
                </a:solidFill>
              </a:rPr>
              <a:t>Young Scientists Stockholm</a:t>
            </a:r>
          </a:p>
          <a:p>
            <a:pPr algn="ctr"/>
            <a:r>
              <a:rPr lang="en-US" sz="2800" dirty="0" err="1" smtClean="0">
                <a:solidFill>
                  <a:schemeClr val="tx2">
                    <a:lumMod val="20000"/>
                    <a:lumOff val="80000"/>
                  </a:schemeClr>
                </a:solidFill>
              </a:rPr>
              <a:t>hedvig@lingolympiad.com</a:t>
            </a:r>
            <a:endParaRPr lang="en-US" sz="2800" dirty="0">
              <a:solidFill>
                <a:schemeClr val="tx2">
                  <a:lumMod val="20000"/>
                  <a:lumOff val="80000"/>
                </a:schemeClr>
              </a:solidFill>
            </a:endParaRPr>
          </a:p>
        </p:txBody>
      </p:sp>
      <p:pic>
        <p:nvPicPr>
          <p:cNvPr id="7" name="Picture 6" descr="AA0274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293" y="3685518"/>
            <a:ext cx="2395585" cy="2717006"/>
          </a:xfrm>
          <a:prstGeom prst="rect">
            <a:avLst/>
          </a:prstGeom>
        </p:spPr>
      </p:pic>
      <p:sp>
        <p:nvSpPr>
          <p:cNvPr id="6" name="Left Arrow 5"/>
          <p:cNvSpPr/>
          <p:nvPr/>
        </p:nvSpPr>
        <p:spPr>
          <a:xfrm rot="202612" flipH="1">
            <a:off x="3310313" y="3735031"/>
            <a:ext cx="3725603" cy="1197384"/>
          </a:xfrm>
          <a:prstGeom prst="leftArrow">
            <a:avLst>
              <a:gd name="adj1" fmla="val 66241"/>
              <a:gd name="adj2" fmla="val 50000"/>
            </a:avLst>
          </a:prstGeom>
          <a:solidFill>
            <a:schemeClr val="tx2">
              <a:lumMod val="20000"/>
              <a:lumOff val="80000"/>
            </a:schemeClr>
          </a:solidFill>
          <a:ln w="34925">
            <a:prstDash val="sysDot"/>
          </a:ln>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wrap="square">
            <a:noAutofit/>
          </a:bodyPr>
          <a:lstStyle/>
          <a:p>
            <a:pPr algn="ctr">
              <a:spcAft>
                <a:spcPts val="0"/>
              </a:spcAft>
            </a:pPr>
            <a:r>
              <a:rPr lang="en-US" sz="2000" dirty="0" err="1" smtClean="0">
                <a:solidFill>
                  <a:srgbClr val="1F497D"/>
                </a:solidFill>
                <a:effectLst/>
                <a:ea typeface="ＭＳ 明朝"/>
                <a:cs typeface="Times New Roman"/>
              </a:rPr>
              <a:t>Mr</a:t>
            </a:r>
            <a:r>
              <a:rPr lang="en-US" sz="2000" dirty="0" smtClean="0">
                <a:solidFill>
                  <a:srgbClr val="1F497D"/>
                </a:solidFill>
                <a:effectLst/>
                <a:ea typeface="ＭＳ 明朝"/>
                <a:cs typeface="Times New Roman"/>
              </a:rPr>
              <a:t> Joseph </a:t>
            </a:r>
            <a:r>
              <a:rPr lang="en-US" sz="2000" dirty="0" err="1">
                <a:solidFill>
                  <a:srgbClr val="1F497D"/>
                </a:solidFill>
                <a:effectLst/>
                <a:ea typeface="ＭＳ 明朝"/>
                <a:cs typeface="Times New Roman"/>
              </a:rPr>
              <a:t>Gavagai</a:t>
            </a:r>
            <a:r>
              <a:rPr lang="en-US" sz="2000" dirty="0">
                <a:solidFill>
                  <a:srgbClr val="1F497D"/>
                </a:solidFill>
                <a:effectLst/>
                <a:ea typeface="ＭＳ 明朝"/>
                <a:cs typeface="Times New Roman"/>
              </a:rPr>
              <a:t> </a:t>
            </a:r>
            <a:endParaRPr lang="en-US" sz="2000" dirty="0">
              <a:effectLst/>
              <a:ea typeface="ＭＳ 明朝"/>
              <a:cs typeface="Times New Roman"/>
            </a:endParaRPr>
          </a:p>
          <a:p>
            <a:pPr algn="ctr">
              <a:spcAft>
                <a:spcPts val="0"/>
              </a:spcAft>
            </a:pPr>
            <a:r>
              <a:rPr lang="en-US" sz="2000" dirty="0">
                <a:solidFill>
                  <a:srgbClr val="1F497D"/>
                </a:solidFill>
                <a:effectLst/>
                <a:ea typeface="ＭＳ 明朝"/>
                <a:cs typeface="Times New Roman"/>
              </a:rPr>
              <a:t>- the typological bunny</a:t>
            </a:r>
            <a:endParaRPr lang="en-US" sz="2000" dirty="0">
              <a:effectLst/>
              <a:ea typeface="ＭＳ 明朝"/>
              <a:cs typeface="Times New Roman"/>
            </a:endParaRPr>
          </a:p>
        </p:txBody>
      </p:sp>
    </p:spTree>
    <p:extLst>
      <p:ext uri="{BB962C8B-B14F-4D97-AF65-F5344CB8AC3E}">
        <p14:creationId xmlns:p14="http://schemas.microsoft.com/office/powerpoint/2010/main" val="2337436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p:tgtEl>
                                          <p:spTgt spid="6"/>
                                        </p:tgtEl>
                                        <p:attrNameLst>
                                          <p:attrName>ppt_y</p:attrName>
                                        </p:attrNameLst>
                                      </p:cBhvr>
                                      <p:tavLst>
                                        <p:tav tm="0">
                                          <p:val>
                                            <p:strVal val="#ppt_y+#ppt_h*1.125000"/>
                                          </p:val>
                                        </p:tav>
                                        <p:tav tm="100000">
                                          <p:val>
                                            <p:strVal val="#ppt_y"/>
                                          </p:val>
                                        </p:tav>
                                      </p:tavLst>
                                    </p:anim>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010"/>
            <a:ext cx="8229600" cy="1533484"/>
          </a:xfrm>
        </p:spPr>
        <p:txBody>
          <a:bodyPr>
            <a:normAutofit/>
          </a:bodyPr>
          <a:lstStyle/>
          <a:p>
            <a:r>
              <a:rPr lang="en-US" sz="2000" b="0" i="0" dirty="0" smtClean="0">
                <a:solidFill>
                  <a:schemeClr val="tx2">
                    <a:lumMod val="75000"/>
                  </a:schemeClr>
                </a:solidFill>
                <a:latin typeface="+mn-lt"/>
              </a:rPr>
              <a:t/>
            </a:r>
            <a:br>
              <a:rPr lang="en-US" sz="2000" b="0" i="0" dirty="0" smtClean="0">
                <a:solidFill>
                  <a:schemeClr val="tx2">
                    <a:lumMod val="75000"/>
                  </a:schemeClr>
                </a:solidFill>
                <a:latin typeface="+mn-lt"/>
              </a:rPr>
            </a:br>
            <a:r>
              <a:rPr lang="en-US" sz="2000" b="0" i="0" dirty="0" smtClean="0">
                <a:solidFill>
                  <a:schemeClr val="tx2">
                    <a:lumMod val="75000"/>
                  </a:schemeClr>
                </a:solidFill>
                <a:latin typeface="+mn-lt"/>
              </a:rPr>
              <a:t>World Atlas of Language Structures (WALS) </a:t>
            </a:r>
            <a:br>
              <a:rPr lang="en-US" sz="2000" b="0" i="0" dirty="0" smtClean="0">
                <a:solidFill>
                  <a:schemeClr val="tx2">
                    <a:lumMod val="75000"/>
                  </a:schemeClr>
                </a:solidFill>
                <a:latin typeface="+mn-lt"/>
              </a:rPr>
            </a:br>
            <a:r>
              <a:rPr lang="en-US" sz="2800" b="0" i="0" dirty="0" smtClean="0">
                <a:solidFill>
                  <a:schemeClr val="tx2">
                    <a:lumMod val="75000"/>
                  </a:schemeClr>
                </a:solidFill>
                <a:latin typeface="+mn-lt"/>
              </a:rPr>
              <a:t>Chapter 129: Hand </a:t>
            </a:r>
            <a:r>
              <a:rPr lang="en-US" sz="2800" b="0" i="0" dirty="0">
                <a:solidFill>
                  <a:schemeClr val="tx2">
                    <a:lumMod val="75000"/>
                  </a:schemeClr>
                </a:solidFill>
                <a:latin typeface="+mn-lt"/>
              </a:rPr>
              <a:t>&amp; </a:t>
            </a:r>
            <a:r>
              <a:rPr lang="en-US" sz="2800" b="0" i="0" dirty="0" smtClean="0">
                <a:solidFill>
                  <a:schemeClr val="tx2">
                    <a:lumMod val="75000"/>
                  </a:schemeClr>
                </a:solidFill>
                <a:latin typeface="+mn-lt"/>
              </a:rPr>
              <a:t>Arm</a:t>
            </a:r>
            <a:r>
              <a:rPr lang="en-US" sz="1600" b="0" i="0" dirty="0">
                <a:solidFill>
                  <a:schemeClr val="tx2">
                    <a:lumMod val="75000"/>
                  </a:schemeClr>
                </a:solidFill>
                <a:latin typeface="+mn-lt"/>
              </a:rPr>
              <a:t/>
            </a:r>
            <a:br>
              <a:rPr lang="en-US" sz="1600" b="0" i="0" dirty="0">
                <a:solidFill>
                  <a:schemeClr val="tx2">
                    <a:lumMod val="75000"/>
                  </a:schemeClr>
                </a:solidFill>
                <a:latin typeface="+mn-lt"/>
              </a:rPr>
            </a:br>
            <a:r>
              <a:rPr lang="en-US" sz="1600" b="0" i="0" dirty="0" smtClean="0">
                <a:solidFill>
                  <a:schemeClr val="tx2">
                    <a:lumMod val="75000"/>
                  </a:schemeClr>
                </a:solidFill>
                <a:latin typeface="+mn-lt"/>
              </a:rPr>
              <a:t>by </a:t>
            </a:r>
            <a:r>
              <a:rPr lang="en-US" sz="1600" b="0" i="0" dirty="0">
                <a:solidFill>
                  <a:schemeClr val="tx2">
                    <a:lumMod val="75000"/>
                  </a:schemeClr>
                </a:solidFill>
                <a:latin typeface="+mn-lt"/>
              </a:rPr>
              <a:t>Cecil H. Brown </a:t>
            </a:r>
            <a:r>
              <a:rPr lang="en-US" sz="1600" b="0" i="0" dirty="0" smtClean="0">
                <a:solidFill>
                  <a:schemeClr val="tx2">
                    <a:lumMod val="75000"/>
                  </a:schemeClr>
                </a:solidFill>
                <a:latin typeface="+mn-lt"/>
              </a:rPr>
              <a:t>2011</a:t>
            </a:r>
            <a:endParaRPr lang="en-US" sz="1600" b="0" i="0" dirty="0">
              <a:solidFill>
                <a:schemeClr val="tx2">
                  <a:lumMod val="75000"/>
                </a:schemeClr>
              </a:solidFill>
              <a:latin typeface="+mn-lt"/>
            </a:endParaRPr>
          </a:p>
        </p:txBody>
      </p:sp>
      <p:pic>
        <p:nvPicPr>
          <p:cNvPr id="4" name="Content Placeholder 3" descr="hand arm.tiff"/>
          <p:cNvPicPr>
            <a:picLocks noGrp="1" noChangeAspect="1"/>
          </p:cNvPicPr>
          <p:nvPr>
            <p:ph idx="1"/>
          </p:nvPr>
        </p:nvPicPr>
        <p:blipFill>
          <a:blip r:embed="rId3">
            <a:extLst>
              <a:ext uri="{28A0092B-C50C-407E-A947-70E740481C1C}">
                <a14:useLocalDpi xmlns:a14="http://schemas.microsoft.com/office/drawing/2010/main" val="0"/>
              </a:ext>
            </a:extLst>
          </a:blip>
          <a:srcRect l="1554" r="1554"/>
          <a:stretch>
            <a:fillRect/>
          </a:stretch>
        </p:blipFill>
        <p:spPr>
          <a:xfrm>
            <a:off x="1" y="1726095"/>
            <a:ext cx="9144000" cy="5028848"/>
          </a:xfrm>
        </p:spPr>
      </p:pic>
      <p:sp>
        <p:nvSpPr>
          <p:cNvPr id="3" name="TextBox 2"/>
          <p:cNvSpPr txBox="1"/>
          <p:nvPr/>
        </p:nvSpPr>
        <p:spPr>
          <a:xfrm>
            <a:off x="1187734" y="1991382"/>
            <a:ext cx="7192143" cy="2308324"/>
          </a:xfrm>
          <a:prstGeom prst="rect">
            <a:avLst/>
          </a:prstGeom>
          <a:noFill/>
        </p:spPr>
        <p:txBody>
          <a:bodyPr wrap="none" rtlCol="0">
            <a:spAutoFit/>
          </a:bodyPr>
          <a:lstStyle/>
          <a:p>
            <a:pPr algn="ctr"/>
            <a:r>
              <a:rPr lang="en-US" sz="7200" dirty="0" smtClean="0">
                <a:solidFill>
                  <a:schemeClr val="tx2"/>
                </a:solidFill>
              </a:rPr>
              <a:t>An example of </a:t>
            </a:r>
          </a:p>
          <a:p>
            <a:pPr algn="ctr"/>
            <a:r>
              <a:rPr lang="en-US" sz="7200" dirty="0" smtClean="0">
                <a:solidFill>
                  <a:schemeClr val="tx2"/>
                </a:solidFill>
              </a:rPr>
              <a:t>a typological study</a:t>
            </a:r>
            <a:endParaRPr lang="en-US" sz="7200" dirty="0">
              <a:solidFill>
                <a:schemeClr val="tx2"/>
              </a:solidFill>
            </a:endParaRPr>
          </a:p>
        </p:txBody>
      </p:sp>
      <p:pic>
        <p:nvPicPr>
          <p:cNvPr id="5" name="Picture 4" descr="handarm.jpg"/>
          <p:cNvPicPr>
            <a:picLocks noChangeAspect="1"/>
          </p:cNvPicPr>
          <p:nvPr/>
        </p:nvPicPr>
        <p:blipFill rotWithShape="1">
          <a:blip r:embed="rId4">
            <a:extLst>
              <a:ext uri="{28A0092B-C50C-407E-A947-70E740481C1C}">
                <a14:useLocalDpi xmlns:a14="http://schemas.microsoft.com/office/drawing/2010/main" val="0"/>
              </a:ext>
            </a:extLst>
          </a:blip>
          <a:srcRect l="4902" t="4418" r="5985" b="3777"/>
          <a:stretch/>
        </p:blipFill>
        <p:spPr>
          <a:xfrm>
            <a:off x="3132577" y="1853095"/>
            <a:ext cx="2691169" cy="4645472"/>
          </a:xfrm>
          <a:prstGeom prst="rect">
            <a:avLst/>
          </a:prstGeom>
          <a:ln w="57150" cmpd="sng">
            <a:solidFill>
              <a:srgbClr val="380B00"/>
            </a:solidFill>
            <a:prstDash val="dash"/>
          </a:ln>
        </p:spPr>
      </p:pic>
      <p:pic>
        <p:nvPicPr>
          <p:cNvPr id="6" name="Picture 5" descr="AA0274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7039" y="124844"/>
            <a:ext cx="1230396" cy="1484267"/>
          </a:xfrm>
          <a:prstGeom prst="rect">
            <a:avLst/>
          </a:prstGeom>
        </p:spPr>
      </p:pic>
    </p:spTree>
    <p:extLst>
      <p:ext uri="{BB962C8B-B14F-4D97-AF65-F5344CB8AC3E}">
        <p14:creationId xmlns:p14="http://schemas.microsoft.com/office/powerpoint/2010/main" val="2731656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xit" presetSubtype="4" fill="hold" grpId="1" nodeType="clickEffect">
                                  <p:stCondLst>
                                    <p:cond delay="0"/>
                                  </p:stCondLst>
                                  <p:childTnLst>
                                    <p:anim calcmode="lin" valueType="num">
                                      <p:cBhvr additive="base">
                                        <p:cTn id="10" dur="500"/>
                                        <p:tgtEl>
                                          <p:spTgt spid="3"/>
                                        </p:tgtEl>
                                        <p:attrNameLst>
                                          <p:attrName>ppt_y</p:attrName>
                                        </p:attrNameLst>
                                      </p:cBhvr>
                                      <p:tavLst>
                                        <p:tav tm="0">
                                          <p:val>
                                            <p:strVal val="#ppt_y"/>
                                          </p:val>
                                        </p:tav>
                                        <p:tav tm="100000">
                                          <p:val>
                                            <p:strVal val="#ppt_y+#ppt_h*1.125000"/>
                                          </p:val>
                                        </p:tav>
                                      </p:tavLst>
                                    </p:anim>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
                                            <p:txEl>
                                              <p:pRg st="0" end="0"/>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xit" presetSubtype="4" fill="hold" nodeType="clickEffect">
                                  <p:stCondLst>
                                    <p:cond delay="0"/>
                                  </p:stCondLst>
                                  <p:childTnLst>
                                    <p:anim calcmode="lin" valueType="num">
                                      <p:cBhvr additive="base">
                                        <p:cTn id="26" dur="500"/>
                                        <p:tgtEl>
                                          <p:spTgt spid="5"/>
                                        </p:tgtEl>
                                        <p:attrNameLst>
                                          <p:attrName>ppt_y</p:attrName>
                                        </p:attrNameLst>
                                      </p:cBhvr>
                                      <p:tavLst>
                                        <p:tav tm="0">
                                          <p:val>
                                            <p:strVal val="#ppt_y"/>
                                          </p:val>
                                        </p:tav>
                                        <p:tav tm="100000">
                                          <p:val>
                                            <p:strVal val="#ppt_y+#ppt_h*1.125000"/>
                                          </p:val>
                                        </p:tav>
                                      </p:tavLst>
                                    </p:anim>
                                    <p:animEffect transition="out" filter="wipe(down)">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p:tgtEl>
                                          <p:spTgt spid="4"/>
                                        </p:tgtEl>
                                        <p:attrNameLst>
                                          <p:attrName>ppt_y</p:attrName>
                                        </p:attrNameLst>
                                      </p:cBhvr>
                                      <p:tavLst>
                                        <p:tav tm="0">
                                          <p:val>
                                            <p:strVal val="#ppt_y+#ppt_h*1.125000"/>
                                          </p:val>
                                        </p:tav>
                                        <p:tav tm="100000">
                                          <p:val>
                                            <p:strVal val="#ppt_y"/>
                                          </p:val>
                                        </p:tav>
                                      </p:tavLst>
                                    </p:anim>
                                    <p:animEffect transition="in" filter="wipe(up)">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0" i="0" dirty="0">
                <a:solidFill>
                  <a:schemeClr val="tx2">
                    <a:lumMod val="75000"/>
                  </a:schemeClr>
                </a:solidFill>
                <a:latin typeface="+mn-lt"/>
              </a:rPr>
              <a:t>What is a language? </a:t>
            </a:r>
          </a:p>
        </p:txBody>
      </p:sp>
      <p:sp>
        <p:nvSpPr>
          <p:cNvPr id="3" name="Content Placeholder 2"/>
          <p:cNvSpPr>
            <a:spLocks noGrp="1"/>
          </p:cNvSpPr>
          <p:nvPr>
            <p:ph idx="1"/>
          </p:nvPr>
        </p:nvSpPr>
        <p:spPr>
          <a:xfrm>
            <a:off x="457200" y="1165827"/>
            <a:ext cx="8229600" cy="3452705"/>
          </a:xfrm>
        </p:spPr>
        <p:txBody>
          <a:bodyPr>
            <a:normAutofit/>
          </a:bodyPr>
          <a:lstStyle/>
          <a:p>
            <a:r>
              <a:rPr lang="en-US" sz="2400" b="0" i="0" dirty="0" smtClean="0">
                <a:solidFill>
                  <a:schemeClr val="tx2">
                    <a:lumMod val="75000"/>
                  </a:schemeClr>
                </a:solidFill>
                <a:latin typeface="+mn-lt"/>
              </a:rPr>
              <a:t>Human &amp; natural </a:t>
            </a:r>
            <a:r>
              <a:rPr lang="en-US" sz="1800" b="0" i="0" dirty="0" smtClean="0">
                <a:solidFill>
                  <a:schemeClr val="tx2">
                    <a:lumMod val="75000"/>
                  </a:schemeClr>
                </a:solidFill>
                <a:latin typeface="+mn-lt"/>
              </a:rPr>
              <a:t>  (i.e. not mathematics, codes, Klingon or Python)</a:t>
            </a:r>
          </a:p>
          <a:p>
            <a:r>
              <a:rPr lang="en-US" sz="2400" b="0" i="0" dirty="0">
                <a:solidFill>
                  <a:schemeClr val="tx2">
                    <a:lumMod val="75000"/>
                  </a:schemeClr>
                </a:solidFill>
                <a:latin typeface="+mn-lt"/>
              </a:rPr>
              <a:t>Linguistic criteria: </a:t>
            </a:r>
            <a:r>
              <a:rPr lang="en-US" sz="2400" b="0" i="0" dirty="0" smtClean="0">
                <a:solidFill>
                  <a:schemeClr val="tx2">
                    <a:lumMod val="75000"/>
                  </a:schemeClr>
                </a:solidFill>
                <a:latin typeface="+mn-lt"/>
              </a:rPr>
              <a:t>mutual intelligibility </a:t>
            </a:r>
            <a:r>
              <a:rPr lang="en-US" sz="1800" b="0" i="0" dirty="0" smtClean="0">
                <a:solidFill>
                  <a:schemeClr val="tx2">
                    <a:lumMod val="75000"/>
                  </a:schemeClr>
                </a:solidFill>
                <a:latin typeface="+mn-lt"/>
              </a:rPr>
              <a:t>(to a certain extent) </a:t>
            </a:r>
          </a:p>
          <a:p>
            <a:r>
              <a:rPr lang="en-US" sz="2400" b="0" i="0" dirty="0" smtClean="0">
                <a:solidFill>
                  <a:schemeClr val="tx2">
                    <a:lumMod val="75000"/>
                  </a:schemeClr>
                </a:solidFill>
                <a:latin typeface="+mn-lt"/>
              </a:rPr>
              <a:t>Political issue rather than linguistic</a:t>
            </a:r>
          </a:p>
        </p:txBody>
      </p:sp>
      <p:pic>
        <p:nvPicPr>
          <p:cNvPr id="7" name="Picture 6" descr="sweden 1660.tiff"/>
          <p:cNvPicPr>
            <a:picLocks noChangeAspect="1"/>
          </p:cNvPicPr>
          <p:nvPr/>
        </p:nvPicPr>
        <p:blipFill rotWithShape="1">
          <a:blip r:embed="rId2">
            <a:extLst>
              <a:ext uri="{28A0092B-C50C-407E-A947-70E740481C1C}">
                <a14:useLocalDpi xmlns:a14="http://schemas.microsoft.com/office/drawing/2010/main" val="0"/>
              </a:ext>
            </a:extLst>
          </a:blip>
          <a:srcRect l="2549" t="1676" r="5974" b="3116"/>
          <a:stretch/>
        </p:blipFill>
        <p:spPr>
          <a:xfrm>
            <a:off x="5440575" y="4225958"/>
            <a:ext cx="1558580" cy="2435268"/>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27178" t="2399" r="22020" b="37960"/>
          <a:stretch/>
        </p:blipFill>
        <p:spPr>
          <a:xfrm>
            <a:off x="7217354" y="4225958"/>
            <a:ext cx="1724270" cy="2360551"/>
          </a:xfrm>
          <a:prstGeom prst="rect">
            <a:avLst/>
          </a:prstGeom>
        </p:spPr>
      </p:pic>
      <p:sp>
        <p:nvSpPr>
          <p:cNvPr id="9" name="TextBox 8"/>
          <p:cNvSpPr txBox="1"/>
          <p:nvPr/>
        </p:nvSpPr>
        <p:spPr>
          <a:xfrm>
            <a:off x="3838704" y="3490820"/>
            <a:ext cx="1370968" cy="584776"/>
          </a:xfrm>
          <a:prstGeom prst="rect">
            <a:avLst/>
          </a:prstGeom>
          <a:noFill/>
        </p:spPr>
        <p:txBody>
          <a:bodyPr wrap="square" rtlCol="0">
            <a:spAutoFit/>
          </a:bodyPr>
          <a:lstStyle/>
          <a:p>
            <a:r>
              <a:rPr lang="en-US" sz="3200" b="1" dirty="0" smtClean="0">
                <a:solidFill>
                  <a:schemeClr val="tx2"/>
                </a:solidFill>
              </a:rPr>
              <a:t>1560</a:t>
            </a:r>
            <a:endParaRPr lang="en-US" sz="3200" b="1" dirty="0">
              <a:solidFill>
                <a:schemeClr val="tx2"/>
              </a:solidFill>
            </a:endParaRPr>
          </a:p>
        </p:txBody>
      </p:sp>
      <p:sp>
        <p:nvSpPr>
          <p:cNvPr id="10" name="TextBox 9"/>
          <p:cNvSpPr txBox="1"/>
          <p:nvPr/>
        </p:nvSpPr>
        <p:spPr>
          <a:xfrm>
            <a:off x="5549684" y="3456517"/>
            <a:ext cx="1370968" cy="584776"/>
          </a:xfrm>
          <a:prstGeom prst="rect">
            <a:avLst/>
          </a:prstGeom>
          <a:noFill/>
        </p:spPr>
        <p:txBody>
          <a:bodyPr wrap="square" rtlCol="0">
            <a:spAutoFit/>
          </a:bodyPr>
          <a:lstStyle/>
          <a:p>
            <a:r>
              <a:rPr lang="en-US" sz="3200" b="1" dirty="0" smtClean="0">
                <a:solidFill>
                  <a:schemeClr val="tx2"/>
                </a:solidFill>
              </a:rPr>
              <a:t>1660</a:t>
            </a:r>
            <a:endParaRPr lang="en-US" sz="3200" b="1" dirty="0">
              <a:solidFill>
                <a:schemeClr val="tx2"/>
              </a:solidFill>
            </a:endParaRPr>
          </a:p>
        </p:txBody>
      </p:sp>
      <p:sp>
        <p:nvSpPr>
          <p:cNvPr id="11" name="TextBox 10"/>
          <p:cNvSpPr txBox="1"/>
          <p:nvPr/>
        </p:nvSpPr>
        <p:spPr>
          <a:xfrm>
            <a:off x="7477112" y="3456517"/>
            <a:ext cx="1370968" cy="584776"/>
          </a:xfrm>
          <a:prstGeom prst="rect">
            <a:avLst/>
          </a:prstGeom>
          <a:noFill/>
        </p:spPr>
        <p:txBody>
          <a:bodyPr wrap="square" rtlCol="0">
            <a:spAutoFit/>
          </a:bodyPr>
          <a:lstStyle/>
          <a:p>
            <a:r>
              <a:rPr lang="en-US" sz="3200" b="1" dirty="0" smtClean="0">
                <a:solidFill>
                  <a:schemeClr val="tx2"/>
                </a:solidFill>
              </a:rPr>
              <a:t>1905</a:t>
            </a:r>
            <a:endParaRPr lang="en-US" sz="3200" b="1" dirty="0">
              <a:solidFill>
                <a:schemeClr val="tx2"/>
              </a:solidFill>
            </a:endParaRPr>
          </a:p>
        </p:txBody>
      </p:sp>
      <p:pic>
        <p:nvPicPr>
          <p:cNvPr id="12" name="Picture 11" descr="sverige 1560.tiff"/>
          <p:cNvPicPr>
            <a:picLocks noChangeAspect="1"/>
          </p:cNvPicPr>
          <p:nvPr/>
        </p:nvPicPr>
        <p:blipFill rotWithShape="1">
          <a:blip r:embed="rId5">
            <a:extLst>
              <a:ext uri="{28A0092B-C50C-407E-A947-70E740481C1C}">
                <a14:useLocalDpi xmlns:a14="http://schemas.microsoft.com/office/drawing/2010/main" val="0"/>
              </a:ext>
            </a:extLst>
          </a:blip>
          <a:srcRect r="7143"/>
          <a:stretch/>
        </p:blipFill>
        <p:spPr>
          <a:xfrm>
            <a:off x="3636670" y="4225958"/>
            <a:ext cx="1500855" cy="2394854"/>
          </a:xfrm>
          <a:prstGeom prst="rect">
            <a:avLst/>
          </a:prstGeom>
        </p:spPr>
      </p:pic>
      <p:pic>
        <p:nvPicPr>
          <p:cNvPr id="13" name="Picture 12" descr="sweden 1110.tiff"/>
          <p:cNvPicPr>
            <a:picLocks noChangeAspect="1"/>
          </p:cNvPicPr>
          <p:nvPr/>
        </p:nvPicPr>
        <p:blipFill rotWithShape="1">
          <a:blip r:embed="rId6">
            <a:extLst>
              <a:ext uri="{28A0092B-C50C-407E-A947-70E740481C1C}">
                <a14:useLocalDpi xmlns:a14="http://schemas.microsoft.com/office/drawing/2010/main" val="0"/>
              </a:ext>
            </a:extLst>
          </a:blip>
          <a:srcRect l="-11191" r="9177"/>
          <a:stretch/>
        </p:blipFill>
        <p:spPr>
          <a:xfrm>
            <a:off x="-156478" y="4225958"/>
            <a:ext cx="1919359" cy="2449698"/>
          </a:xfrm>
          <a:prstGeom prst="rect">
            <a:avLst/>
          </a:prstGeom>
        </p:spPr>
      </p:pic>
      <p:pic>
        <p:nvPicPr>
          <p:cNvPr id="14" name="Picture 13" descr="sverige1219.tiff"/>
          <p:cNvPicPr>
            <a:picLocks noChangeAspect="1"/>
          </p:cNvPicPr>
          <p:nvPr/>
        </p:nvPicPr>
        <p:blipFill rotWithShape="1">
          <a:blip r:embed="rId7">
            <a:extLst>
              <a:ext uri="{28A0092B-C50C-407E-A947-70E740481C1C}">
                <a14:useLocalDpi xmlns:a14="http://schemas.microsoft.com/office/drawing/2010/main" val="0"/>
              </a:ext>
            </a:extLst>
          </a:blip>
          <a:srcRect l="5356" r="15412"/>
          <a:stretch/>
        </p:blipFill>
        <p:spPr>
          <a:xfrm>
            <a:off x="1840011" y="4211528"/>
            <a:ext cx="1660128" cy="2437505"/>
          </a:xfrm>
          <a:prstGeom prst="rect">
            <a:avLst/>
          </a:prstGeom>
        </p:spPr>
      </p:pic>
      <p:sp>
        <p:nvSpPr>
          <p:cNvPr id="15" name="TextBox 14"/>
          <p:cNvSpPr txBox="1"/>
          <p:nvPr/>
        </p:nvSpPr>
        <p:spPr>
          <a:xfrm>
            <a:off x="194849" y="3470947"/>
            <a:ext cx="1370968" cy="584776"/>
          </a:xfrm>
          <a:prstGeom prst="rect">
            <a:avLst/>
          </a:prstGeom>
          <a:noFill/>
        </p:spPr>
        <p:txBody>
          <a:bodyPr wrap="square" rtlCol="0">
            <a:spAutoFit/>
          </a:bodyPr>
          <a:lstStyle/>
          <a:p>
            <a:r>
              <a:rPr lang="en-US" sz="3200" b="1" dirty="0">
                <a:solidFill>
                  <a:schemeClr val="tx2"/>
                </a:solidFill>
              </a:rPr>
              <a:t>1110</a:t>
            </a:r>
          </a:p>
        </p:txBody>
      </p:sp>
      <p:sp>
        <p:nvSpPr>
          <p:cNvPr id="16" name="TextBox 15"/>
          <p:cNvSpPr txBox="1"/>
          <p:nvPr/>
        </p:nvSpPr>
        <p:spPr>
          <a:xfrm>
            <a:off x="2063667" y="3470947"/>
            <a:ext cx="1370968" cy="584776"/>
          </a:xfrm>
          <a:prstGeom prst="rect">
            <a:avLst/>
          </a:prstGeom>
          <a:noFill/>
        </p:spPr>
        <p:txBody>
          <a:bodyPr wrap="square" rtlCol="0">
            <a:spAutoFit/>
          </a:bodyPr>
          <a:lstStyle/>
          <a:p>
            <a:r>
              <a:rPr lang="en-US" sz="3200" b="1" dirty="0" smtClean="0">
                <a:solidFill>
                  <a:schemeClr val="tx2"/>
                </a:solidFill>
              </a:rPr>
              <a:t>1219</a:t>
            </a:r>
            <a:endParaRPr lang="en-US" sz="4400" b="1" dirty="0">
              <a:solidFill>
                <a:schemeClr val="tx2"/>
              </a:solidFill>
            </a:endParaRPr>
          </a:p>
        </p:txBody>
      </p:sp>
      <p:pic>
        <p:nvPicPr>
          <p:cNvPr id="17" name="Picture 16" descr="300px-Corrected_sami_map_4.PNG"/>
          <p:cNvPicPr>
            <a:picLocks noChangeAspect="1"/>
          </p:cNvPicPr>
          <p:nvPr/>
        </p:nvPicPr>
        <p:blipFill rotWithShape="1">
          <a:blip r:embed="rId8">
            <a:extLst>
              <a:ext uri="{28A0092B-C50C-407E-A947-70E740481C1C}">
                <a14:useLocalDpi xmlns:a14="http://schemas.microsoft.com/office/drawing/2010/main" val="0"/>
              </a:ext>
            </a:extLst>
          </a:blip>
          <a:srcRect r="10231"/>
          <a:stretch/>
        </p:blipFill>
        <p:spPr>
          <a:xfrm>
            <a:off x="7217354" y="4211528"/>
            <a:ext cx="1740212" cy="2409284"/>
          </a:xfrm>
          <a:prstGeom prst="rect">
            <a:avLst/>
          </a:prstGeom>
        </p:spPr>
      </p:pic>
      <p:sp>
        <p:nvSpPr>
          <p:cNvPr id="18" name="TextBox 17"/>
          <p:cNvSpPr txBox="1"/>
          <p:nvPr/>
        </p:nvSpPr>
        <p:spPr>
          <a:xfrm>
            <a:off x="7335203" y="3539938"/>
            <a:ext cx="1480454" cy="646331"/>
          </a:xfrm>
          <a:prstGeom prst="rect">
            <a:avLst/>
          </a:prstGeom>
          <a:noFill/>
        </p:spPr>
        <p:txBody>
          <a:bodyPr wrap="square" rtlCol="0">
            <a:spAutoFit/>
          </a:bodyPr>
          <a:lstStyle/>
          <a:p>
            <a:r>
              <a:rPr lang="en-US" sz="3600" b="1" dirty="0" smtClean="0">
                <a:solidFill>
                  <a:schemeClr val="tx2"/>
                </a:solidFill>
              </a:rPr>
              <a:t>SAMI</a:t>
            </a:r>
            <a:endParaRPr lang="en-US" sz="3600" b="1" dirty="0">
              <a:solidFill>
                <a:schemeClr val="tx2"/>
              </a:solidFill>
            </a:endParaRPr>
          </a:p>
        </p:txBody>
      </p:sp>
      <p:sp>
        <p:nvSpPr>
          <p:cNvPr id="19" name="TextBox 18"/>
          <p:cNvSpPr txBox="1"/>
          <p:nvPr/>
        </p:nvSpPr>
        <p:spPr>
          <a:xfrm>
            <a:off x="691759" y="3456517"/>
            <a:ext cx="7626887" cy="2677656"/>
          </a:xfrm>
          <a:prstGeom prst="rect">
            <a:avLst/>
          </a:prstGeom>
          <a:noFill/>
          <a:ln w="19050">
            <a:solidFill>
              <a:schemeClr val="accent1"/>
            </a:solidFill>
            <a:prstDash val="dashDot"/>
          </a:ln>
        </p:spPr>
        <p:txBody>
          <a:bodyPr wrap="square" rtlCol="0">
            <a:spAutoFit/>
          </a:bodyPr>
          <a:lstStyle/>
          <a:p>
            <a:r>
              <a:rPr lang="da-DK" sz="2400" b="1" dirty="0" smtClean="0">
                <a:solidFill>
                  <a:schemeClr val="tx2"/>
                </a:solidFill>
              </a:rPr>
              <a:t>My </a:t>
            </a:r>
            <a:r>
              <a:rPr lang="da-DK" sz="2400" b="1" dirty="0" err="1" smtClean="0">
                <a:solidFill>
                  <a:schemeClr val="tx2"/>
                </a:solidFill>
              </a:rPr>
              <a:t>hovercraft</a:t>
            </a:r>
            <a:r>
              <a:rPr lang="da-DK" sz="2400" b="1" dirty="0" smtClean="0">
                <a:solidFill>
                  <a:schemeClr val="tx2"/>
                </a:solidFill>
              </a:rPr>
              <a:t> is </a:t>
            </a:r>
            <a:r>
              <a:rPr lang="da-DK" sz="2400" b="1" dirty="0" err="1" smtClean="0">
                <a:solidFill>
                  <a:schemeClr val="tx2"/>
                </a:solidFill>
              </a:rPr>
              <a:t>full</a:t>
            </a:r>
            <a:r>
              <a:rPr lang="da-DK" sz="2400" b="1" dirty="0" smtClean="0">
                <a:solidFill>
                  <a:schemeClr val="tx2"/>
                </a:solidFill>
              </a:rPr>
              <a:t> of </a:t>
            </a:r>
            <a:r>
              <a:rPr lang="da-DK" sz="2400" b="1" dirty="0" err="1" smtClean="0">
                <a:solidFill>
                  <a:schemeClr val="tx2"/>
                </a:solidFill>
              </a:rPr>
              <a:t>eels</a:t>
            </a:r>
            <a:r>
              <a:rPr lang="da-DK" sz="2400" b="1" dirty="0" smtClean="0">
                <a:solidFill>
                  <a:schemeClr val="tx2"/>
                </a:solidFill>
              </a:rPr>
              <a:t>   </a:t>
            </a:r>
          </a:p>
          <a:p>
            <a:r>
              <a:rPr lang="da-DK" sz="2400" dirty="0" smtClean="0">
                <a:solidFill>
                  <a:schemeClr val="tx2"/>
                </a:solidFill>
              </a:rPr>
              <a:t>Danish: 		mit </a:t>
            </a:r>
            <a:r>
              <a:rPr lang="da-DK" sz="2400" dirty="0">
                <a:solidFill>
                  <a:schemeClr val="tx2"/>
                </a:solidFill>
              </a:rPr>
              <a:t>luftpudefartøj er fyldt med </a:t>
            </a:r>
            <a:r>
              <a:rPr lang="da-DK" sz="2400" dirty="0" smtClean="0">
                <a:solidFill>
                  <a:schemeClr val="tx2"/>
                </a:solidFill>
              </a:rPr>
              <a:t>ål</a:t>
            </a:r>
          </a:p>
          <a:p>
            <a:r>
              <a:rPr lang="da-DK" sz="2400" dirty="0" err="1" smtClean="0">
                <a:solidFill>
                  <a:schemeClr val="tx2"/>
                </a:solidFill>
              </a:rPr>
              <a:t>Swedish</a:t>
            </a:r>
            <a:r>
              <a:rPr lang="da-DK" sz="2400" dirty="0" smtClean="0">
                <a:solidFill>
                  <a:schemeClr val="tx2"/>
                </a:solidFill>
              </a:rPr>
              <a:t>: 		min </a:t>
            </a:r>
            <a:r>
              <a:rPr lang="da-DK" sz="2400" dirty="0" err="1" smtClean="0">
                <a:solidFill>
                  <a:schemeClr val="tx2"/>
                </a:solidFill>
              </a:rPr>
              <a:t>svävare</a:t>
            </a:r>
            <a:r>
              <a:rPr lang="da-DK" sz="2400" dirty="0" smtClean="0">
                <a:solidFill>
                  <a:schemeClr val="tx2"/>
                </a:solidFill>
              </a:rPr>
              <a:t> </a:t>
            </a:r>
            <a:r>
              <a:rPr lang="da-DK" sz="2400" dirty="0" err="1" smtClean="0">
                <a:solidFill>
                  <a:schemeClr val="tx2"/>
                </a:solidFill>
              </a:rPr>
              <a:t>är</a:t>
            </a:r>
            <a:r>
              <a:rPr lang="da-DK" sz="2400" dirty="0" smtClean="0">
                <a:solidFill>
                  <a:schemeClr val="tx2"/>
                </a:solidFill>
              </a:rPr>
              <a:t> </a:t>
            </a:r>
            <a:r>
              <a:rPr lang="da-DK" sz="2400" dirty="0" err="1" smtClean="0">
                <a:solidFill>
                  <a:schemeClr val="tx2"/>
                </a:solidFill>
              </a:rPr>
              <a:t>full</a:t>
            </a:r>
            <a:r>
              <a:rPr lang="da-DK" sz="2400" dirty="0" smtClean="0">
                <a:solidFill>
                  <a:schemeClr val="tx2"/>
                </a:solidFill>
              </a:rPr>
              <a:t> av ål</a:t>
            </a:r>
          </a:p>
          <a:p>
            <a:r>
              <a:rPr lang="da-DK" sz="2400" dirty="0" err="1" smtClean="0">
                <a:solidFill>
                  <a:schemeClr val="tx2"/>
                </a:solidFill>
              </a:rPr>
              <a:t>Norwegian</a:t>
            </a:r>
            <a:r>
              <a:rPr lang="da-DK" sz="2400" dirty="0" smtClean="0">
                <a:solidFill>
                  <a:schemeClr val="tx2"/>
                </a:solidFill>
              </a:rPr>
              <a:t>: 	</a:t>
            </a:r>
            <a:r>
              <a:rPr lang="nb-NO" sz="2400" dirty="0" smtClean="0">
                <a:solidFill>
                  <a:schemeClr val="tx2"/>
                </a:solidFill>
              </a:rPr>
              <a:t>min </a:t>
            </a:r>
            <a:r>
              <a:rPr lang="nb-NO" sz="2400" dirty="0">
                <a:solidFill>
                  <a:schemeClr val="tx2"/>
                </a:solidFill>
              </a:rPr>
              <a:t>luftputefartøy er full av </a:t>
            </a:r>
            <a:r>
              <a:rPr lang="nb-NO" sz="2400" dirty="0" smtClean="0">
                <a:solidFill>
                  <a:schemeClr val="tx2"/>
                </a:solidFill>
              </a:rPr>
              <a:t>ål</a:t>
            </a:r>
          </a:p>
          <a:p>
            <a:r>
              <a:rPr lang="nb-NO" sz="2400" dirty="0" err="1" smtClean="0">
                <a:solidFill>
                  <a:schemeClr val="tx2"/>
                </a:solidFill>
              </a:rPr>
              <a:t>Icelandic</a:t>
            </a:r>
            <a:r>
              <a:rPr lang="nb-NO" sz="2400" dirty="0" smtClean="0">
                <a:solidFill>
                  <a:schemeClr val="tx2"/>
                </a:solidFill>
              </a:rPr>
              <a:t>: 	</a:t>
            </a:r>
            <a:r>
              <a:rPr lang="is-IS" sz="2400" dirty="0" smtClean="0">
                <a:solidFill>
                  <a:schemeClr val="tx2"/>
                </a:solidFill>
              </a:rPr>
              <a:t>svifnökkvinn </a:t>
            </a:r>
            <a:r>
              <a:rPr lang="is-IS" sz="2400" dirty="0">
                <a:solidFill>
                  <a:schemeClr val="tx2"/>
                </a:solidFill>
              </a:rPr>
              <a:t>minn er fullur af </a:t>
            </a:r>
            <a:r>
              <a:rPr lang="is-IS" sz="2400" dirty="0" smtClean="0">
                <a:solidFill>
                  <a:schemeClr val="tx2"/>
                </a:solidFill>
              </a:rPr>
              <a:t>álum</a:t>
            </a:r>
          </a:p>
          <a:p>
            <a:r>
              <a:rPr lang="is-IS" sz="2400" dirty="0" smtClean="0">
                <a:solidFill>
                  <a:schemeClr val="tx2"/>
                </a:solidFill>
              </a:rPr>
              <a:t>Faroese</a:t>
            </a:r>
            <a:r>
              <a:rPr lang="is-IS" sz="2400" dirty="0">
                <a:solidFill>
                  <a:schemeClr val="tx2"/>
                </a:solidFill>
              </a:rPr>
              <a:t>: </a:t>
            </a:r>
            <a:r>
              <a:rPr lang="is-IS" sz="2400" dirty="0" smtClean="0">
                <a:solidFill>
                  <a:schemeClr val="tx2"/>
                </a:solidFill>
              </a:rPr>
              <a:t>		luftpútufar </a:t>
            </a:r>
            <a:r>
              <a:rPr lang="is-IS" sz="2400" dirty="0">
                <a:solidFill>
                  <a:schemeClr val="tx2"/>
                </a:solidFill>
              </a:rPr>
              <a:t>mítt er </a:t>
            </a:r>
            <a:r>
              <a:rPr lang="is-IS" sz="2400" dirty="0" smtClean="0">
                <a:solidFill>
                  <a:schemeClr val="tx2"/>
                </a:solidFill>
              </a:rPr>
              <a:t>fult </a:t>
            </a:r>
            <a:r>
              <a:rPr lang="is-IS" sz="2400" dirty="0">
                <a:solidFill>
                  <a:schemeClr val="tx2"/>
                </a:solidFill>
              </a:rPr>
              <a:t>í álli</a:t>
            </a:r>
            <a:r>
              <a:rPr lang="is-IS" sz="2400" dirty="0" smtClean="0">
                <a:solidFill>
                  <a:schemeClr val="tx2"/>
                </a:solidFill>
              </a:rPr>
              <a:t>!</a:t>
            </a:r>
          </a:p>
          <a:p>
            <a:r>
              <a:rPr lang="da-DK" sz="2400" dirty="0" smtClean="0">
                <a:solidFill>
                  <a:schemeClr val="tx2"/>
                </a:solidFill>
              </a:rPr>
              <a:t>											(</a:t>
            </a:r>
            <a:r>
              <a:rPr lang="da-DK" sz="2400" dirty="0" err="1">
                <a:solidFill>
                  <a:schemeClr val="tx2"/>
                </a:solidFill>
              </a:rPr>
              <a:t>omniglot.com</a:t>
            </a:r>
            <a:r>
              <a:rPr lang="da-DK" sz="2400" dirty="0" smtClean="0">
                <a:solidFill>
                  <a:schemeClr val="tx2"/>
                </a:solidFill>
              </a:rPr>
              <a:t>)</a:t>
            </a:r>
            <a:endParaRPr lang="da-DK" sz="2400" dirty="0">
              <a:solidFill>
                <a:schemeClr val="tx2"/>
              </a:solidFill>
            </a:endParaRPr>
          </a:p>
        </p:txBody>
      </p:sp>
      <p:sp>
        <p:nvSpPr>
          <p:cNvPr id="20" name="TextBox 19"/>
          <p:cNvSpPr txBox="1"/>
          <p:nvPr/>
        </p:nvSpPr>
        <p:spPr>
          <a:xfrm rot="17203244">
            <a:off x="7139437" y="5338861"/>
            <a:ext cx="1642015" cy="276999"/>
          </a:xfrm>
          <a:prstGeom prst="rect">
            <a:avLst/>
          </a:prstGeom>
          <a:noFill/>
          <a:ln w="28575">
            <a:solidFill>
              <a:schemeClr val="tx2"/>
            </a:solidFill>
            <a:prstDash val="lgDash"/>
          </a:ln>
        </p:spPr>
        <p:txBody>
          <a:bodyPr wrap="square" rtlCol="0">
            <a:spAutoFit/>
          </a:bodyPr>
          <a:lstStyle/>
          <a:p>
            <a:r>
              <a:rPr lang="en-US" sz="1200" b="1" dirty="0" smtClean="0">
                <a:solidFill>
                  <a:schemeClr val="tx2"/>
                </a:solidFill>
                <a:latin typeface="Wide Latin"/>
                <a:cs typeface="Wide Latin"/>
              </a:rPr>
              <a:t>SWEDISH</a:t>
            </a:r>
            <a:endParaRPr lang="en-US" sz="1200" b="1" dirty="0">
              <a:solidFill>
                <a:schemeClr val="tx2"/>
              </a:solidFill>
              <a:latin typeface="Wide Latin"/>
              <a:cs typeface="Wide Latin"/>
            </a:endParaRPr>
          </a:p>
        </p:txBody>
      </p:sp>
      <p:sp>
        <p:nvSpPr>
          <p:cNvPr id="21" name="Rounded Rectangle 20"/>
          <p:cNvSpPr/>
          <p:nvPr/>
        </p:nvSpPr>
        <p:spPr>
          <a:xfrm>
            <a:off x="722737" y="3746971"/>
            <a:ext cx="7352693" cy="1284633"/>
          </a:xfrm>
          <a:prstGeom prst="roundRect">
            <a:avLst/>
          </a:prstGeom>
          <a:noFill/>
          <a:ln w="28575">
            <a:solidFill>
              <a:schemeClr val="accent4">
                <a:lumMod val="75000"/>
              </a:schemeClr>
            </a:solidFill>
            <a:prstDash val="dashDot"/>
          </a:ln>
        </p:spPr>
        <p:style>
          <a:lnRef idx="1">
            <a:schemeClr val="accent1"/>
          </a:lnRef>
          <a:fillRef idx="3">
            <a:schemeClr val="accent1"/>
          </a:fillRef>
          <a:effectRef idx="2">
            <a:schemeClr val="accent1"/>
          </a:effectRef>
          <a:fontRef idx="minor">
            <a:schemeClr val="lt1"/>
          </a:fontRef>
        </p:style>
        <p:txBody>
          <a:bodyPr/>
          <a:lstStyle/>
          <a:p>
            <a:pPr algn="ctr"/>
            <a:endParaRPr lang="en-US" sz="2800" dirty="0">
              <a:solidFill>
                <a:schemeClr val="accent1">
                  <a:lumMod val="75000"/>
                </a:schemeClr>
              </a:solidFill>
            </a:endParaRPr>
          </a:p>
        </p:txBody>
      </p:sp>
      <p:pic>
        <p:nvPicPr>
          <p:cNvPr id="4" name="Picture 3" descr="sami.tiff"/>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83354" y="1497967"/>
            <a:ext cx="1328576" cy="1983846"/>
          </a:xfrm>
          <a:prstGeom prst="rect">
            <a:avLst/>
          </a:prstGeom>
          <a:ln w="25400">
            <a:solidFill>
              <a:schemeClr val="accent1"/>
            </a:solidFill>
          </a:ln>
        </p:spPr>
      </p:pic>
      <p:sp>
        <p:nvSpPr>
          <p:cNvPr id="23" name="Left Arrow 22"/>
          <p:cNvSpPr/>
          <p:nvPr/>
        </p:nvSpPr>
        <p:spPr>
          <a:xfrm rot="19669000">
            <a:off x="5105487" y="2233467"/>
            <a:ext cx="1832385" cy="987705"/>
          </a:xfrm>
          <a:prstGeom prst="leftArrow">
            <a:avLst/>
          </a:prstGeom>
          <a:solidFill>
            <a:schemeClr val="accent1">
              <a:lumMod val="20000"/>
              <a:lumOff val="80000"/>
            </a:schemeClr>
          </a:solidFill>
          <a:ln w="22225"/>
        </p:spPr>
        <p:style>
          <a:lnRef idx="1">
            <a:schemeClr val="accent1"/>
          </a:lnRef>
          <a:fillRef idx="3">
            <a:schemeClr val="accent1"/>
          </a:fillRef>
          <a:effectRef idx="2">
            <a:schemeClr val="accent1"/>
          </a:effectRef>
          <a:fontRef idx="minor">
            <a:schemeClr val="lt1"/>
          </a:fontRef>
        </p:style>
        <p:txBody>
          <a:bodyPr/>
          <a:lstStyle/>
          <a:p>
            <a:r>
              <a:rPr lang="en-US" sz="2400" dirty="0" smtClean="0">
                <a:solidFill>
                  <a:schemeClr val="tx2"/>
                </a:solidFill>
              </a:rPr>
              <a:t>Example</a:t>
            </a:r>
            <a:endParaRPr lang="en-US" sz="2400" dirty="0">
              <a:solidFill>
                <a:schemeClr val="tx2"/>
              </a:solidFill>
            </a:endParaRPr>
          </a:p>
        </p:txBody>
      </p:sp>
    </p:spTree>
    <p:extLst>
      <p:ext uri="{BB962C8B-B14F-4D97-AF65-F5344CB8AC3E}">
        <p14:creationId xmlns:p14="http://schemas.microsoft.com/office/powerpoint/2010/main" val="3101474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p:tgtEl>
                                          <p:spTgt spid="23"/>
                                        </p:tgtEl>
                                        <p:attrNameLst>
                                          <p:attrName>ppt_y</p:attrName>
                                        </p:attrNameLst>
                                      </p:cBhvr>
                                      <p:tavLst>
                                        <p:tav tm="0">
                                          <p:val>
                                            <p:strVal val="#ppt_y+#ppt_h*1.125000"/>
                                          </p:val>
                                        </p:tav>
                                        <p:tav tm="100000">
                                          <p:val>
                                            <p:strVal val="#ppt_y"/>
                                          </p:val>
                                        </p:tav>
                                      </p:tavLst>
                                    </p:anim>
                                    <p:animEffect transition="in" filter="wipe(up)">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1" nodeType="clickEffect">
                                  <p:stCondLst>
                                    <p:cond delay="0"/>
                                  </p:stCondLst>
                                  <p:childTnLst>
                                    <p:anim calcmode="lin" valueType="num">
                                      <p:cBhvr additive="base">
                                        <p:cTn id="28" dur="500"/>
                                        <p:tgtEl>
                                          <p:spTgt spid="19"/>
                                        </p:tgtEl>
                                        <p:attrNameLst>
                                          <p:attrName>ppt_x</p:attrName>
                                        </p:attrNameLst>
                                      </p:cBhvr>
                                      <p:tavLst>
                                        <p:tav tm="0">
                                          <p:val>
                                            <p:strVal val="ppt_x"/>
                                          </p:val>
                                        </p:tav>
                                        <p:tav tm="100000">
                                          <p:val>
                                            <p:strVal val="ppt_x"/>
                                          </p:val>
                                        </p:tav>
                                      </p:tavLst>
                                    </p:anim>
                                    <p:anim calcmode="lin" valueType="num">
                                      <p:cBhvr additive="base">
                                        <p:cTn id="29" dur="500"/>
                                        <p:tgtEl>
                                          <p:spTgt spid="19"/>
                                        </p:tgtEl>
                                        <p:attrNameLst>
                                          <p:attrName>ppt_y</p:attrName>
                                        </p:attrNameLst>
                                      </p:cBhvr>
                                      <p:tavLst>
                                        <p:tav tm="0">
                                          <p:val>
                                            <p:strVal val="ppt_y"/>
                                          </p:val>
                                        </p:tav>
                                        <p:tav tm="100000">
                                          <p:val>
                                            <p:strVal val="1+ppt_h/2"/>
                                          </p:val>
                                        </p:tav>
                                      </p:tavLst>
                                    </p:anim>
                                    <p:set>
                                      <p:cBhvr>
                                        <p:cTn id="30" dur="1" fill="hold">
                                          <p:stCondLst>
                                            <p:cond delay="499"/>
                                          </p:stCondLst>
                                        </p:cTn>
                                        <p:tgtEl>
                                          <p:spTgt spid="19"/>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par>
                                <p:cTn id="34" presetID="12" presetClass="exit" presetSubtype="4" fill="hold" grpId="2" nodeType="withEffect">
                                  <p:stCondLst>
                                    <p:cond delay="0"/>
                                  </p:stCondLst>
                                  <p:childTnLst>
                                    <p:anim calcmode="lin" valueType="num">
                                      <p:cBhvr additive="base">
                                        <p:cTn id="35" dur="500"/>
                                        <p:tgtEl>
                                          <p:spTgt spid="21"/>
                                        </p:tgtEl>
                                        <p:attrNameLst>
                                          <p:attrName>ppt_y</p:attrName>
                                        </p:attrNameLst>
                                      </p:cBhvr>
                                      <p:tavLst>
                                        <p:tav tm="0">
                                          <p:val>
                                            <p:strVal val="#ppt_y"/>
                                          </p:val>
                                        </p:tav>
                                        <p:tav tm="100000">
                                          <p:val>
                                            <p:strVal val="#ppt_y+#ppt_h*1.125000"/>
                                          </p:val>
                                        </p:tav>
                                      </p:tavLst>
                                    </p:anim>
                                    <p:animEffect transition="out" filter="wipe(down)">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12" presetClass="exit" presetSubtype="4" fill="hold" grpId="1" nodeType="withEffect">
                                  <p:stCondLst>
                                    <p:cond delay="0"/>
                                  </p:stCondLst>
                                  <p:childTnLst>
                                    <p:anim calcmode="lin" valueType="num">
                                      <p:cBhvr additive="base">
                                        <p:cTn id="39" dur="500"/>
                                        <p:tgtEl>
                                          <p:spTgt spid="23"/>
                                        </p:tgtEl>
                                        <p:attrNameLst>
                                          <p:attrName>ppt_y</p:attrName>
                                        </p:attrNameLst>
                                      </p:cBhvr>
                                      <p:tavLst>
                                        <p:tav tm="0">
                                          <p:val>
                                            <p:strVal val="#ppt_y"/>
                                          </p:val>
                                        </p:tav>
                                        <p:tav tm="100000">
                                          <p:val>
                                            <p:strVal val="#ppt_y+#ppt_h*1.125000"/>
                                          </p:val>
                                        </p:tav>
                                      </p:tavLst>
                                    </p:anim>
                                    <p:animEffect transition="out" filter="wipe(down)">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1" presetClass="entr" presetSubtype="0" fill="hold" nodeType="withEffect">
                                  <p:stCondLst>
                                    <p:cond delay="1000"/>
                                  </p:stCondLst>
                                  <p:childTnLst>
                                    <p:set>
                                      <p:cBhvr>
                                        <p:cTn id="4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12" presetClass="entr" presetSubtype="4"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p:tgtEl>
                                          <p:spTgt spid="13"/>
                                        </p:tgtEl>
                                        <p:attrNameLst>
                                          <p:attrName>ppt_y</p:attrName>
                                        </p:attrNameLst>
                                      </p:cBhvr>
                                      <p:tavLst>
                                        <p:tav tm="0">
                                          <p:val>
                                            <p:strVal val="#ppt_y+#ppt_h*1.125000"/>
                                          </p:val>
                                        </p:tav>
                                        <p:tav tm="100000">
                                          <p:val>
                                            <p:strVal val="#ppt_y"/>
                                          </p:val>
                                        </p:tav>
                                      </p:tavLst>
                                    </p:anim>
                                    <p:animEffect transition="in" filter="wipe(up)">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par>
                                <p:cTn id="56" presetID="12" presetClass="entr" presetSubtype="4"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p:tgtEl>
                                          <p:spTgt spid="14"/>
                                        </p:tgtEl>
                                        <p:attrNameLst>
                                          <p:attrName>ppt_y</p:attrName>
                                        </p:attrNameLst>
                                      </p:cBhvr>
                                      <p:tavLst>
                                        <p:tav tm="0">
                                          <p:val>
                                            <p:strVal val="#ppt_y+#ppt_h*1.125000"/>
                                          </p:val>
                                        </p:tav>
                                        <p:tav tm="100000">
                                          <p:val>
                                            <p:strVal val="#ppt_y"/>
                                          </p:val>
                                        </p:tav>
                                      </p:tavLst>
                                    </p:anim>
                                    <p:animEffect transition="in" filter="wipe(up)">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
                                            <p:txEl>
                                              <p:pRg st="0" end="0"/>
                                            </p:txEl>
                                          </p:spTgt>
                                        </p:tgtEl>
                                        <p:attrNameLst>
                                          <p:attrName>style.visibility</p:attrName>
                                        </p:attrNameLst>
                                      </p:cBhvr>
                                      <p:to>
                                        <p:strVal val="visible"/>
                                      </p:to>
                                    </p:set>
                                  </p:childTnLst>
                                </p:cTn>
                              </p:par>
                              <p:par>
                                <p:cTn id="64" presetID="12" presetClass="entr" presetSubtype="4"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p:tgtEl>
                                          <p:spTgt spid="12"/>
                                        </p:tgtEl>
                                        <p:attrNameLst>
                                          <p:attrName>ppt_y</p:attrName>
                                        </p:attrNameLst>
                                      </p:cBhvr>
                                      <p:tavLst>
                                        <p:tav tm="0">
                                          <p:val>
                                            <p:strVal val="#ppt_y+#ppt_h*1.125000"/>
                                          </p:val>
                                        </p:tav>
                                        <p:tav tm="100000">
                                          <p:val>
                                            <p:strVal val="#ppt_y"/>
                                          </p:val>
                                        </p:tav>
                                      </p:tavLst>
                                    </p:anim>
                                    <p:animEffect transition="in" filter="wipe(up)">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2" presetClass="entr" presetSubtype="4"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additive="base">
                                        <p:cTn id="72" dur="500"/>
                                        <p:tgtEl>
                                          <p:spTgt spid="7"/>
                                        </p:tgtEl>
                                        <p:attrNameLst>
                                          <p:attrName>ppt_y</p:attrName>
                                        </p:attrNameLst>
                                      </p:cBhvr>
                                      <p:tavLst>
                                        <p:tav tm="0">
                                          <p:val>
                                            <p:strVal val="#ppt_y+#ppt_h*1.125000"/>
                                          </p:val>
                                        </p:tav>
                                        <p:tav tm="100000">
                                          <p:val>
                                            <p:strVal val="#ppt_y"/>
                                          </p:val>
                                        </p:tav>
                                      </p:tavLst>
                                    </p:anim>
                                    <p:animEffect transition="in" filter="wipe(up)">
                                      <p:cBhvr>
                                        <p:cTn id="73" dur="500"/>
                                        <p:tgtEl>
                                          <p:spTgt spid="7"/>
                                        </p:tgtEl>
                                      </p:cBhvr>
                                    </p:animEffect>
                                  </p:childTnLst>
                                </p:cTn>
                              </p:par>
                              <p:par>
                                <p:cTn id="74" presetID="1" presetClass="entr" presetSubtype="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2" presetClass="entr" presetSubtype="4" fill="hold" nodeType="clickEffect">
                                  <p:stCondLst>
                                    <p:cond delay="0"/>
                                  </p:stCondLst>
                                  <p:childTnLst>
                                    <p:set>
                                      <p:cBhvr>
                                        <p:cTn id="79" dur="1" fill="hold">
                                          <p:stCondLst>
                                            <p:cond delay="0"/>
                                          </p:stCondLst>
                                        </p:cTn>
                                        <p:tgtEl>
                                          <p:spTgt spid="8"/>
                                        </p:tgtEl>
                                        <p:attrNameLst>
                                          <p:attrName>style.visibility</p:attrName>
                                        </p:attrNameLst>
                                      </p:cBhvr>
                                      <p:to>
                                        <p:strVal val="visible"/>
                                      </p:to>
                                    </p:set>
                                    <p:anim calcmode="lin" valueType="num">
                                      <p:cBhvr additive="base">
                                        <p:cTn id="80" dur="500"/>
                                        <p:tgtEl>
                                          <p:spTgt spid="8"/>
                                        </p:tgtEl>
                                        <p:attrNameLst>
                                          <p:attrName>ppt_y</p:attrName>
                                        </p:attrNameLst>
                                      </p:cBhvr>
                                      <p:tavLst>
                                        <p:tav tm="0">
                                          <p:val>
                                            <p:strVal val="#ppt_y+#ppt_h*1.125000"/>
                                          </p:val>
                                        </p:tav>
                                        <p:tav tm="100000">
                                          <p:val>
                                            <p:strVal val="#ppt_y"/>
                                          </p:val>
                                        </p:tav>
                                      </p:tavLst>
                                    </p:anim>
                                    <p:animEffect transition="in" filter="wipe(up)">
                                      <p:cBhvr>
                                        <p:cTn id="81" dur="500"/>
                                        <p:tgtEl>
                                          <p:spTgt spid="8"/>
                                        </p:tgtEl>
                                      </p:cBhvr>
                                    </p:animEffect>
                                  </p:childTnLst>
                                </p:cTn>
                              </p:par>
                              <p:par>
                                <p:cTn id="82" presetID="1" presetClass="entr" presetSubtype="0"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childTnLst>
                                </p:cTn>
                              </p:par>
                              <p:par>
                                <p:cTn id="84" presetID="12" presetClass="entr" presetSubtype="4" fill="hold" grpId="0" nodeType="withEffect">
                                  <p:stCondLst>
                                    <p:cond delay="1000"/>
                                  </p:stCondLst>
                                  <p:childTnLst>
                                    <p:set>
                                      <p:cBhvr>
                                        <p:cTn id="85" dur="1" fill="hold">
                                          <p:stCondLst>
                                            <p:cond delay="0"/>
                                          </p:stCondLst>
                                        </p:cTn>
                                        <p:tgtEl>
                                          <p:spTgt spid="20"/>
                                        </p:tgtEl>
                                        <p:attrNameLst>
                                          <p:attrName>style.visibility</p:attrName>
                                        </p:attrNameLst>
                                      </p:cBhvr>
                                      <p:to>
                                        <p:strVal val="visible"/>
                                      </p:to>
                                    </p:set>
                                    <p:anim calcmode="lin" valueType="num">
                                      <p:cBhvr additive="base">
                                        <p:cTn id="86" dur="500"/>
                                        <p:tgtEl>
                                          <p:spTgt spid="20"/>
                                        </p:tgtEl>
                                        <p:attrNameLst>
                                          <p:attrName>ppt_y</p:attrName>
                                        </p:attrNameLst>
                                      </p:cBhvr>
                                      <p:tavLst>
                                        <p:tav tm="0">
                                          <p:val>
                                            <p:strVal val="#ppt_y+#ppt_h*1.125000"/>
                                          </p:val>
                                        </p:tav>
                                        <p:tav tm="100000">
                                          <p:val>
                                            <p:strVal val="#ppt_y"/>
                                          </p:val>
                                        </p:tav>
                                      </p:tavLst>
                                    </p:anim>
                                    <p:animEffect transition="in" filter="wipe(up)">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nodeType="clickEffect">
                                  <p:stCondLst>
                                    <p:cond delay="0"/>
                                  </p:stCondLst>
                                  <p:childTnLst>
                                    <p:animEffect transition="out" filter="dissolv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9" presetClass="exit" presetSubtype="0" fill="hold" grpId="1" nodeType="withEffect">
                                  <p:stCondLst>
                                    <p:cond delay="0"/>
                                  </p:stCondLst>
                                  <p:childTnLst>
                                    <p:animEffect transition="out" filter="dissolve">
                                      <p:cBhvr>
                                        <p:cTn id="97" dur="500"/>
                                        <p:tgtEl>
                                          <p:spTgt spid="20"/>
                                        </p:tgtEl>
                                      </p:cBhvr>
                                    </p:animEffect>
                                    <p:set>
                                      <p:cBhvr>
                                        <p:cTn id="98" dur="1" fill="hold">
                                          <p:stCondLst>
                                            <p:cond delay="499"/>
                                          </p:stCondLst>
                                        </p:cTn>
                                        <p:tgtEl>
                                          <p:spTgt spid="20"/>
                                        </p:tgtEl>
                                        <p:attrNameLst>
                                          <p:attrName>style.visibility</p:attrName>
                                        </p:attrNameLst>
                                      </p:cBhvr>
                                      <p:to>
                                        <p:strVal val="hidden"/>
                                      </p:to>
                                    </p:set>
                                  </p:childTnLst>
                                </p:cTn>
                              </p:par>
                              <p:par>
                                <p:cTn id="99" presetID="9" presetClass="entr" presetSubtype="0" fill="hold" nodeType="with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dissolve">
                                      <p:cBhvr>
                                        <p:cTn id="101" dur="1000"/>
                                        <p:tgtEl>
                                          <p:spTgt spid="17"/>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dissolve">
                                      <p:cBhvr>
                                        <p:cTn id="104" dur="1000"/>
                                        <p:tgtEl>
                                          <p:spTgt spid="18"/>
                                        </p:tgtEl>
                                      </p:cBhvr>
                                    </p:animEffect>
                                  </p:childTnLst>
                                </p:cTn>
                              </p:par>
                              <p:par>
                                <p:cTn id="105" presetID="12" presetClass="entr" presetSubtype="4" fill="hold" nodeType="with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additive="base">
                                        <p:cTn id="107" dur="500"/>
                                        <p:tgtEl>
                                          <p:spTgt spid="4"/>
                                        </p:tgtEl>
                                        <p:attrNameLst>
                                          <p:attrName>ppt_y</p:attrName>
                                        </p:attrNameLst>
                                      </p:cBhvr>
                                      <p:tavLst>
                                        <p:tav tm="0">
                                          <p:val>
                                            <p:strVal val="#ppt_y+#ppt_h*1.125000"/>
                                          </p:val>
                                        </p:tav>
                                        <p:tav tm="100000">
                                          <p:val>
                                            <p:strVal val="#ppt_y"/>
                                          </p:val>
                                        </p:tav>
                                      </p:tavLst>
                                    </p:anim>
                                    <p:animEffect transition="in" filter="wipe(up)">
                                      <p:cBhvr>
                                        <p:cTn id="10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5" grpId="0"/>
      <p:bldP spid="16" grpId="0"/>
      <p:bldP spid="18" grpId="0"/>
      <p:bldP spid="19" grpId="0" animBg="1"/>
      <p:bldP spid="19" grpId="1" animBg="1"/>
      <p:bldP spid="20" grpId="0" animBg="1"/>
      <p:bldP spid="20" grpId="1" animBg="1"/>
      <p:bldP spid="21" grpId="0" animBg="1"/>
      <p:bldP spid="21" grpId="1" animBg="1"/>
      <p:bldP spid="21" grpId="2" animBg="1"/>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318"/>
            <a:ext cx="8229600" cy="1143000"/>
          </a:xfrm>
        </p:spPr>
        <p:txBody>
          <a:bodyPr/>
          <a:lstStyle/>
          <a:p>
            <a:r>
              <a:rPr lang="en-US" sz="3600" b="0" i="0" dirty="0" smtClean="0">
                <a:solidFill>
                  <a:schemeClr val="tx2">
                    <a:lumMod val="75000"/>
                  </a:schemeClr>
                </a:solidFill>
                <a:latin typeface="+mn-lt"/>
              </a:rPr>
              <a:t>What is a language? </a:t>
            </a:r>
            <a:r>
              <a:rPr lang="en-US" sz="3600" b="0" i="0" dirty="0">
                <a:solidFill>
                  <a:schemeClr val="tx2">
                    <a:lumMod val="75000"/>
                  </a:schemeClr>
                </a:solidFill>
                <a:latin typeface="+mn-lt"/>
              </a:rPr>
              <a:t>c</a:t>
            </a:r>
            <a:r>
              <a:rPr lang="en-US" sz="3600" b="0" i="0" dirty="0" smtClean="0">
                <a:solidFill>
                  <a:schemeClr val="tx2">
                    <a:lumMod val="75000"/>
                  </a:schemeClr>
                </a:solidFill>
                <a:latin typeface="+mn-lt"/>
              </a:rPr>
              <a:t>ont.</a:t>
            </a:r>
            <a:endParaRPr lang="en-US" sz="3600" b="0" i="0" dirty="0">
              <a:solidFill>
                <a:schemeClr val="tx2">
                  <a:lumMod val="75000"/>
                </a:schemeClr>
              </a:solidFill>
              <a:latin typeface="+mn-lt"/>
            </a:endParaRPr>
          </a:p>
        </p:txBody>
      </p:sp>
      <p:sp>
        <p:nvSpPr>
          <p:cNvPr id="4" name="Rounded Rectangle 3"/>
          <p:cNvSpPr/>
          <p:nvPr/>
        </p:nvSpPr>
        <p:spPr>
          <a:xfrm>
            <a:off x="579333" y="1131337"/>
            <a:ext cx="8290361" cy="963407"/>
          </a:xfrm>
          <a:prstGeom prst="roundRect">
            <a:avLst/>
          </a:prstGeom>
          <a:noFill/>
          <a:ln w="31750">
            <a:prstDash val="dashDot"/>
          </a:ln>
        </p:spPr>
        <p:style>
          <a:lnRef idx="1">
            <a:schemeClr val="accent1"/>
          </a:lnRef>
          <a:fillRef idx="3">
            <a:schemeClr val="accent1"/>
          </a:fillRef>
          <a:effectRef idx="2">
            <a:schemeClr val="accent1"/>
          </a:effectRef>
          <a:fontRef idx="minor">
            <a:schemeClr val="lt1"/>
          </a:fontRef>
        </p:style>
        <p:txBody>
          <a:bodyPr/>
          <a:lstStyle/>
          <a:p>
            <a:pPr algn="ctr"/>
            <a:r>
              <a:rPr lang="en-US" sz="4800" dirty="0" smtClean="0">
                <a:solidFill>
                  <a:schemeClr val="accent1">
                    <a:lumMod val="75000"/>
                  </a:schemeClr>
                </a:solidFill>
              </a:rPr>
              <a:t>LANGUAGE A</a:t>
            </a:r>
            <a:endParaRPr lang="en-US" sz="4800" dirty="0">
              <a:solidFill>
                <a:schemeClr val="accent1">
                  <a:lumMod val="75000"/>
                </a:schemeClr>
              </a:solidFill>
            </a:endParaRPr>
          </a:p>
        </p:txBody>
      </p:sp>
      <p:sp>
        <p:nvSpPr>
          <p:cNvPr id="5" name="Rounded Rectangle 4"/>
          <p:cNvSpPr/>
          <p:nvPr/>
        </p:nvSpPr>
        <p:spPr>
          <a:xfrm>
            <a:off x="101191" y="2346612"/>
            <a:ext cx="2955524" cy="617213"/>
          </a:xfrm>
          <a:prstGeom prst="roundRect">
            <a:avLst/>
          </a:prstGeom>
          <a:noFill/>
          <a:ln w="28575">
            <a:prstDash val="dashDot"/>
          </a:ln>
        </p:spPr>
        <p:style>
          <a:lnRef idx="1">
            <a:schemeClr val="accent1"/>
          </a:lnRef>
          <a:fillRef idx="3">
            <a:schemeClr val="accent1"/>
          </a:fillRef>
          <a:effectRef idx="2">
            <a:schemeClr val="accent1"/>
          </a:effectRef>
          <a:fontRef idx="minor">
            <a:schemeClr val="lt1"/>
          </a:fontRef>
        </p:style>
        <p:txBody>
          <a:bodyPr/>
          <a:lstStyle/>
          <a:p>
            <a:pPr algn="ctr"/>
            <a:r>
              <a:rPr lang="en-US" sz="2800" dirty="0" smtClean="0">
                <a:solidFill>
                  <a:schemeClr val="accent1">
                    <a:lumMod val="75000"/>
                  </a:schemeClr>
                </a:solidFill>
              </a:rPr>
              <a:t>DIALECT A</a:t>
            </a:r>
            <a:endParaRPr lang="en-US" sz="2800" dirty="0">
              <a:solidFill>
                <a:schemeClr val="accent1">
                  <a:lumMod val="75000"/>
                </a:schemeClr>
              </a:solidFill>
            </a:endParaRPr>
          </a:p>
        </p:txBody>
      </p:sp>
      <p:sp>
        <p:nvSpPr>
          <p:cNvPr id="14" name="Rounded Rectangle 13"/>
          <p:cNvSpPr/>
          <p:nvPr/>
        </p:nvSpPr>
        <p:spPr>
          <a:xfrm>
            <a:off x="2659636" y="2346612"/>
            <a:ext cx="4123051" cy="617213"/>
          </a:xfrm>
          <a:prstGeom prst="roundRect">
            <a:avLst/>
          </a:prstGeom>
          <a:noFill/>
          <a:ln w="28575">
            <a:prstDash val="dashDot"/>
          </a:ln>
        </p:spPr>
        <p:style>
          <a:lnRef idx="1">
            <a:schemeClr val="accent1"/>
          </a:lnRef>
          <a:fillRef idx="3">
            <a:schemeClr val="accent1"/>
          </a:fillRef>
          <a:effectRef idx="2">
            <a:schemeClr val="accent1"/>
          </a:effectRef>
          <a:fontRef idx="minor">
            <a:schemeClr val="lt1"/>
          </a:fontRef>
        </p:style>
        <p:txBody>
          <a:bodyPr/>
          <a:lstStyle/>
          <a:p>
            <a:pPr algn="ctr"/>
            <a:r>
              <a:rPr lang="en-US" sz="2800" dirty="0" smtClean="0">
                <a:solidFill>
                  <a:schemeClr val="accent1">
                    <a:lumMod val="75000"/>
                  </a:schemeClr>
                </a:solidFill>
              </a:rPr>
              <a:t>DIALECT B</a:t>
            </a:r>
            <a:endParaRPr lang="en-US" sz="2800" dirty="0">
              <a:solidFill>
                <a:schemeClr val="accent1">
                  <a:lumMod val="75000"/>
                </a:schemeClr>
              </a:solidFill>
            </a:endParaRPr>
          </a:p>
        </p:txBody>
      </p:sp>
      <p:sp>
        <p:nvSpPr>
          <p:cNvPr id="15" name="Rounded Rectangle 14"/>
          <p:cNvSpPr/>
          <p:nvPr/>
        </p:nvSpPr>
        <p:spPr>
          <a:xfrm>
            <a:off x="6375600" y="2364865"/>
            <a:ext cx="2696129" cy="598960"/>
          </a:xfrm>
          <a:prstGeom prst="roundRect">
            <a:avLst/>
          </a:prstGeom>
          <a:noFill/>
          <a:ln w="28575">
            <a:prstDash val="dashDot"/>
          </a:ln>
        </p:spPr>
        <p:style>
          <a:lnRef idx="1">
            <a:schemeClr val="accent1"/>
          </a:lnRef>
          <a:fillRef idx="3">
            <a:schemeClr val="accent1"/>
          </a:fillRef>
          <a:effectRef idx="2">
            <a:schemeClr val="accent1"/>
          </a:effectRef>
          <a:fontRef idx="minor">
            <a:schemeClr val="lt1"/>
          </a:fontRef>
        </p:style>
        <p:txBody>
          <a:bodyPr/>
          <a:lstStyle/>
          <a:p>
            <a:pPr algn="ctr"/>
            <a:r>
              <a:rPr lang="en-US" sz="2800" dirty="0" smtClean="0">
                <a:solidFill>
                  <a:schemeClr val="accent1">
                    <a:lumMod val="75000"/>
                  </a:schemeClr>
                </a:solidFill>
              </a:rPr>
              <a:t>DIALECT C</a:t>
            </a:r>
            <a:endParaRPr lang="en-US" sz="2800" dirty="0">
              <a:solidFill>
                <a:schemeClr val="accent1">
                  <a:lumMod val="75000"/>
                </a:schemeClr>
              </a:solidFill>
            </a:endParaRPr>
          </a:p>
        </p:txBody>
      </p:sp>
      <p:sp>
        <p:nvSpPr>
          <p:cNvPr id="16" name="Rounded Rectangle 15"/>
          <p:cNvSpPr/>
          <p:nvPr/>
        </p:nvSpPr>
        <p:spPr>
          <a:xfrm>
            <a:off x="579333" y="3230804"/>
            <a:ext cx="5770250" cy="617212"/>
          </a:xfrm>
          <a:prstGeom prst="roundRect">
            <a:avLst/>
          </a:prstGeom>
          <a:noFill/>
          <a:ln w="28575">
            <a:prstDash val="dashDot"/>
          </a:ln>
        </p:spPr>
        <p:style>
          <a:lnRef idx="1">
            <a:schemeClr val="accent1"/>
          </a:lnRef>
          <a:fillRef idx="3">
            <a:schemeClr val="accent1"/>
          </a:fillRef>
          <a:effectRef idx="2">
            <a:schemeClr val="accent1"/>
          </a:effectRef>
          <a:fontRef idx="minor">
            <a:schemeClr val="lt1"/>
          </a:fontRef>
        </p:style>
        <p:txBody>
          <a:bodyPr/>
          <a:lstStyle/>
          <a:p>
            <a:pPr algn="ctr"/>
            <a:r>
              <a:rPr lang="en-US" sz="2800" dirty="0" smtClean="0">
                <a:solidFill>
                  <a:schemeClr val="accent1">
                    <a:lumMod val="75000"/>
                  </a:schemeClr>
                </a:solidFill>
              </a:rPr>
              <a:t>SOCIOLECT A</a:t>
            </a:r>
            <a:endParaRPr lang="en-US" sz="2800" dirty="0">
              <a:solidFill>
                <a:schemeClr val="accent1">
                  <a:lumMod val="75000"/>
                </a:schemeClr>
              </a:solidFill>
            </a:endParaRPr>
          </a:p>
        </p:txBody>
      </p:sp>
      <p:sp>
        <p:nvSpPr>
          <p:cNvPr id="17" name="Rounded Rectangle 16"/>
          <p:cNvSpPr/>
          <p:nvPr/>
        </p:nvSpPr>
        <p:spPr>
          <a:xfrm>
            <a:off x="6541269" y="3230803"/>
            <a:ext cx="2530459" cy="617213"/>
          </a:xfrm>
          <a:prstGeom prst="roundRect">
            <a:avLst/>
          </a:prstGeom>
          <a:noFill/>
          <a:ln w="28575">
            <a:prstDash val="dashDot"/>
          </a:ln>
        </p:spPr>
        <p:style>
          <a:lnRef idx="1">
            <a:schemeClr val="accent1"/>
          </a:lnRef>
          <a:fillRef idx="3">
            <a:schemeClr val="accent1"/>
          </a:fillRef>
          <a:effectRef idx="2">
            <a:schemeClr val="accent1"/>
          </a:effectRef>
          <a:fontRef idx="minor">
            <a:schemeClr val="lt1"/>
          </a:fontRef>
        </p:style>
        <p:txBody>
          <a:bodyPr/>
          <a:lstStyle/>
          <a:p>
            <a:pPr algn="ctr"/>
            <a:r>
              <a:rPr lang="en-US" sz="2800" dirty="0" smtClean="0">
                <a:solidFill>
                  <a:schemeClr val="accent1">
                    <a:lumMod val="75000"/>
                  </a:schemeClr>
                </a:solidFill>
              </a:rPr>
              <a:t>SOCIOLECT B</a:t>
            </a:r>
            <a:endParaRPr lang="en-US" sz="2800" dirty="0">
              <a:solidFill>
                <a:schemeClr val="accent1">
                  <a:lumMod val="75000"/>
                </a:schemeClr>
              </a:solidFill>
            </a:endParaRPr>
          </a:p>
        </p:txBody>
      </p:sp>
      <p:sp>
        <p:nvSpPr>
          <p:cNvPr id="19" name="Rounded Rectangle 18"/>
          <p:cNvSpPr/>
          <p:nvPr/>
        </p:nvSpPr>
        <p:spPr>
          <a:xfrm>
            <a:off x="4225333" y="3981095"/>
            <a:ext cx="4846395" cy="1145933"/>
          </a:xfrm>
          <a:prstGeom prst="roundRect">
            <a:avLst/>
          </a:prstGeom>
          <a:noFill/>
          <a:ln w="28575">
            <a:prstDash val="dashDot"/>
          </a:ln>
        </p:spPr>
        <p:style>
          <a:lnRef idx="1">
            <a:schemeClr val="accent1"/>
          </a:lnRef>
          <a:fillRef idx="3">
            <a:schemeClr val="accent1"/>
          </a:fillRef>
          <a:effectRef idx="2">
            <a:schemeClr val="accent1"/>
          </a:effectRef>
          <a:fontRef idx="minor">
            <a:schemeClr val="lt1"/>
          </a:fontRef>
        </p:style>
        <p:txBody>
          <a:bodyPr/>
          <a:lstStyle/>
          <a:p>
            <a:pPr algn="ctr"/>
            <a:r>
              <a:rPr lang="en-US" sz="2800" dirty="0" smtClean="0">
                <a:solidFill>
                  <a:schemeClr val="accent1">
                    <a:lumMod val="75000"/>
                  </a:schemeClr>
                </a:solidFill>
              </a:rPr>
              <a:t>GROUP SLANG B</a:t>
            </a:r>
          </a:p>
          <a:p>
            <a:pPr algn="ctr"/>
            <a:r>
              <a:rPr lang="en-US" sz="2800" dirty="0" smtClean="0">
                <a:solidFill>
                  <a:schemeClr val="accent1">
                    <a:lumMod val="75000"/>
                  </a:schemeClr>
                </a:solidFill>
              </a:rPr>
              <a:t>ACADEMICS</a:t>
            </a:r>
            <a:endParaRPr lang="en-US" sz="2800" dirty="0">
              <a:solidFill>
                <a:schemeClr val="accent1">
                  <a:lumMod val="75000"/>
                </a:schemeClr>
              </a:solidFill>
            </a:endParaRPr>
          </a:p>
        </p:txBody>
      </p:sp>
      <p:sp>
        <p:nvSpPr>
          <p:cNvPr id="20" name="Rounded Rectangle 19"/>
          <p:cNvSpPr/>
          <p:nvPr/>
        </p:nvSpPr>
        <p:spPr>
          <a:xfrm>
            <a:off x="126200" y="4000011"/>
            <a:ext cx="5157981" cy="1127017"/>
          </a:xfrm>
          <a:prstGeom prst="roundRect">
            <a:avLst/>
          </a:prstGeom>
          <a:noFill/>
          <a:ln w="28575">
            <a:prstDash val="dashDot"/>
          </a:ln>
        </p:spPr>
        <p:style>
          <a:lnRef idx="1">
            <a:schemeClr val="accent1"/>
          </a:lnRef>
          <a:fillRef idx="3">
            <a:schemeClr val="accent1"/>
          </a:fillRef>
          <a:effectRef idx="2">
            <a:schemeClr val="accent1"/>
          </a:effectRef>
          <a:fontRef idx="minor">
            <a:schemeClr val="lt1"/>
          </a:fontRef>
        </p:style>
        <p:txBody>
          <a:bodyPr/>
          <a:lstStyle/>
          <a:p>
            <a:pPr algn="ctr"/>
            <a:r>
              <a:rPr lang="en-US" sz="2800" dirty="0" smtClean="0">
                <a:solidFill>
                  <a:schemeClr val="accent1">
                    <a:lumMod val="75000"/>
                  </a:schemeClr>
                </a:solidFill>
              </a:rPr>
              <a:t>GROUP SLANG A</a:t>
            </a:r>
          </a:p>
          <a:p>
            <a:pPr algn="ctr"/>
            <a:r>
              <a:rPr lang="en-US" sz="2800" dirty="0" smtClean="0">
                <a:solidFill>
                  <a:schemeClr val="accent1">
                    <a:lumMod val="75000"/>
                  </a:schemeClr>
                </a:solidFill>
              </a:rPr>
              <a:t>TELLY WATCHERS</a:t>
            </a:r>
            <a:endParaRPr lang="en-US" sz="2800" dirty="0">
              <a:solidFill>
                <a:schemeClr val="accent1">
                  <a:lumMod val="75000"/>
                </a:schemeClr>
              </a:solidFill>
            </a:endParaRPr>
          </a:p>
        </p:txBody>
      </p:sp>
      <p:sp>
        <p:nvSpPr>
          <p:cNvPr id="22" name="Rounded Rectangle 21"/>
          <p:cNvSpPr/>
          <p:nvPr/>
        </p:nvSpPr>
        <p:spPr>
          <a:xfrm>
            <a:off x="-350890" y="1129906"/>
            <a:ext cx="808090" cy="963407"/>
          </a:xfrm>
          <a:prstGeom prst="roundRect">
            <a:avLst/>
          </a:prstGeom>
          <a:noFill/>
          <a:ln w="31750">
            <a:prstDash val="dashDot"/>
          </a:ln>
        </p:spPr>
        <p:style>
          <a:lnRef idx="1">
            <a:schemeClr val="accent1"/>
          </a:lnRef>
          <a:fillRef idx="3">
            <a:schemeClr val="accent1"/>
          </a:fillRef>
          <a:effectRef idx="2">
            <a:schemeClr val="accent1"/>
          </a:effectRef>
          <a:fontRef idx="minor">
            <a:schemeClr val="lt1"/>
          </a:fontRef>
        </p:style>
        <p:txBody>
          <a:bodyPr/>
          <a:lstStyle/>
          <a:p>
            <a:pPr algn="ctr"/>
            <a:endParaRPr lang="en-US" sz="4800" dirty="0">
              <a:solidFill>
                <a:schemeClr val="accent1">
                  <a:lumMod val="75000"/>
                </a:schemeClr>
              </a:solidFill>
            </a:endParaRPr>
          </a:p>
        </p:txBody>
      </p:sp>
      <p:sp>
        <p:nvSpPr>
          <p:cNvPr id="23" name="Rounded Rectangle 22"/>
          <p:cNvSpPr/>
          <p:nvPr/>
        </p:nvSpPr>
        <p:spPr>
          <a:xfrm>
            <a:off x="-350890" y="3230804"/>
            <a:ext cx="692641" cy="617213"/>
          </a:xfrm>
          <a:prstGeom prst="roundRect">
            <a:avLst/>
          </a:prstGeom>
          <a:noFill/>
          <a:ln w="28575">
            <a:prstDash val="dashDot"/>
          </a:ln>
        </p:spPr>
        <p:style>
          <a:lnRef idx="1">
            <a:schemeClr val="accent1"/>
          </a:lnRef>
          <a:fillRef idx="3">
            <a:schemeClr val="accent1"/>
          </a:fillRef>
          <a:effectRef idx="2">
            <a:schemeClr val="accent1"/>
          </a:effectRef>
          <a:fontRef idx="minor">
            <a:schemeClr val="lt1"/>
          </a:fontRef>
        </p:style>
        <p:txBody>
          <a:bodyPr/>
          <a:lstStyle/>
          <a:p>
            <a:pPr algn="ctr"/>
            <a:endParaRPr lang="en-US" sz="2800" dirty="0">
              <a:solidFill>
                <a:schemeClr val="accent1">
                  <a:lumMod val="75000"/>
                </a:schemeClr>
              </a:solidFill>
            </a:endParaRPr>
          </a:p>
        </p:txBody>
      </p:sp>
      <p:sp>
        <p:nvSpPr>
          <p:cNvPr id="29" name="Rounded Rectangle 28"/>
          <p:cNvSpPr/>
          <p:nvPr/>
        </p:nvSpPr>
        <p:spPr>
          <a:xfrm>
            <a:off x="8996990" y="1131337"/>
            <a:ext cx="6649314" cy="963407"/>
          </a:xfrm>
          <a:prstGeom prst="roundRect">
            <a:avLst/>
          </a:prstGeom>
          <a:noFill/>
          <a:ln w="31750">
            <a:prstDash val="dashDot"/>
          </a:ln>
        </p:spPr>
        <p:style>
          <a:lnRef idx="1">
            <a:schemeClr val="accent1"/>
          </a:lnRef>
          <a:fillRef idx="3">
            <a:schemeClr val="accent1"/>
          </a:fillRef>
          <a:effectRef idx="2">
            <a:schemeClr val="accent1"/>
          </a:effectRef>
          <a:fontRef idx="minor">
            <a:schemeClr val="lt1"/>
          </a:fontRef>
        </p:style>
        <p:txBody>
          <a:bodyPr/>
          <a:lstStyle/>
          <a:p>
            <a:pPr algn="ctr"/>
            <a:r>
              <a:rPr lang="en-US" sz="4800" dirty="0" smtClean="0">
                <a:solidFill>
                  <a:schemeClr val="accent1">
                    <a:lumMod val="75000"/>
                  </a:schemeClr>
                </a:solidFill>
              </a:rPr>
              <a:t>LANGUAGE B</a:t>
            </a:r>
            <a:endParaRPr lang="en-US" sz="4800" dirty="0">
              <a:solidFill>
                <a:schemeClr val="accent1">
                  <a:lumMod val="75000"/>
                </a:schemeClr>
              </a:solidFill>
            </a:endParaRPr>
          </a:p>
        </p:txBody>
      </p:sp>
      <p:sp>
        <p:nvSpPr>
          <p:cNvPr id="30" name="Rounded Rectangle 29"/>
          <p:cNvSpPr/>
          <p:nvPr/>
        </p:nvSpPr>
        <p:spPr>
          <a:xfrm>
            <a:off x="101191" y="893835"/>
            <a:ext cx="1868025" cy="5861742"/>
          </a:xfrm>
          <a:prstGeom prst="roundRect">
            <a:avLst/>
          </a:prstGeom>
          <a:solidFill>
            <a:schemeClr val="accent5">
              <a:lumMod val="20000"/>
              <a:lumOff val="80000"/>
              <a:alpha val="0"/>
            </a:schemeClr>
          </a:solidFill>
          <a:ln w="31750">
            <a:solidFill>
              <a:schemeClr val="accent5"/>
            </a:solidFill>
            <a:prstDash val="solid"/>
          </a:ln>
        </p:spPr>
        <p:style>
          <a:lnRef idx="1">
            <a:schemeClr val="accent1"/>
          </a:lnRef>
          <a:fillRef idx="3">
            <a:schemeClr val="accent1"/>
          </a:fillRef>
          <a:effectRef idx="2">
            <a:schemeClr val="accent1"/>
          </a:effectRef>
          <a:fontRef idx="minor">
            <a:schemeClr val="lt1"/>
          </a:fontRef>
        </p:style>
        <p:txBody>
          <a:bodyPr/>
          <a:lstStyle/>
          <a:p>
            <a:pPr algn="ctr"/>
            <a:endParaRPr lang="en-US" sz="4800" dirty="0">
              <a:solidFill>
                <a:schemeClr val="accent1">
                  <a:lumMod val="75000"/>
                </a:schemeClr>
              </a:solidFill>
            </a:endParaRPr>
          </a:p>
        </p:txBody>
      </p:sp>
      <p:sp>
        <p:nvSpPr>
          <p:cNvPr id="31" name="Rounded Rectangle 30"/>
          <p:cNvSpPr/>
          <p:nvPr/>
        </p:nvSpPr>
        <p:spPr>
          <a:xfrm>
            <a:off x="2132372" y="893626"/>
            <a:ext cx="1597761" cy="5851674"/>
          </a:xfrm>
          <a:prstGeom prst="roundRect">
            <a:avLst/>
          </a:prstGeom>
          <a:noFill/>
          <a:ln w="31750">
            <a:solidFill>
              <a:schemeClr val="accent1">
                <a:lumMod val="40000"/>
                <a:lumOff val="60000"/>
              </a:schemeClr>
            </a:solidFill>
            <a:prstDash val="solid"/>
          </a:ln>
        </p:spPr>
        <p:style>
          <a:lnRef idx="1">
            <a:schemeClr val="accent1"/>
          </a:lnRef>
          <a:fillRef idx="3">
            <a:schemeClr val="accent1"/>
          </a:fillRef>
          <a:effectRef idx="2">
            <a:schemeClr val="accent1"/>
          </a:effectRef>
          <a:fontRef idx="minor">
            <a:schemeClr val="lt1"/>
          </a:fontRef>
        </p:style>
        <p:txBody>
          <a:bodyPr/>
          <a:lstStyle/>
          <a:p>
            <a:pPr algn="ctr"/>
            <a:endParaRPr lang="en-US" sz="4800" dirty="0">
              <a:solidFill>
                <a:schemeClr val="accent1">
                  <a:lumMod val="75000"/>
                </a:schemeClr>
              </a:solidFill>
            </a:endParaRPr>
          </a:p>
        </p:txBody>
      </p:sp>
      <p:sp>
        <p:nvSpPr>
          <p:cNvPr id="33" name="Rounded Rectangle 32"/>
          <p:cNvSpPr/>
          <p:nvPr/>
        </p:nvSpPr>
        <p:spPr>
          <a:xfrm>
            <a:off x="3879738" y="883558"/>
            <a:ext cx="1597761" cy="5857839"/>
          </a:xfrm>
          <a:prstGeom prst="roundRect">
            <a:avLst/>
          </a:prstGeom>
          <a:noFill/>
          <a:ln w="31750">
            <a:solidFill>
              <a:schemeClr val="tx2">
                <a:lumMod val="60000"/>
                <a:lumOff val="40000"/>
              </a:schemeClr>
            </a:solidFill>
            <a:prstDash val="solid"/>
          </a:ln>
        </p:spPr>
        <p:style>
          <a:lnRef idx="1">
            <a:schemeClr val="accent1"/>
          </a:lnRef>
          <a:fillRef idx="3">
            <a:schemeClr val="accent1"/>
          </a:fillRef>
          <a:effectRef idx="2">
            <a:schemeClr val="accent1"/>
          </a:effectRef>
          <a:fontRef idx="minor">
            <a:schemeClr val="lt1"/>
          </a:fontRef>
        </p:style>
        <p:txBody>
          <a:bodyPr/>
          <a:lstStyle/>
          <a:p>
            <a:pPr algn="ctr"/>
            <a:endParaRPr lang="en-US" sz="4800" dirty="0">
              <a:solidFill>
                <a:schemeClr val="accent1">
                  <a:lumMod val="75000"/>
                </a:schemeClr>
              </a:solidFill>
            </a:endParaRPr>
          </a:p>
        </p:txBody>
      </p:sp>
      <p:sp>
        <p:nvSpPr>
          <p:cNvPr id="34" name="Rounded Rectangle 33"/>
          <p:cNvSpPr/>
          <p:nvPr/>
        </p:nvSpPr>
        <p:spPr>
          <a:xfrm>
            <a:off x="5707194" y="893626"/>
            <a:ext cx="1597761" cy="5840736"/>
          </a:xfrm>
          <a:prstGeom prst="roundRect">
            <a:avLst/>
          </a:prstGeom>
          <a:noFill/>
          <a:ln w="31750">
            <a:solidFill>
              <a:schemeClr val="accent1">
                <a:lumMod val="60000"/>
                <a:lumOff val="40000"/>
              </a:schemeClr>
            </a:solidFill>
            <a:prstDash val="solid"/>
          </a:ln>
        </p:spPr>
        <p:style>
          <a:lnRef idx="1">
            <a:schemeClr val="accent1"/>
          </a:lnRef>
          <a:fillRef idx="3">
            <a:schemeClr val="accent1"/>
          </a:fillRef>
          <a:effectRef idx="2">
            <a:schemeClr val="accent1"/>
          </a:effectRef>
          <a:fontRef idx="minor">
            <a:schemeClr val="lt1"/>
          </a:fontRef>
        </p:style>
        <p:txBody>
          <a:bodyPr/>
          <a:lstStyle/>
          <a:p>
            <a:pPr algn="ctr"/>
            <a:endParaRPr lang="en-US" sz="4800" dirty="0">
              <a:solidFill>
                <a:schemeClr val="accent1">
                  <a:lumMod val="75000"/>
                </a:schemeClr>
              </a:solidFill>
            </a:endParaRPr>
          </a:p>
        </p:txBody>
      </p:sp>
      <p:sp>
        <p:nvSpPr>
          <p:cNvPr id="35" name="Rounded Rectangle 34"/>
          <p:cNvSpPr/>
          <p:nvPr/>
        </p:nvSpPr>
        <p:spPr>
          <a:xfrm>
            <a:off x="7474084" y="893626"/>
            <a:ext cx="1450751" cy="5851674"/>
          </a:xfrm>
          <a:prstGeom prst="roundRect">
            <a:avLst/>
          </a:prstGeom>
          <a:noFill/>
          <a:ln w="31750">
            <a:solidFill>
              <a:schemeClr val="accent5"/>
            </a:solidFill>
            <a:prstDash val="solid"/>
          </a:ln>
        </p:spPr>
        <p:style>
          <a:lnRef idx="1">
            <a:schemeClr val="accent1"/>
          </a:lnRef>
          <a:fillRef idx="3">
            <a:schemeClr val="accent1"/>
          </a:fillRef>
          <a:effectRef idx="2">
            <a:schemeClr val="accent1"/>
          </a:effectRef>
          <a:fontRef idx="minor">
            <a:schemeClr val="lt1"/>
          </a:fontRef>
        </p:style>
        <p:txBody>
          <a:bodyPr/>
          <a:lstStyle/>
          <a:p>
            <a:pPr algn="ctr"/>
            <a:endParaRPr lang="en-US" sz="4800" dirty="0">
              <a:solidFill>
                <a:schemeClr val="accent1">
                  <a:lumMod val="75000"/>
                </a:schemeClr>
              </a:solidFill>
            </a:endParaRPr>
          </a:p>
        </p:txBody>
      </p:sp>
      <p:pic>
        <p:nvPicPr>
          <p:cNvPr id="3" name="Picture 2" descr="728845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91" y="4733934"/>
            <a:ext cx="2011366" cy="201136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7629" y="5023343"/>
            <a:ext cx="1131583" cy="1526667"/>
          </a:xfrm>
          <a:prstGeom prst="rect">
            <a:avLst/>
          </a:prstGeom>
        </p:spPr>
      </p:pic>
      <p:pic>
        <p:nvPicPr>
          <p:cNvPr id="8" name="Picture 7" descr="rbsb2_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019" y="4796266"/>
            <a:ext cx="875216" cy="1938096"/>
          </a:xfrm>
          <a:prstGeom prst="rect">
            <a:avLst/>
          </a:prstGeom>
        </p:spPr>
      </p:pic>
      <p:pic>
        <p:nvPicPr>
          <p:cNvPr id="12" name="Picture 11" descr="200387787-0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9122" y="4919904"/>
            <a:ext cx="836335" cy="1768294"/>
          </a:xfrm>
          <a:prstGeom prst="rect">
            <a:avLst/>
          </a:prstGeom>
        </p:spPr>
      </p:pic>
      <p:pic>
        <p:nvPicPr>
          <p:cNvPr id="10" name="Picture 9" descr="7459092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179" y="4772236"/>
            <a:ext cx="1171953" cy="1967016"/>
          </a:xfrm>
          <a:prstGeom prst="rect">
            <a:avLst/>
          </a:prstGeom>
        </p:spPr>
      </p:pic>
      <p:sp>
        <p:nvSpPr>
          <p:cNvPr id="25" name="Rounded Rectangular Callout 24"/>
          <p:cNvSpPr/>
          <p:nvPr/>
        </p:nvSpPr>
        <p:spPr>
          <a:xfrm>
            <a:off x="341752" y="245315"/>
            <a:ext cx="1462154" cy="511227"/>
          </a:xfrm>
          <a:prstGeom prst="wedgeRoundRectCallout">
            <a:avLst>
              <a:gd name="adj1" fmla="val 3810"/>
              <a:gd name="adj2" fmla="val 72482"/>
              <a:gd name="adj3" fmla="val 16667"/>
            </a:avLst>
          </a:prstGeom>
          <a:solidFill>
            <a:srgbClr val="E5EFFC"/>
          </a:solidFill>
          <a:ln w="3175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accent1"/>
                </a:solidFill>
              </a:rPr>
              <a:t>IDIOLECT</a:t>
            </a:r>
          </a:p>
        </p:txBody>
      </p:sp>
    </p:spTree>
    <p:extLst>
      <p:ext uri="{BB962C8B-B14F-4D97-AF65-F5344CB8AC3E}">
        <p14:creationId xmlns:p14="http://schemas.microsoft.com/office/powerpoint/2010/main" val="1356922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1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p:tgtEl>
                                          <p:spTgt spid="3"/>
                                        </p:tgtEl>
                                        <p:attrNameLst>
                                          <p:attrName>ppt_y</p:attrName>
                                        </p:attrNameLst>
                                      </p:cBhvr>
                                      <p:tavLst>
                                        <p:tav tm="0">
                                          <p:val>
                                            <p:strVal val="#ppt_y+#ppt_h*1.125000"/>
                                          </p:val>
                                        </p:tav>
                                        <p:tav tm="100000">
                                          <p:val>
                                            <p:strVal val="#ppt_y"/>
                                          </p:val>
                                        </p:tav>
                                      </p:tavLst>
                                    </p:anim>
                                    <p:animEffect transition="in" filter="wipe(up)">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p:tgtEl>
                                          <p:spTgt spid="8"/>
                                        </p:tgtEl>
                                        <p:attrNameLst>
                                          <p:attrName>ppt_y</p:attrName>
                                        </p:attrNameLst>
                                      </p:cBhvr>
                                      <p:tavLst>
                                        <p:tav tm="0">
                                          <p:val>
                                            <p:strVal val="#ppt_y+#ppt_h*1.125000"/>
                                          </p:val>
                                        </p:tav>
                                        <p:tav tm="100000">
                                          <p:val>
                                            <p:strVal val="#ppt_y"/>
                                          </p:val>
                                        </p:tav>
                                      </p:tavLst>
                                    </p:anim>
                                    <p:animEffect transition="in" filter="wipe(up)">
                                      <p:cBhvr>
                                        <p:cTn id="34" dur="500"/>
                                        <p:tgtEl>
                                          <p:spTgt spid="8"/>
                                        </p:tgtEl>
                                      </p:cBhvr>
                                    </p:animEffect>
                                  </p:childTnLst>
                                </p:cTn>
                              </p:par>
                              <p:par>
                                <p:cTn id="35" presetID="1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p:tgtEl>
                                          <p:spTgt spid="6"/>
                                        </p:tgtEl>
                                        <p:attrNameLst>
                                          <p:attrName>ppt_y</p:attrName>
                                        </p:attrNameLst>
                                      </p:cBhvr>
                                      <p:tavLst>
                                        <p:tav tm="0">
                                          <p:val>
                                            <p:strVal val="#ppt_y+#ppt_h*1.125000"/>
                                          </p:val>
                                        </p:tav>
                                        <p:tav tm="100000">
                                          <p:val>
                                            <p:strVal val="#ppt_y"/>
                                          </p:val>
                                        </p:tav>
                                      </p:tavLst>
                                    </p:anim>
                                    <p:animEffect transition="in" filter="wipe(up)">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strVal val="#ppt_w*0.70"/>
                                          </p:val>
                                        </p:tav>
                                        <p:tav tm="100000">
                                          <p:val>
                                            <p:strVal val="#ppt_w"/>
                                          </p:val>
                                        </p:tav>
                                      </p:tavLst>
                                    </p:anim>
                                    <p:anim calcmode="lin" valueType="num">
                                      <p:cBhvr>
                                        <p:cTn id="50" dur="1000" fill="hold"/>
                                        <p:tgtEl>
                                          <p:spTgt spid="14"/>
                                        </p:tgtEl>
                                        <p:attrNameLst>
                                          <p:attrName>ppt_h</p:attrName>
                                        </p:attrNameLst>
                                      </p:cBhvr>
                                      <p:tavLst>
                                        <p:tav tm="0">
                                          <p:val>
                                            <p:strVal val="#ppt_h"/>
                                          </p:val>
                                        </p:tav>
                                        <p:tav tm="100000">
                                          <p:val>
                                            <p:strVal val="#ppt_h"/>
                                          </p:val>
                                        </p:tav>
                                      </p:tavLst>
                                    </p:anim>
                                    <p:animEffect transition="in" filter="fade">
                                      <p:cBhvr>
                                        <p:cTn id="51" dur="10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childTnLst>
                                </p:cTn>
                              </p:par>
                              <p:par>
                                <p:cTn id="74" presetID="12" presetClass="entr" presetSubtype="4"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p:tgtEl>
                                          <p:spTgt spid="25"/>
                                        </p:tgtEl>
                                        <p:attrNameLst>
                                          <p:attrName>ppt_y</p:attrName>
                                        </p:attrNameLst>
                                      </p:cBhvr>
                                      <p:tavLst>
                                        <p:tav tm="0">
                                          <p:val>
                                            <p:strVal val="#ppt_y+#ppt_h*1.125000"/>
                                          </p:val>
                                        </p:tav>
                                        <p:tav tm="100000">
                                          <p:val>
                                            <p:strVal val="#ppt_y"/>
                                          </p:val>
                                        </p:tav>
                                      </p:tavLst>
                                    </p:anim>
                                    <p:animEffect transition="in" filter="wipe(up)">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14" grpId="0" animBg="1"/>
      <p:bldP spid="15" grpId="0" animBg="1"/>
      <p:bldP spid="16" grpId="0" animBg="1"/>
      <p:bldP spid="17" grpId="0" animBg="1"/>
      <p:bldP spid="19" grpId="0" animBg="1"/>
      <p:bldP spid="20" grpId="0" animBg="1"/>
      <p:bldP spid="22" grpId="0" animBg="1"/>
      <p:bldP spid="23" grpId="0" animBg="1"/>
      <p:bldP spid="29" grpId="0" animBg="1"/>
      <p:bldP spid="30" grpId="0" animBg="1"/>
      <p:bldP spid="31" grpId="0" animBg="1"/>
      <p:bldP spid="33" grpId="0" animBg="1"/>
      <p:bldP spid="34" grpId="0" animBg="1"/>
      <p:bldP spid="35"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21333902">
            <a:off x="409599" y="858375"/>
            <a:ext cx="7971622" cy="3251199"/>
          </a:xfrm>
          <a:ln w="60325">
            <a:solidFill>
              <a:srgbClr val="401E02"/>
            </a:solidFill>
            <a:prstDash val="lgDash"/>
          </a:ln>
        </p:spPr>
        <p:txBody>
          <a:bodyPr>
            <a:noAutofit/>
          </a:bodyPr>
          <a:lstStyle/>
          <a:p>
            <a:pPr marL="0" indent="0" algn="ctr">
              <a:buNone/>
            </a:pPr>
            <a:r>
              <a:rPr lang="en-US" sz="4800" dirty="0">
                <a:solidFill>
                  <a:schemeClr val="tx2">
                    <a:lumMod val="75000"/>
                  </a:schemeClr>
                </a:solidFill>
              </a:rPr>
              <a:t>Grain of salt, please</a:t>
            </a:r>
          </a:p>
          <a:p>
            <a:pPr marL="0" indent="0" algn="ctr">
              <a:buNone/>
            </a:pPr>
            <a:r>
              <a:rPr lang="en-US" b="0" i="0" dirty="0" smtClean="0">
                <a:solidFill>
                  <a:schemeClr val="tx2">
                    <a:lumMod val="75000"/>
                  </a:schemeClr>
                </a:solidFill>
                <a:latin typeface="+mn-lt"/>
              </a:rPr>
              <a:t>These numbers are based on well-made estimations or large surveys, such as nation wide census’. They will </a:t>
            </a:r>
            <a:r>
              <a:rPr lang="en-US" b="0" i="0" u="sng" dirty="0" smtClean="0">
                <a:solidFill>
                  <a:schemeClr val="tx2">
                    <a:lumMod val="75000"/>
                  </a:schemeClr>
                </a:solidFill>
                <a:latin typeface="+mn-lt"/>
              </a:rPr>
              <a:t>never</a:t>
            </a:r>
            <a:r>
              <a:rPr lang="en-US" b="0" i="0" dirty="0" smtClean="0">
                <a:solidFill>
                  <a:schemeClr val="tx2">
                    <a:lumMod val="75000"/>
                  </a:schemeClr>
                </a:solidFill>
                <a:latin typeface="+mn-lt"/>
              </a:rPr>
              <a:t> be perfect or complete.</a:t>
            </a:r>
          </a:p>
          <a:p>
            <a:pPr marL="0" indent="0" algn="ctr">
              <a:buNone/>
            </a:pPr>
            <a:endParaRPr lang="en-US" sz="2400" b="0" i="0" dirty="0" smtClean="0">
              <a:solidFill>
                <a:schemeClr val="tx2">
                  <a:lumMod val="75000"/>
                </a:schemeClr>
              </a:solidFill>
              <a:latin typeface="+mn-lt"/>
            </a:endParaRPr>
          </a:p>
          <a:p>
            <a:pPr marL="0" indent="0">
              <a:buNone/>
            </a:pPr>
            <a:endParaRPr lang="en-US" sz="1800" b="0" i="0" dirty="0">
              <a:solidFill>
                <a:schemeClr val="tx2">
                  <a:lumMod val="75000"/>
                </a:schemeClr>
              </a:solidFill>
              <a:latin typeface="+mn-lt"/>
            </a:endParaRPr>
          </a:p>
          <a:p>
            <a:pPr marL="0" indent="0">
              <a:buNone/>
            </a:pPr>
            <a:endParaRPr lang="en-US" sz="1400" b="0" i="0" dirty="0" smtClean="0">
              <a:solidFill>
                <a:schemeClr val="tx2">
                  <a:lumMod val="75000"/>
                </a:schemeClr>
              </a:solidFill>
              <a:latin typeface="+mn-lt"/>
            </a:endParaRPr>
          </a:p>
        </p:txBody>
      </p:sp>
      <p:sp>
        <p:nvSpPr>
          <p:cNvPr id="9" name="Content Placeholder 2"/>
          <p:cNvSpPr txBox="1">
            <a:spLocks/>
          </p:cNvSpPr>
          <p:nvPr/>
        </p:nvSpPr>
        <p:spPr>
          <a:xfrm rot="347815">
            <a:off x="680337" y="2966304"/>
            <a:ext cx="7981173" cy="2893231"/>
          </a:xfrm>
          <a:prstGeom prst="rect">
            <a:avLst/>
          </a:prstGeom>
          <a:solidFill>
            <a:schemeClr val="accent5">
              <a:lumMod val="20000"/>
              <a:lumOff val="80000"/>
            </a:schemeClr>
          </a:solidFill>
          <a:ln w="60325">
            <a:solidFill>
              <a:srgbClr val="401E02"/>
            </a:solidFill>
            <a:prstDash val="lgDash"/>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400" dirty="0" smtClean="0">
                <a:solidFill>
                  <a:schemeClr val="tx2">
                    <a:lumMod val="75000"/>
                  </a:schemeClr>
                </a:solidFill>
              </a:rPr>
              <a:t>Hedvig is not an expert on all of these languages or countries </a:t>
            </a:r>
            <a:r>
              <a:rPr lang="en-US" sz="4400" dirty="0" smtClean="0">
                <a:solidFill>
                  <a:schemeClr val="tx2">
                    <a:lumMod val="75000"/>
                  </a:schemeClr>
                </a:solidFill>
              </a:rPr>
              <a:t>nor </a:t>
            </a:r>
            <a:r>
              <a:rPr lang="en-US" sz="4400" dirty="0" smtClean="0">
                <a:solidFill>
                  <a:schemeClr val="tx2">
                    <a:lumMod val="75000"/>
                  </a:schemeClr>
                </a:solidFill>
              </a:rPr>
              <a:t>an employee of SIL, UNESCO or </a:t>
            </a:r>
            <a:r>
              <a:rPr lang="en-US" sz="4400" dirty="0" err="1" smtClean="0">
                <a:solidFill>
                  <a:schemeClr val="tx2">
                    <a:lumMod val="75000"/>
                  </a:schemeClr>
                </a:solidFill>
              </a:rPr>
              <a:t>Glottolog</a:t>
            </a:r>
            <a:r>
              <a:rPr lang="en-US" sz="4400" dirty="0">
                <a:solidFill>
                  <a:schemeClr val="tx2">
                    <a:lumMod val="75000"/>
                  </a:schemeClr>
                </a:solidFill>
              </a:rPr>
              <a:t>.</a:t>
            </a:r>
            <a:endParaRPr lang="en-US" sz="2800" dirty="0" smtClean="0">
              <a:solidFill>
                <a:schemeClr val="tx2">
                  <a:lumMod val="75000"/>
                </a:schemeClr>
              </a:solidFill>
            </a:endParaRPr>
          </a:p>
          <a:p>
            <a:pPr marL="0" indent="0" algn="ctr">
              <a:buFont typeface="Arial"/>
              <a:buNone/>
            </a:pPr>
            <a:endParaRPr lang="en-US" sz="2000" dirty="0" smtClean="0">
              <a:solidFill>
                <a:schemeClr val="tx2">
                  <a:lumMod val="75000"/>
                </a:schemeClr>
              </a:solidFill>
            </a:endParaRPr>
          </a:p>
          <a:p>
            <a:pPr marL="0" indent="0">
              <a:buFont typeface="Arial"/>
              <a:buNone/>
            </a:pPr>
            <a:endParaRPr lang="en-US" sz="1600" dirty="0" smtClean="0">
              <a:solidFill>
                <a:schemeClr val="tx2">
                  <a:lumMod val="75000"/>
                </a:schemeClr>
              </a:solidFill>
            </a:endParaRPr>
          </a:p>
          <a:p>
            <a:pPr marL="0" indent="0">
              <a:buFont typeface="Arial"/>
              <a:buNone/>
            </a:pPr>
            <a:endParaRPr lang="en-US" sz="1200" dirty="0" smtClean="0">
              <a:solidFill>
                <a:schemeClr val="tx2">
                  <a:lumMod val="75000"/>
                </a:schemeClr>
              </a:solidFill>
            </a:endParaRPr>
          </a:p>
        </p:txBody>
      </p:sp>
      <p:sp>
        <p:nvSpPr>
          <p:cNvPr id="11" name="Rounded Rectangular Callout 10"/>
          <p:cNvSpPr/>
          <p:nvPr/>
        </p:nvSpPr>
        <p:spPr>
          <a:xfrm>
            <a:off x="1041400" y="1219201"/>
            <a:ext cx="6938368" cy="3796309"/>
          </a:xfrm>
          <a:prstGeom prst="wedgeRoundRectCallout">
            <a:avLst>
              <a:gd name="adj1" fmla="val 832"/>
              <a:gd name="adj2" fmla="val 57514"/>
              <a:gd name="adj3" fmla="val 16667"/>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2"/>
                </a:solidFill>
              </a:rPr>
              <a:t>You’re welcome to ask questions, nothing is too dumb! </a:t>
            </a:r>
            <a:r>
              <a:rPr lang="en-US" sz="3200" dirty="0" smtClean="0">
                <a:solidFill>
                  <a:schemeClr val="tx2"/>
                </a:solidFill>
              </a:rPr>
              <a:t>However, p</a:t>
            </a:r>
            <a:r>
              <a:rPr lang="en-US" sz="3200" dirty="0" smtClean="0">
                <a:solidFill>
                  <a:schemeClr val="tx2"/>
                </a:solidFill>
              </a:rPr>
              <a:t>lease </a:t>
            </a:r>
            <a:r>
              <a:rPr lang="en-US" sz="3200" dirty="0" smtClean="0">
                <a:solidFill>
                  <a:schemeClr val="tx2"/>
                </a:solidFill>
              </a:rPr>
              <a:t>remember to visit </a:t>
            </a:r>
            <a:r>
              <a:rPr lang="en-US" sz="3200" dirty="0" err="1" smtClean="0">
                <a:solidFill>
                  <a:schemeClr val="tx2"/>
                </a:solidFill>
              </a:rPr>
              <a:t>Ethnologue.com</a:t>
            </a:r>
            <a:r>
              <a:rPr lang="en-US" sz="3200" dirty="0" smtClean="0">
                <a:solidFill>
                  <a:schemeClr val="tx2"/>
                </a:solidFill>
              </a:rPr>
              <a:t>, </a:t>
            </a:r>
            <a:r>
              <a:rPr lang="en-US" sz="3200" dirty="0" err="1" smtClean="0">
                <a:solidFill>
                  <a:schemeClr val="tx2"/>
                </a:solidFill>
              </a:rPr>
              <a:t>Glottolog.org</a:t>
            </a:r>
            <a:r>
              <a:rPr lang="en-US" sz="3200" dirty="0" smtClean="0">
                <a:solidFill>
                  <a:schemeClr val="tx2"/>
                </a:solidFill>
              </a:rPr>
              <a:t>, </a:t>
            </a:r>
            <a:r>
              <a:rPr lang="en-US" sz="3200" dirty="0" err="1" smtClean="0">
                <a:solidFill>
                  <a:schemeClr val="tx2"/>
                </a:solidFill>
              </a:rPr>
              <a:t>WALS.info</a:t>
            </a:r>
            <a:r>
              <a:rPr lang="en-US" sz="3200" dirty="0" smtClean="0">
                <a:solidFill>
                  <a:schemeClr val="tx2"/>
                </a:solidFill>
              </a:rPr>
              <a:t> and the other sites on your own ^^!</a:t>
            </a:r>
          </a:p>
        </p:txBody>
      </p:sp>
      <p:pic>
        <p:nvPicPr>
          <p:cNvPr id="10" name="Picture 9" descr="AA0274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95828" y="4647168"/>
            <a:ext cx="1786971" cy="1993388"/>
          </a:xfrm>
          <a:prstGeom prst="rect">
            <a:avLst/>
          </a:prstGeom>
        </p:spPr>
      </p:pic>
    </p:spTree>
    <p:extLst>
      <p:ext uri="{BB962C8B-B14F-4D97-AF65-F5344CB8AC3E}">
        <p14:creationId xmlns:p14="http://schemas.microsoft.com/office/powerpoint/2010/main" val="1647849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500"/>
                                        <p:tgtEl>
                                          <p:spTgt spid="3">
                                            <p:bg/>
                                          </p:spTgt>
                                        </p:tgtEl>
                                        <p:attrNameLst>
                                          <p:attrName>ppt_y</p:attrName>
                                        </p:attrNameLst>
                                      </p:cBhvr>
                                      <p:tavLst>
                                        <p:tav tm="0">
                                          <p:val>
                                            <p:strVal val="#ppt_y+#ppt_h*1.125000"/>
                                          </p:val>
                                        </p:tav>
                                        <p:tav tm="100000">
                                          <p:val>
                                            <p:strVal val="#ppt_y"/>
                                          </p:val>
                                        </p:tav>
                                      </p:tavLst>
                                    </p:anim>
                                    <p:animEffect transition="in" filter="wipe(up)">
                                      <p:cBhvr>
                                        <p:cTn id="15" dur="500"/>
                                        <p:tgtEl>
                                          <p:spTgt spid="3">
                                            <p:bg/>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0" end="0"/>
                                            </p:txEl>
                                          </p:spTgt>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9">
                                            <p:bg/>
                                          </p:spTgt>
                                        </p:tgtEl>
                                        <p:attrNameLst>
                                          <p:attrName>style.visibility</p:attrName>
                                        </p:attrNameLst>
                                      </p:cBhvr>
                                      <p:to>
                                        <p:strVal val="visible"/>
                                      </p:to>
                                    </p:set>
                                    <p:anim calcmode="lin" valueType="num">
                                      <p:cBhvr additive="base">
                                        <p:cTn id="28" dur="500"/>
                                        <p:tgtEl>
                                          <p:spTgt spid="9">
                                            <p:bg/>
                                          </p:spTgt>
                                        </p:tgtEl>
                                        <p:attrNameLst>
                                          <p:attrName>ppt_y</p:attrName>
                                        </p:attrNameLst>
                                      </p:cBhvr>
                                      <p:tavLst>
                                        <p:tav tm="0">
                                          <p:val>
                                            <p:strVal val="#ppt_y+#ppt_h*1.125000"/>
                                          </p:val>
                                        </p:tav>
                                        <p:tav tm="100000">
                                          <p:val>
                                            <p:strVal val="#ppt_y"/>
                                          </p:val>
                                        </p:tav>
                                      </p:tavLst>
                                    </p:anim>
                                    <p:animEffect transition="in" filter="wipe(up)">
                                      <p:cBhvr>
                                        <p:cTn id="29" dur="500"/>
                                        <p:tgtEl>
                                          <p:spTgt spid="9">
                                            <p:bg/>
                                          </p:spTgt>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additive="base">
                                        <p:cTn id="32"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p:tgtEl>
                                          <p:spTgt spid="11"/>
                                        </p:tgtEl>
                                        <p:attrNameLst>
                                          <p:attrName>ppt_y</p:attrName>
                                        </p:attrNameLst>
                                      </p:cBhvr>
                                      <p:tavLst>
                                        <p:tav tm="0">
                                          <p:val>
                                            <p:strVal val="#ppt_y+#ppt_h*1.125000"/>
                                          </p:val>
                                        </p:tav>
                                        <p:tav tm="100000">
                                          <p:val>
                                            <p:strVal val="#ppt_y"/>
                                          </p:val>
                                        </p:tav>
                                      </p:tavLst>
                                    </p:anim>
                                    <p:animEffect transition="in" filter="wipe(up)">
                                      <p:cBhvr>
                                        <p:cTn id="39" dur="500"/>
                                        <p:tgtEl>
                                          <p:spTgt spid="11"/>
                                        </p:tgtEl>
                                      </p:cBhvr>
                                    </p:animEffect>
                                  </p:childTnLst>
                                </p:cTn>
                              </p:par>
                              <p:par>
                                <p:cTn id="40" presetID="12" presetClass="entr" presetSubtype="4"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 calcmode="lin" valueType="num">
                                      <p:cBhvr additive="base">
                                        <p:cTn id="42" dur="500"/>
                                        <p:tgtEl>
                                          <p:spTgt spid="11">
                                            <p:txEl>
                                              <p:pRg st="0" end="0"/>
                                            </p:txEl>
                                          </p:spTgt>
                                        </p:tgtEl>
                                        <p:attrNameLst>
                                          <p:attrName>ppt_y</p:attrName>
                                        </p:attrNameLst>
                                      </p:cBhvr>
                                      <p:tavLst>
                                        <p:tav tm="0">
                                          <p:val>
                                            <p:strVal val="#ppt_y+#ppt_h*1.125000"/>
                                          </p:val>
                                        </p:tav>
                                        <p:tav tm="100000">
                                          <p:val>
                                            <p:strVal val="#ppt_y"/>
                                          </p:val>
                                        </p:tav>
                                      </p:tavLst>
                                    </p:anim>
                                    <p:animEffect transition="in" filter="wipe(up)">
                                      <p:cBhvr>
                                        <p:cTn id="4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9" grpId="0" build="allAtOnce"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111" y="406401"/>
            <a:ext cx="8551333" cy="6316132"/>
          </a:xfrm>
        </p:spPr>
        <p:txBody>
          <a:bodyPr>
            <a:noAutofit/>
          </a:bodyPr>
          <a:lstStyle/>
          <a:p>
            <a:pPr marL="0" indent="0" algn="ctr">
              <a:buNone/>
            </a:pPr>
            <a:endParaRPr lang="en-US" sz="2400" b="0" i="0" dirty="0" smtClean="0">
              <a:solidFill>
                <a:schemeClr val="tx2">
                  <a:lumMod val="75000"/>
                </a:schemeClr>
              </a:solidFill>
              <a:latin typeface="+mn-lt"/>
            </a:endParaRPr>
          </a:p>
          <a:p>
            <a:pPr marL="0" indent="0" algn="ctr">
              <a:buNone/>
            </a:pPr>
            <a:r>
              <a:rPr lang="en-US" sz="3600" b="0" i="0" u="sng" dirty="0" smtClean="0">
                <a:solidFill>
                  <a:schemeClr val="tx2">
                    <a:lumMod val="75000"/>
                  </a:schemeClr>
                </a:solidFill>
                <a:latin typeface="+mn-lt"/>
              </a:rPr>
              <a:t>There are </a:t>
            </a:r>
            <a:r>
              <a:rPr lang="en-US" sz="3600" b="0" i="0" u="sng" dirty="0" err="1" smtClean="0">
                <a:solidFill>
                  <a:schemeClr val="tx2">
                    <a:lumMod val="75000"/>
                  </a:schemeClr>
                </a:solidFill>
                <a:latin typeface="+mn-lt"/>
              </a:rPr>
              <a:t>approx</a:t>
            </a:r>
            <a:r>
              <a:rPr lang="en-US" sz="3600" b="0" i="0" u="sng" dirty="0" smtClean="0">
                <a:solidFill>
                  <a:schemeClr val="tx2">
                    <a:lumMod val="75000"/>
                  </a:schemeClr>
                </a:solidFill>
                <a:latin typeface="+mn-lt"/>
              </a:rPr>
              <a:t> 5 000 – 9 000 </a:t>
            </a:r>
          </a:p>
          <a:p>
            <a:pPr marL="0" indent="0" algn="ctr">
              <a:buNone/>
            </a:pPr>
            <a:r>
              <a:rPr lang="en-US" sz="3600" b="0" i="0" u="sng" dirty="0" smtClean="0">
                <a:solidFill>
                  <a:schemeClr val="tx2">
                    <a:lumMod val="75000"/>
                  </a:schemeClr>
                </a:solidFill>
                <a:latin typeface="+mn-lt"/>
              </a:rPr>
              <a:t>languages in the world today</a:t>
            </a:r>
            <a:endParaRPr lang="en-US" sz="3600" b="0" i="0" u="sng" dirty="0">
              <a:solidFill>
                <a:schemeClr val="tx2">
                  <a:lumMod val="75000"/>
                </a:schemeClr>
              </a:solidFill>
              <a:latin typeface="+mn-lt"/>
            </a:endParaRPr>
          </a:p>
          <a:p>
            <a:pPr marL="0" indent="0">
              <a:buNone/>
            </a:pPr>
            <a:endParaRPr lang="en-US" sz="1800" b="1" i="0" dirty="0">
              <a:solidFill>
                <a:schemeClr val="tx2">
                  <a:lumMod val="75000"/>
                </a:schemeClr>
              </a:solidFill>
              <a:latin typeface="+mn-lt"/>
            </a:endParaRPr>
          </a:p>
          <a:p>
            <a:pPr marL="0" indent="0">
              <a:buNone/>
            </a:pPr>
            <a:r>
              <a:rPr lang="en-US" sz="1800" b="1" i="0" dirty="0" err="1">
                <a:solidFill>
                  <a:schemeClr val="tx2">
                    <a:lumMod val="75000"/>
                  </a:schemeClr>
                </a:solidFill>
                <a:latin typeface="+mn-lt"/>
              </a:rPr>
              <a:t>Ethnologue.com</a:t>
            </a:r>
            <a:r>
              <a:rPr lang="en-US" sz="1800" b="1" i="0" dirty="0">
                <a:solidFill>
                  <a:schemeClr val="tx2">
                    <a:lumMod val="75000"/>
                  </a:schemeClr>
                </a:solidFill>
                <a:latin typeface="+mn-lt"/>
              </a:rPr>
              <a:t> (</a:t>
            </a:r>
            <a:r>
              <a:rPr lang="en-US" sz="1800" b="1" i="0" dirty="0" smtClean="0">
                <a:solidFill>
                  <a:schemeClr val="tx2">
                    <a:lumMod val="75000"/>
                  </a:schemeClr>
                </a:solidFill>
                <a:latin typeface="+mn-lt"/>
              </a:rPr>
              <a:t>2014)</a:t>
            </a:r>
            <a:endParaRPr lang="en-US" sz="1800" b="1" i="0" dirty="0">
              <a:solidFill>
                <a:schemeClr val="tx2">
                  <a:lumMod val="75000"/>
                </a:schemeClr>
              </a:solidFill>
              <a:latin typeface="+mn-lt"/>
            </a:endParaRPr>
          </a:p>
          <a:p>
            <a:pPr marL="0" indent="0">
              <a:buNone/>
            </a:pPr>
            <a:r>
              <a:rPr lang="en-US" sz="1800" b="0" i="0" dirty="0">
                <a:solidFill>
                  <a:schemeClr val="tx2">
                    <a:lumMod val="75000"/>
                  </a:schemeClr>
                </a:solidFill>
                <a:latin typeface="+mn-lt"/>
              </a:rPr>
              <a:t>Summer Institute of </a:t>
            </a:r>
            <a:r>
              <a:rPr lang="en-US" sz="1800" b="0" i="0" dirty="0" smtClean="0">
                <a:solidFill>
                  <a:schemeClr val="tx2">
                    <a:lumMod val="75000"/>
                  </a:schemeClr>
                </a:solidFill>
                <a:latin typeface="+mn-lt"/>
              </a:rPr>
              <a:t>Linguistics</a:t>
            </a:r>
            <a:endParaRPr lang="en-US" sz="1800" b="0" i="0" dirty="0">
              <a:solidFill>
                <a:schemeClr val="tx2">
                  <a:lumMod val="75000"/>
                </a:schemeClr>
              </a:solidFill>
              <a:latin typeface="+mn-lt"/>
            </a:endParaRPr>
          </a:p>
          <a:p>
            <a:pPr marL="0" indent="0">
              <a:buNone/>
            </a:pPr>
            <a:r>
              <a:rPr lang="en-US" sz="1800" b="0" i="0" dirty="0">
                <a:solidFill>
                  <a:schemeClr val="tx2">
                    <a:lumMod val="75000"/>
                  </a:schemeClr>
                </a:solidFill>
                <a:latin typeface="+mn-lt"/>
              </a:rPr>
              <a:t>7,105 </a:t>
            </a:r>
            <a:r>
              <a:rPr lang="en-US" sz="1800" b="0" i="0" dirty="0" smtClean="0">
                <a:solidFill>
                  <a:schemeClr val="tx2">
                    <a:lumMod val="75000"/>
                  </a:schemeClr>
                </a:solidFill>
                <a:latin typeface="+mn-lt"/>
              </a:rPr>
              <a:t>languages in the latest edition</a:t>
            </a:r>
            <a:endParaRPr lang="en-US" sz="1800" b="0" i="0" dirty="0">
              <a:solidFill>
                <a:schemeClr val="tx2">
                  <a:lumMod val="75000"/>
                </a:schemeClr>
              </a:solidFill>
              <a:latin typeface="+mn-lt"/>
            </a:endParaRPr>
          </a:p>
          <a:p>
            <a:pPr marL="0" indent="0">
              <a:buNone/>
            </a:pPr>
            <a:endParaRPr lang="en-US" sz="1800" b="1" i="0" dirty="0">
              <a:solidFill>
                <a:schemeClr val="tx2">
                  <a:lumMod val="75000"/>
                </a:schemeClr>
              </a:solidFill>
              <a:latin typeface="+mn-lt"/>
            </a:endParaRPr>
          </a:p>
          <a:p>
            <a:pPr marL="0" indent="0">
              <a:buNone/>
            </a:pPr>
            <a:r>
              <a:rPr lang="en-US" sz="1800" b="1" i="0" dirty="0" err="1">
                <a:solidFill>
                  <a:schemeClr val="tx2">
                    <a:lumMod val="75000"/>
                  </a:schemeClr>
                </a:solidFill>
                <a:latin typeface="+mn-lt"/>
              </a:rPr>
              <a:t>Glottolog.com</a:t>
            </a:r>
            <a:endParaRPr lang="en-US" sz="1800" b="1" i="0" dirty="0">
              <a:solidFill>
                <a:schemeClr val="tx2">
                  <a:lumMod val="75000"/>
                </a:schemeClr>
              </a:solidFill>
              <a:latin typeface="+mn-lt"/>
            </a:endParaRPr>
          </a:p>
          <a:p>
            <a:pPr marL="0" indent="0">
              <a:buNone/>
            </a:pPr>
            <a:r>
              <a:rPr lang="en-US" sz="1800" b="0" i="0" dirty="0">
                <a:solidFill>
                  <a:schemeClr val="tx2">
                    <a:lumMod val="75000"/>
                  </a:schemeClr>
                </a:solidFill>
                <a:latin typeface="+mn-lt"/>
              </a:rPr>
              <a:t>Max Planck Institute for Evolutionary Anthropology</a:t>
            </a:r>
            <a:br>
              <a:rPr lang="en-US" sz="1800" b="0" i="0" dirty="0">
                <a:solidFill>
                  <a:schemeClr val="tx2">
                    <a:lumMod val="75000"/>
                  </a:schemeClr>
                </a:solidFill>
                <a:latin typeface="+mn-lt"/>
              </a:rPr>
            </a:br>
            <a:r>
              <a:rPr lang="sv-SE" sz="1800" b="0" i="0" dirty="0" err="1">
                <a:solidFill>
                  <a:schemeClr val="tx2">
                    <a:lumMod val="75000"/>
                  </a:schemeClr>
                </a:solidFill>
                <a:latin typeface="+mn-lt"/>
              </a:rPr>
              <a:t>Nordhoff</a:t>
            </a:r>
            <a:r>
              <a:rPr lang="sv-SE" sz="1800" b="0" i="0" dirty="0">
                <a:solidFill>
                  <a:schemeClr val="tx2">
                    <a:lumMod val="75000"/>
                  </a:schemeClr>
                </a:solidFill>
                <a:latin typeface="+mn-lt"/>
              </a:rPr>
              <a:t>, Sebastian &amp; Harald Hammarström &amp; Robert </a:t>
            </a:r>
            <a:r>
              <a:rPr lang="sv-SE" sz="1800" b="0" i="0" dirty="0" err="1">
                <a:solidFill>
                  <a:schemeClr val="tx2">
                    <a:lumMod val="75000"/>
                  </a:schemeClr>
                </a:solidFill>
                <a:latin typeface="+mn-lt"/>
              </a:rPr>
              <a:t>Forkel</a:t>
            </a:r>
            <a:r>
              <a:rPr lang="sv-SE" sz="1800" b="0" i="0" dirty="0">
                <a:solidFill>
                  <a:schemeClr val="tx2">
                    <a:lumMod val="75000"/>
                  </a:schemeClr>
                </a:solidFill>
                <a:latin typeface="+mn-lt"/>
              </a:rPr>
              <a:t> &amp; Martin </a:t>
            </a:r>
            <a:r>
              <a:rPr lang="sv-SE" sz="1800" b="0" i="0" dirty="0" err="1">
                <a:solidFill>
                  <a:schemeClr val="tx2">
                    <a:lumMod val="75000"/>
                  </a:schemeClr>
                </a:solidFill>
                <a:latin typeface="+mn-lt"/>
              </a:rPr>
              <a:t>Haspelmath</a:t>
            </a:r>
            <a:endParaRPr lang="sv-SE" sz="1800" b="0" i="0" dirty="0">
              <a:solidFill>
                <a:schemeClr val="tx2">
                  <a:lumMod val="75000"/>
                </a:schemeClr>
              </a:solidFill>
              <a:latin typeface="+mn-lt"/>
            </a:endParaRPr>
          </a:p>
          <a:p>
            <a:pPr marL="0" indent="0">
              <a:buNone/>
            </a:pPr>
            <a:r>
              <a:rPr lang="sv-SE" sz="1800" b="0" i="0" dirty="0">
                <a:solidFill>
                  <a:schemeClr val="tx2">
                    <a:lumMod val="75000"/>
                  </a:schemeClr>
                </a:solidFill>
                <a:latin typeface="+mn-lt"/>
              </a:rPr>
              <a:t>7 786 </a:t>
            </a:r>
            <a:r>
              <a:rPr lang="sv-SE" sz="1800" b="0" i="0" dirty="0" smtClean="0">
                <a:solidFill>
                  <a:schemeClr val="tx2">
                    <a:lumMod val="75000"/>
                  </a:schemeClr>
                </a:solidFill>
                <a:latin typeface="+mn-lt"/>
              </a:rPr>
              <a:t>språk (2014)</a:t>
            </a:r>
            <a:endParaRPr lang="en-US" sz="1800" b="0" i="0" dirty="0">
              <a:solidFill>
                <a:schemeClr val="tx2">
                  <a:lumMod val="75000"/>
                </a:schemeClr>
              </a:solidFill>
              <a:latin typeface="+mn-lt"/>
            </a:endParaRPr>
          </a:p>
          <a:p>
            <a:pPr marL="0" indent="0">
              <a:buNone/>
            </a:pPr>
            <a:endParaRPr lang="en-US" sz="1800" b="0" i="0" dirty="0">
              <a:solidFill>
                <a:schemeClr val="tx2">
                  <a:lumMod val="75000"/>
                </a:schemeClr>
              </a:solidFill>
              <a:latin typeface="+mn-lt"/>
            </a:endParaRPr>
          </a:p>
          <a:p>
            <a:pPr marL="0" indent="0">
              <a:buNone/>
            </a:pPr>
            <a:endParaRPr lang="en-US" sz="1400" b="0" i="0" dirty="0" smtClean="0">
              <a:solidFill>
                <a:schemeClr val="tx2">
                  <a:lumMod val="75000"/>
                </a:schemeClr>
              </a:solidFill>
              <a:latin typeface="+mn-lt"/>
            </a:endParaRPr>
          </a:p>
        </p:txBody>
      </p:sp>
      <p:sp>
        <p:nvSpPr>
          <p:cNvPr id="7" name="Rounded Rectangular Callout 6"/>
          <p:cNvSpPr/>
          <p:nvPr/>
        </p:nvSpPr>
        <p:spPr>
          <a:xfrm>
            <a:off x="3866444" y="1163919"/>
            <a:ext cx="4953000" cy="3074578"/>
          </a:xfrm>
          <a:prstGeom prst="wedgeRoundRectCallout">
            <a:avLst>
              <a:gd name="adj1" fmla="val -42104"/>
              <a:gd name="adj2" fmla="val 56026"/>
              <a:gd name="adj3" fmla="val 16667"/>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tx2"/>
                </a:solidFill>
              </a:rPr>
              <a:t>How many languages do you think there are in the world today,</a:t>
            </a:r>
          </a:p>
          <a:p>
            <a:pPr algn="ctr"/>
            <a:r>
              <a:rPr lang="en-US" sz="3600" dirty="0" smtClean="0">
                <a:solidFill>
                  <a:schemeClr val="tx2"/>
                </a:solidFill>
              </a:rPr>
              <a:t>approximately?</a:t>
            </a:r>
            <a:endParaRPr lang="en-US" sz="3600" dirty="0">
              <a:solidFill>
                <a:schemeClr val="tx2"/>
              </a:solidFill>
            </a:endParaRPr>
          </a:p>
        </p:txBody>
      </p:sp>
      <p:sp>
        <p:nvSpPr>
          <p:cNvPr id="6" name="Rounded Rectangular Callout 5"/>
          <p:cNvSpPr/>
          <p:nvPr/>
        </p:nvSpPr>
        <p:spPr>
          <a:xfrm>
            <a:off x="293511" y="406401"/>
            <a:ext cx="8342490" cy="4648200"/>
          </a:xfrm>
          <a:prstGeom prst="wedgeRoundRectCallout">
            <a:avLst>
              <a:gd name="adj1" fmla="val 3839"/>
              <a:gd name="adj2" fmla="val 56233"/>
              <a:gd name="adj3" fmla="val 16667"/>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tx2"/>
                </a:solidFill>
              </a:rPr>
              <a:t>Want clues ^^</a:t>
            </a:r>
            <a:r>
              <a:rPr lang="en-US" sz="3200" b="1" dirty="0" smtClean="0">
                <a:solidFill>
                  <a:schemeClr val="tx2"/>
                </a:solidFill>
              </a:rPr>
              <a:t>?</a:t>
            </a:r>
            <a:endParaRPr lang="en-US" sz="3200" b="1" dirty="0">
              <a:solidFill>
                <a:schemeClr val="tx2"/>
              </a:solidFill>
            </a:endParaRPr>
          </a:p>
          <a:p>
            <a:pPr marL="342900" indent="-342900">
              <a:buFont typeface="Courier New"/>
              <a:buChar char="o"/>
            </a:pPr>
            <a:r>
              <a:rPr lang="en-US" sz="2400" dirty="0">
                <a:solidFill>
                  <a:schemeClr val="tx2"/>
                </a:solidFill>
              </a:rPr>
              <a:t>193 member states of UN</a:t>
            </a:r>
          </a:p>
          <a:p>
            <a:pPr marL="342900" indent="-342900">
              <a:buFont typeface="Courier New"/>
              <a:buChar char="o"/>
            </a:pPr>
            <a:r>
              <a:rPr lang="en-US" sz="2400" dirty="0">
                <a:solidFill>
                  <a:schemeClr val="tx2"/>
                </a:solidFill>
              </a:rPr>
              <a:t>203 states </a:t>
            </a:r>
            <a:r>
              <a:rPr lang="en-US" sz="2400" dirty="0" smtClean="0">
                <a:solidFill>
                  <a:schemeClr val="tx2"/>
                </a:solidFill>
              </a:rPr>
              <a:t>recognized </a:t>
            </a:r>
            <a:r>
              <a:rPr lang="en-US" sz="2400" dirty="0">
                <a:solidFill>
                  <a:schemeClr val="tx2"/>
                </a:solidFill>
              </a:rPr>
              <a:t>by at least one UN member state</a:t>
            </a:r>
          </a:p>
          <a:p>
            <a:pPr marL="342900" indent="-342900">
              <a:buFont typeface="Courier New"/>
              <a:buChar char="o"/>
            </a:pPr>
            <a:r>
              <a:rPr lang="en-US" sz="2400" dirty="0">
                <a:solidFill>
                  <a:schemeClr val="tx2"/>
                </a:solidFill>
              </a:rPr>
              <a:t>249 entities of ISO 3166-</a:t>
            </a:r>
            <a:r>
              <a:rPr lang="en-US" sz="2400" dirty="0" smtClean="0">
                <a:solidFill>
                  <a:schemeClr val="tx2"/>
                </a:solidFill>
              </a:rPr>
              <a:t>1</a:t>
            </a:r>
          </a:p>
          <a:p>
            <a:pPr marL="342900" indent="-342900">
              <a:buFont typeface="Courier New"/>
              <a:buChar char="o"/>
            </a:pPr>
            <a:r>
              <a:rPr lang="en-US" sz="2400" dirty="0" smtClean="0">
                <a:solidFill>
                  <a:schemeClr val="tx2"/>
                </a:solidFill>
              </a:rPr>
              <a:t>+7 billion humans on </a:t>
            </a:r>
            <a:r>
              <a:rPr lang="en-US" sz="2400" dirty="0" err="1">
                <a:solidFill>
                  <a:schemeClr val="tx2"/>
                </a:solidFill>
              </a:rPr>
              <a:t>T</a:t>
            </a:r>
            <a:r>
              <a:rPr lang="en-US" sz="2400" dirty="0" err="1" smtClean="0">
                <a:solidFill>
                  <a:schemeClr val="tx2"/>
                </a:solidFill>
              </a:rPr>
              <a:t>ellus</a:t>
            </a:r>
            <a:endParaRPr lang="en-US" sz="2400" dirty="0" smtClean="0">
              <a:solidFill>
                <a:schemeClr val="tx2"/>
              </a:solidFill>
            </a:endParaRPr>
          </a:p>
          <a:p>
            <a:pPr marL="342900" indent="-342900">
              <a:buFont typeface="Courier New"/>
              <a:buChar char="o"/>
            </a:pPr>
            <a:r>
              <a:rPr lang="en-US" sz="2400" dirty="0" smtClean="0">
                <a:solidFill>
                  <a:schemeClr val="tx2"/>
                </a:solidFill>
              </a:rPr>
              <a:t>we’ve had languages for at least 100 000 </a:t>
            </a:r>
            <a:r>
              <a:rPr lang="en-US" sz="2400" dirty="0" smtClean="0">
                <a:solidFill>
                  <a:schemeClr val="tx2"/>
                </a:solidFill>
              </a:rPr>
              <a:t>years</a:t>
            </a:r>
          </a:p>
          <a:p>
            <a:pPr marL="342900" indent="-342900">
              <a:buFont typeface="Courier New"/>
              <a:buChar char="o"/>
            </a:pPr>
            <a:r>
              <a:rPr lang="en-US" sz="2400" dirty="0" smtClean="0">
                <a:solidFill>
                  <a:schemeClr val="tx2"/>
                </a:solidFill>
              </a:rPr>
              <a:t>(we’re not sure if language arose in one place or several)</a:t>
            </a:r>
          </a:p>
          <a:p>
            <a:pPr marL="342900" indent="-342900">
              <a:buFont typeface="Courier New"/>
              <a:buChar char="o"/>
            </a:pPr>
            <a:r>
              <a:rPr lang="en-US" sz="2400" dirty="0" smtClean="0">
                <a:solidFill>
                  <a:schemeClr val="tx2"/>
                </a:solidFill>
              </a:rPr>
              <a:t>the distribution of speaker populations </a:t>
            </a:r>
            <a:r>
              <a:rPr lang="en-US" sz="2400" dirty="0" smtClean="0">
                <a:solidFill>
                  <a:schemeClr val="tx2"/>
                </a:solidFill>
              </a:rPr>
              <a:t>are</a:t>
            </a:r>
            <a:r>
              <a:rPr lang="en-US" sz="2400" dirty="0" smtClean="0">
                <a:solidFill>
                  <a:schemeClr val="tx2"/>
                </a:solidFill>
              </a:rPr>
              <a:t> </a:t>
            </a:r>
            <a:r>
              <a:rPr lang="en-US" sz="2400" dirty="0" err="1" smtClean="0">
                <a:solidFill>
                  <a:schemeClr val="tx2"/>
                </a:solidFill>
              </a:rPr>
              <a:t>Zipfian</a:t>
            </a:r>
            <a:endParaRPr lang="en-US" sz="2400" dirty="0" smtClean="0">
              <a:solidFill>
                <a:schemeClr val="tx2"/>
              </a:solidFill>
            </a:endParaRPr>
          </a:p>
          <a:p>
            <a:pPr marL="342900" indent="-342900" algn="ctr">
              <a:buFont typeface="Courier New"/>
              <a:buChar char="o"/>
            </a:pPr>
            <a:endParaRPr lang="en-US" sz="2400" dirty="0">
              <a:solidFill>
                <a:schemeClr val="tx2"/>
              </a:solidFill>
            </a:endParaRPr>
          </a:p>
        </p:txBody>
      </p:sp>
      <p:pic>
        <p:nvPicPr>
          <p:cNvPr id="8" name="Picture 7" descr="AA0274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719158" y="4162909"/>
            <a:ext cx="2294572" cy="2559623"/>
          </a:xfrm>
          <a:prstGeom prst="rect">
            <a:avLst/>
          </a:prstGeom>
        </p:spPr>
      </p:pic>
    </p:spTree>
    <p:extLst>
      <p:ext uri="{BB962C8B-B14F-4D97-AF65-F5344CB8AC3E}">
        <p14:creationId xmlns:p14="http://schemas.microsoft.com/office/powerpoint/2010/main" val="1766849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1" nodeType="clickEffect">
                                  <p:stCondLst>
                                    <p:cond delay="0"/>
                                  </p:stCondLst>
                                  <p:childTnLst>
                                    <p:anim calcmode="lin" valueType="num">
                                      <p:cBhvr additive="base">
                                        <p:cTn id="30" dur="500"/>
                                        <p:tgtEl>
                                          <p:spTgt spid="7"/>
                                        </p:tgtEl>
                                        <p:attrNameLst>
                                          <p:attrName>ppt_y</p:attrName>
                                        </p:attrNameLst>
                                      </p:cBhvr>
                                      <p:tavLst>
                                        <p:tav tm="0">
                                          <p:val>
                                            <p:strVal val="#ppt_y"/>
                                          </p:val>
                                        </p:tav>
                                        <p:tav tm="100000">
                                          <p:val>
                                            <p:strVal val="#ppt_y+#ppt_h*1.125000"/>
                                          </p:val>
                                        </p:tav>
                                      </p:tavLst>
                                    </p:anim>
                                    <p:animEffect transition="out" filter="wipe(down)">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2" presetClass="exit" presetSubtype="4" fill="hold" nodeType="withEffect">
                                  <p:stCondLst>
                                    <p:cond delay="0"/>
                                  </p:stCondLst>
                                  <p:childTnLst>
                                    <p:anim calcmode="lin" valueType="num">
                                      <p:cBhvr additive="base">
                                        <p:cTn id="34" dur="500"/>
                                        <p:tgtEl>
                                          <p:spTgt spid="7">
                                            <p:txEl>
                                              <p:pRg st="0" end="0"/>
                                            </p:txEl>
                                          </p:spTgt>
                                        </p:tgtEl>
                                        <p:attrNameLst>
                                          <p:attrName>ppt_y</p:attrName>
                                        </p:attrNameLst>
                                      </p:cBhvr>
                                      <p:tavLst>
                                        <p:tav tm="0">
                                          <p:val>
                                            <p:strVal val="#ppt_y"/>
                                          </p:val>
                                        </p:tav>
                                        <p:tav tm="100000">
                                          <p:val>
                                            <p:strVal val="#ppt_y+#ppt_h*1.125000"/>
                                          </p:val>
                                        </p:tav>
                                      </p:tavLst>
                                    </p:anim>
                                    <p:animEffect transition="out" filter="wipe(down)">
                                      <p:cBhvr>
                                        <p:cTn id="35" dur="500"/>
                                        <p:tgtEl>
                                          <p:spTgt spid="7">
                                            <p:txEl>
                                              <p:pRg st="0" end="0"/>
                                            </p:txEl>
                                          </p:spTgt>
                                        </p:tgtEl>
                                      </p:cBhvr>
                                    </p:animEffect>
                                    <p:set>
                                      <p:cBhvr>
                                        <p:cTn id="36" dur="1" fill="hold">
                                          <p:stCondLst>
                                            <p:cond delay="499"/>
                                          </p:stCondLst>
                                        </p:cTn>
                                        <p:tgtEl>
                                          <p:spTgt spid="7">
                                            <p:txEl>
                                              <p:pRg st="0" end="0"/>
                                            </p:txEl>
                                          </p:spTgt>
                                        </p:tgtEl>
                                        <p:attrNameLst>
                                          <p:attrName>style.visibility</p:attrName>
                                        </p:attrNameLst>
                                      </p:cBhvr>
                                      <p:to>
                                        <p:strVal val="hidden"/>
                                      </p:to>
                                    </p:set>
                                  </p:childTnLst>
                                </p:cTn>
                              </p:par>
                              <p:par>
                                <p:cTn id="37" presetID="12" presetClass="exit" presetSubtype="4" fill="hold" nodeType="withEffect">
                                  <p:stCondLst>
                                    <p:cond delay="0"/>
                                  </p:stCondLst>
                                  <p:childTnLst>
                                    <p:anim calcmode="lin" valueType="num">
                                      <p:cBhvr additive="base">
                                        <p:cTn id="38" dur="500"/>
                                        <p:tgtEl>
                                          <p:spTgt spid="7">
                                            <p:txEl>
                                              <p:pRg st="1" end="1"/>
                                            </p:txEl>
                                          </p:spTgt>
                                        </p:tgtEl>
                                        <p:attrNameLst>
                                          <p:attrName>ppt_y</p:attrName>
                                        </p:attrNameLst>
                                      </p:cBhvr>
                                      <p:tavLst>
                                        <p:tav tm="0">
                                          <p:val>
                                            <p:strVal val="#ppt_y"/>
                                          </p:val>
                                        </p:tav>
                                        <p:tav tm="100000">
                                          <p:val>
                                            <p:strVal val="#ppt_y+#ppt_h*1.125000"/>
                                          </p:val>
                                        </p:tav>
                                      </p:tavLst>
                                    </p:anim>
                                    <p:animEffect transition="out" filter="wipe(down)">
                                      <p:cBhvr>
                                        <p:cTn id="39" dur="500"/>
                                        <p:tgtEl>
                                          <p:spTgt spid="7">
                                            <p:txEl>
                                              <p:pRg st="1" end="1"/>
                                            </p:txEl>
                                          </p:spTgt>
                                        </p:tgtEl>
                                      </p:cBhvr>
                                    </p:animEffect>
                                    <p:set>
                                      <p:cBhvr>
                                        <p:cTn id="40" dur="1" fill="hold">
                                          <p:stCondLst>
                                            <p:cond delay="499"/>
                                          </p:stCondLst>
                                        </p:cTn>
                                        <p:tgtEl>
                                          <p:spTgt spid="7">
                                            <p:txEl>
                                              <p:pRg st="1" end="1"/>
                                            </p:txEl>
                                          </p:spTgt>
                                        </p:tgtEl>
                                        <p:attrNameLst>
                                          <p:attrName>style.visibility</p:attrName>
                                        </p:attrNameLst>
                                      </p:cBhvr>
                                      <p:to>
                                        <p:strVal val="hidden"/>
                                      </p:to>
                                    </p:set>
                                  </p:childTnLst>
                                </p:cTn>
                              </p:par>
                              <p:par>
                                <p:cTn id="41" presetID="53" presetClass="entr" presetSubtype="16"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nodeType="click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 calcmode="lin" valueType="num">
                                      <p:cBhvr additive="base">
                                        <p:cTn id="50"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51" dur="500"/>
                                        <p:tgtEl>
                                          <p:spTgt spid="6">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nodeType="clickEffect">
                                  <p:stCondLst>
                                    <p:cond delay="0"/>
                                  </p:stCondLst>
                                  <p:childTnLst>
                                    <p:set>
                                      <p:cBhvr>
                                        <p:cTn id="55" dur="1" fill="hold">
                                          <p:stCondLst>
                                            <p:cond delay="0"/>
                                          </p:stCondLst>
                                        </p:cTn>
                                        <p:tgtEl>
                                          <p:spTgt spid="6">
                                            <p:txEl>
                                              <p:pRg st="1" end="1"/>
                                            </p:txEl>
                                          </p:spTgt>
                                        </p:tgtEl>
                                        <p:attrNameLst>
                                          <p:attrName>style.visibility</p:attrName>
                                        </p:attrNameLst>
                                      </p:cBhvr>
                                      <p:to>
                                        <p:strVal val="visible"/>
                                      </p:to>
                                    </p:set>
                                    <p:anim calcmode="lin" valueType="num">
                                      <p:cBhvr additive="base">
                                        <p:cTn id="56"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57" dur="500"/>
                                        <p:tgtEl>
                                          <p:spTgt spid="6">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nodeType="clickEffect">
                                  <p:stCondLst>
                                    <p:cond delay="0"/>
                                  </p:stCondLst>
                                  <p:childTnLst>
                                    <p:set>
                                      <p:cBhvr>
                                        <p:cTn id="61" dur="1" fill="hold">
                                          <p:stCondLst>
                                            <p:cond delay="0"/>
                                          </p:stCondLst>
                                        </p:cTn>
                                        <p:tgtEl>
                                          <p:spTgt spid="6">
                                            <p:txEl>
                                              <p:pRg st="2" end="2"/>
                                            </p:txEl>
                                          </p:spTgt>
                                        </p:tgtEl>
                                        <p:attrNameLst>
                                          <p:attrName>style.visibility</p:attrName>
                                        </p:attrNameLst>
                                      </p:cBhvr>
                                      <p:to>
                                        <p:strVal val="visible"/>
                                      </p:to>
                                    </p:set>
                                    <p:anim calcmode="lin" valueType="num">
                                      <p:cBhvr additive="base">
                                        <p:cTn id="62"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63" dur="500"/>
                                        <p:tgtEl>
                                          <p:spTgt spid="6">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4" fill="hold" nodeType="clickEffect">
                                  <p:stCondLst>
                                    <p:cond delay="0"/>
                                  </p:stCondLst>
                                  <p:childTnLst>
                                    <p:set>
                                      <p:cBhvr>
                                        <p:cTn id="67" dur="1" fill="hold">
                                          <p:stCondLst>
                                            <p:cond delay="0"/>
                                          </p:stCondLst>
                                        </p:cTn>
                                        <p:tgtEl>
                                          <p:spTgt spid="6">
                                            <p:txEl>
                                              <p:pRg st="3" end="3"/>
                                            </p:txEl>
                                          </p:spTgt>
                                        </p:tgtEl>
                                        <p:attrNameLst>
                                          <p:attrName>style.visibility</p:attrName>
                                        </p:attrNameLst>
                                      </p:cBhvr>
                                      <p:to>
                                        <p:strVal val="visible"/>
                                      </p:to>
                                    </p:set>
                                    <p:anim calcmode="lin" valueType="num">
                                      <p:cBhvr additive="base">
                                        <p:cTn id="68"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69" dur="500"/>
                                        <p:tgtEl>
                                          <p:spTgt spid="6">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ntr" presetSubtype="4" fill="hold" nodeType="clickEffect">
                                  <p:stCondLst>
                                    <p:cond delay="0"/>
                                  </p:stCondLst>
                                  <p:childTnLst>
                                    <p:set>
                                      <p:cBhvr>
                                        <p:cTn id="73" dur="1" fill="hold">
                                          <p:stCondLst>
                                            <p:cond delay="0"/>
                                          </p:stCondLst>
                                        </p:cTn>
                                        <p:tgtEl>
                                          <p:spTgt spid="6">
                                            <p:txEl>
                                              <p:pRg st="4" end="4"/>
                                            </p:txEl>
                                          </p:spTgt>
                                        </p:tgtEl>
                                        <p:attrNameLst>
                                          <p:attrName>style.visibility</p:attrName>
                                        </p:attrNameLst>
                                      </p:cBhvr>
                                      <p:to>
                                        <p:strVal val="visible"/>
                                      </p:to>
                                    </p:set>
                                    <p:anim calcmode="lin" valueType="num">
                                      <p:cBhvr additive="base">
                                        <p:cTn id="74"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75" dur="500"/>
                                        <p:tgtEl>
                                          <p:spTgt spid="6">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2" presetClass="entr" presetSubtype="4" fill="hold" nodeType="clickEffect">
                                  <p:stCondLst>
                                    <p:cond delay="0"/>
                                  </p:stCondLst>
                                  <p:childTnLst>
                                    <p:set>
                                      <p:cBhvr>
                                        <p:cTn id="79" dur="1" fill="hold">
                                          <p:stCondLst>
                                            <p:cond delay="0"/>
                                          </p:stCondLst>
                                        </p:cTn>
                                        <p:tgtEl>
                                          <p:spTgt spid="6">
                                            <p:txEl>
                                              <p:pRg st="5" end="5"/>
                                            </p:txEl>
                                          </p:spTgt>
                                        </p:tgtEl>
                                        <p:attrNameLst>
                                          <p:attrName>style.visibility</p:attrName>
                                        </p:attrNameLst>
                                      </p:cBhvr>
                                      <p:to>
                                        <p:strVal val="visible"/>
                                      </p:to>
                                    </p:set>
                                    <p:anim calcmode="lin" valueType="num">
                                      <p:cBhvr additive="base">
                                        <p:cTn id="80" dur="500"/>
                                        <p:tgtEl>
                                          <p:spTgt spid="6">
                                            <p:txEl>
                                              <p:pRg st="5" end="5"/>
                                            </p:txEl>
                                          </p:spTgt>
                                        </p:tgtEl>
                                        <p:attrNameLst>
                                          <p:attrName>ppt_y</p:attrName>
                                        </p:attrNameLst>
                                      </p:cBhvr>
                                      <p:tavLst>
                                        <p:tav tm="0">
                                          <p:val>
                                            <p:strVal val="#ppt_y+#ppt_h*1.125000"/>
                                          </p:val>
                                        </p:tav>
                                        <p:tav tm="100000">
                                          <p:val>
                                            <p:strVal val="#ppt_y"/>
                                          </p:val>
                                        </p:tav>
                                      </p:tavLst>
                                    </p:anim>
                                    <p:animEffect transition="in" filter="wipe(up)">
                                      <p:cBhvr>
                                        <p:cTn id="81" dur="500"/>
                                        <p:tgtEl>
                                          <p:spTgt spid="6">
                                            <p:txEl>
                                              <p:pRg st="5" end="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ntr" presetSubtype="4" fill="hold" nodeType="clickEffect">
                                  <p:stCondLst>
                                    <p:cond delay="0"/>
                                  </p:stCondLst>
                                  <p:childTnLst>
                                    <p:set>
                                      <p:cBhvr>
                                        <p:cTn id="85" dur="1" fill="hold">
                                          <p:stCondLst>
                                            <p:cond delay="0"/>
                                          </p:stCondLst>
                                        </p:cTn>
                                        <p:tgtEl>
                                          <p:spTgt spid="6">
                                            <p:txEl>
                                              <p:pRg st="6" end="6"/>
                                            </p:txEl>
                                          </p:spTgt>
                                        </p:tgtEl>
                                        <p:attrNameLst>
                                          <p:attrName>style.visibility</p:attrName>
                                        </p:attrNameLst>
                                      </p:cBhvr>
                                      <p:to>
                                        <p:strVal val="visible"/>
                                      </p:to>
                                    </p:set>
                                    <p:anim calcmode="lin" valueType="num">
                                      <p:cBhvr additive="base">
                                        <p:cTn id="86"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87" dur="500"/>
                                        <p:tgtEl>
                                          <p:spTgt spid="6">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2" presetClass="entr" presetSubtype="4" fill="hold" nodeType="clickEffect">
                                  <p:stCondLst>
                                    <p:cond delay="0"/>
                                  </p:stCondLst>
                                  <p:childTnLst>
                                    <p:set>
                                      <p:cBhvr>
                                        <p:cTn id="91" dur="1" fill="hold">
                                          <p:stCondLst>
                                            <p:cond delay="0"/>
                                          </p:stCondLst>
                                        </p:cTn>
                                        <p:tgtEl>
                                          <p:spTgt spid="6">
                                            <p:txEl>
                                              <p:pRg st="7" end="7"/>
                                            </p:txEl>
                                          </p:spTgt>
                                        </p:tgtEl>
                                        <p:attrNameLst>
                                          <p:attrName>style.visibility</p:attrName>
                                        </p:attrNameLst>
                                      </p:cBhvr>
                                      <p:to>
                                        <p:strVal val="visible"/>
                                      </p:to>
                                    </p:set>
                                    <p:anim calcmode="lin" valueType="num">
                                      <p:cBhvr additive="base">
                                        <p:cTn id="92" dur="500"/>
                                        <p:tgtEl>
                                          <p:spTgt spid="6">
                                            <p:txEl>
                                              <p:pRg st="7" end="7"/>
                                            </p:txEl>
                                          </p:spTgt>
                                        </p:tgtEl>
                                        <p:attrNameLst>
                                          <p:attrName>ppt_y</p:attrName>
                                        </p:attrNameLst>
                                      </p:cBhvr>
                                      <p:tavLst>
                                        <p:tav tm="0">
                                          <p:val>
                                            <p:strVal val="#ppt_y+#ppt_h*1.125000"/>
                                          </p:val>
                                        </p:tav>
                                        <p:tav tm="100000">
                                          <p:val>
                                            <p:strVal val="#ppt_y"/>
                                          </p:val>
                                        </p:tav>
                                      </p:tavLst>
                                    </p:anim>
                                    <p:animEffect transition="in" filter="wipe(up)">
                                      <p:cBhvr>
                                        <p:cTn id="93" dur="500"/>
                                        <p:tgtEl>
                                          <p:spTgt spid="6">
                                            <p:txEl>
                                              <p:pRg st="7" end="7"/>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2" presetClass="exit" presetSubtype="4" fill="hold" grpId="1" nodeType="clickEffect">
                                  <p:stCondLst>
                                    <p:cond delay="0"/>
                                  </p:stCondLst>
                                  <p:childTnLst>
                                    <p:anim calcmode="lin" valueType="num">
                                      <p:cBhvr additive="base">
                                        <p:cTn id="97" dur="500"/>
                                        <p:tgtEl>
                                          <p:spTgt spid="6"/>
                                        </p:tgtEl>
                                        <p:attrNameLst>
                                          <p:attrName>ppt_y</p:attrName>
                                        </p:attrNameLst>
                                      </p:cBhvr>
                                      <p:tavLst>
                                        <p:tav tm="0">
                                          <p:val>
                                            <p:strVal val="#ppt_y"/>
                                          </p:val>
                                        </p:tav>
                                        <p:tav tm="100000">
                                          <p:val>
                                            <p:strVal val="#ppt_y+#ppt_h*1.125000"/>
                                          </p:val>
                                        </p:tav>
                                      </p:tavLst>
                                    </p:anim>
                                    <p:animEffect transition="out" filter="wipe(down)">
                                      <p:cBhvr>
                                        <p:cTn id="98" dur="500"/>
                                        <p:tgtEl>
                                          <p:spTgt spid="6"/>
                                        </p:tgtEl>
                                      </p:cBhvr>
                                    </p:animEffect>
                                    <p:set>
                                      <p:cBhvr>
                                        <p:cTn id="99" dur="1" fill="hold">
                                          <p:stCondLst>
                                            <p:cond delay="499"/>
                                          </p:stCondLst>
                                        </p:cTn>
                                        <p:tgtEl>
                                          <p:spTgt spid="6"/>
                                        </p:tgtEl>
                                        <p:attrNameLst>
                                          <p:attrName>style.visibility</p:attrName>
                                        </p:attrNameLst>
                                      </p:cBhvr>
                                      <p:to>
                                        <p:strVal val="hidden"/>
                                      </p:to>
                                    </p:set>
                                  </p:childTnLst>
                                </p:cTn>
                              </p:par>
                              <p:par>
                                <p:cTn id="100" presetID="12" presetClass="exit" presetSubtype="4" fill="hold" nodeType="withEffect">
                                  <p:stCondLst>
                                    <p:cond delay="0"/>
                                  </p:stCondLst>
                                  <p:childTnLst>
                                    <p:anim calcmode="lin" valueType="num">
                                      <p:cBhvr additive="base">
                                        <p:cTn id="101" dur="500"/>
                                        <p:tgtEl>
                                          <p:spTgt spid="6">
                                            <p:txEl>
                                              <p:pRg st="0" end="0"/>
                                            </p:txEl>
                                          </p:spTgt>
                                        </p:tgtEl>
                                        <p:attrNameLst>
                                          <p:attrName>ppt_y</p:attrName>
                                        </p:attrNameLst>
                                      </p:cBhvr>
                                      <p:tavLst>
                                        <p:tav tm="0">
                                          <p:val>
                                            <p:strVal val="#ppt_y"/>
                                          </p:val>
                                        </p:tav>
                                        <p:tav tm="100000">
                                          <p:val>
                                            <p:strVal val="#ppt_y+#ppt_h*1.125000"/>
                                          </p:val>
                                        </p:tav>
                                      </p:tavLst>
                                    </p:anim>
                                    <p:animEffect transition="out" filter="wipe(down)">
                                      <p:cBhvr>
                                        <p:cTn id="102" dur="500"/>
                                        <p:tgtEl>
                                          <p:spTgt spid="6">
                                            <p:txEl>
                                              <p:pRg st="0" end="0"/>
                                            </p:txEl>
                                          </p:spTgt>
                                        </p:tgtEl>
                                      </p:cBhvr>
                                    </p:animEffect>
                                    <p:set>
                                      <p:cBhvr>
                                        <p:cTn id="103" dur="1" fill="hold">
                                          <p:stCondLst>
                                            <p:cond delay="499"/>
                                          </p:stCondLst>
                                        </p:cTn>
                                        <p:tgtEl>
                                          <p:spTgt spid="6">
                                            <p:txEl>
                                              <p:pRg st="0" end="0"/>
                                            </p:txEl>
                                          </p:spTgt>
                                        </p:tgtEl>
                                        <p:attrNameLst>
                                          <p:attrName>style.visibility</p:attrName>
                                        </p:attrNameLst>
                                      </p:cBhvr>
                                      <p:to>
                                        <p:strVal val="hidden"/>
                                      </p:to>
                                    </p:set>
                                  </p:childTnLst>
                                </p:cTn>
                              </p:par>
                              <p:par>
                                <p:cTn id="104" presetID="12" presetClass="exit" presetSubtype="4" fill="hold" nodeType="withEffect">
                                  <p:stCondLst>
                                    <p:cond delay="0"/>
                                  </p:stCondLst>
                                  <p:childTnLst>
                                    <p:anim calcmode="lin" valueType="num">
                                      <p:cBhvr additive="base">
                                        <p:cTn id="105" dur="500"/>
                                        <p:tgtEl>
                                          <p:spTgt spid="6">
                                            <p:txEl>
                                              <p:pRg st="1" end="1"/>
                                            </p:txEl>
                                          </p:spTgt>
                                        </p:tgtEl>
                                        <p:attrNameLst>
                                          <p:attrName>ppt_y</p:attrName>
                                        </p:attrNameLst>
                                      </p:cBhvr>
                                      <p:tavLst>
                                        <p:tav tm="0">
                                          <p:val>
                                            <p:strVal val="#ppt_y"/>
                                          </p:val>
                                        </p:tav>
                                        <p:tav tm="100000">
                                          <p:val>
                                            <p:strVal val="#ppt_y+#ppt_h*1.125000"/>
                                          </p:val>
                                        </p:tav>
                                      </p:tavLst>
                                    </p:anim>
                                    <p:animEffect transition="out" filter="wipe(down)">
                                      <p:cBhvr>
                                        <p:cTn id="106" dur="500"/>
                                        <p:tgtEl>
                                          <p:spTgt spid="6">
                                            <p:txEl>
                                              <p:pRg st="1" end="1"/>
                                            </p:txEl>
                                          </p:spTgt>
                                        </p:tgtEl>
                                      </p:cBhvr>
                                    </p:animEffect>
                                    <p:set>
                                      <p:cBhvr>
                                        <p:cTn id="107" dur="1" fill="hold">
                                          <p:stCondLst>
                                            <p:cond delay="499"/>
                                          </p:stCondLst>
                                        </p:cTn>
                                        <p:tgtEl>
                                          <p:spTgt spid="6">
                                            <p:txEl>
                                              <p:pRg st="1" end="1"/>
                                            </p:txEl>
                                          </p:spTgt>
                                        </p:tgtEl>
                                        <p:attrNameLst>
                                          <p:attrName>style.visibility</p:attrName>
                                        </p:attrNameLst>
                                      </p:cBhvr>
                                      <p:to>
                                        <p:strVal val="hidden"/>
                                      </p:to>
                                    </p:set>
                                  </p:childTnLst>
                                </p:cTn>
                              </p:par>
                              <p:par>
                                <p:cTn id="108" presetID="12" presetClass="exit" presetSubtype="4" fill="hold" nodeType="withEffect">
                                  <p:stCondLst>
                                    <p:cond delay="0"/>
                                  </p:stCondLst>
                                  <p:childTnLst>
                                    <p:anim calcmode="lin" valueType="num">
                                      <p:cBhvr additive="base">
                                        <p:cTn id="109" dur="500"/>
                                        <p:tgtEl>
                                          <p:spTgt spid="8"/>
                                        </p:tgtEl>
                                        <p:attrNameLst>
                                          <p:attrName>ppt_y</p:attrName>
                                        </p:attrNameLst>
                                      </p:cBhvr>
                                      <p:tavLst>
                                        <p:tav tm="0">
                                          <p:val>
                                            <p:strVal val="#ppt_y"/>
                                          </p:val>
                                        </p:tav>
                                        <p:tav tm="100000">
                                          <p:val>
                                            <p:strVal val="#ppt_y+#ppt_h*1.125000"/>
                                          </p:val>
                                        </p:tav>
                                      </p:tavLst>
                                    </p:anim>
                                    <p:animEffect transition="out" filter="wipe(down)">
                                      <p:cBhvr>
                                        <p:cTn id="110" dur="500"/>
                                        <p:tgtEl>
                                          <p:spTgt spid="8"/>
                                        </p:tgtEl>
                                      </p:cBhvr>
                                    </p:animEffect>
                                    <p:set>
                                      <p:cBhvr>
                                        <p:cTn id="111" dur="1" fill="hold">
                                          <p:stCondLst>
                                            <p:cond delay="499"/>
                                          </p:stCondLst>
                                        </p:cTn>
                                        <p:tgtEl>
                                          <p:spTgt spid="8"/>
                                        </p:tgtEl>
                                        <p:attrNameLst>
                                          <p:attrName>style.visibility</p:attrName>
                                        </p:attrNameLst>
                                      </p:cBhvr>
                                      <p:to>
                                        <p:strVal val="hidden"/>
                                      </p:to>
                                    </p:set>
                                  </p:childTnLst>
                                </p:cTn>
                              </p:par>
                              <p:par>
                                <p:cTn id="112" presetID="12" presetClass="exit" presetSubtype="4" fill="hold" nodeType="withEffect">
                                  <p:stCondLst>
                                    <p:cond delay="0"/>
                                  </p:stCondLst>
                                  <p:childTnLst>
                                    <p:anim calcmode="lin" valueType="num">
                                      <p:cBhvr additive="base">
                                        <p:cTn id="113" dur="500"/>
                                        <p:tgtEl>
                                          <p:spTgt spid="6">
                                            <p:txEl>
                                              <p:pRg st="2" end="2"/>
                                            </p:txEl>
                                          </p:spTgt>
                                        </p:tgtEl>
                                        <p:attrNameLst>
                                          <p:attrName>ppt_y</p:attrName>
                                        </p:attrNameLst>
                                      </p:cBhvr>
                                      <p:tavLst>
                                        <p:tav tm="0">
                                          <p:val>
                                            <p:strVal val="#ppt_y"/>
                                          </p:val>
                                        </p:tav>
                                        <p:tav tm="100000">
                                          <p:val>
                                            <p:strVal val="#ppt_y+#ppt_h*1.125000"/>
                                          </p:val>
                                        </p:tav>
                                      </p:tavLst>
                                    </p:anim>
                                    <p:animEffect transition="out" filter="wipe(down)">
                                      <p:cBhvr>
                                        <p:cTn id="114" dur="500"/>
                                        <p:tgtEl>
                                          <p:spTgt spid="6">
                                            <p:txEl>
                                              <p:pRg st="2" end="2"/>
                                            </p:txEl>
                                          </p:spTgt>
                                        </p:tgtEl>
                                      </p:cBhvr>
                                    </p:animEffect>
                                    <p:set>
                                      <p:cBhvr>
                                        <p:cTn id="115" dur="1" fill="hold">
                                          <p:stCondLst>
                                            <p:cond delay="499"/>
                                          </p:stCondLst>
                                        </p:cTn>
                                        <p:tgtEl>
                                          <p:spTgt spid="6">
                                            <p:txEl>
                                              <p:pRg st="2" end="2"/>
                                            </p:txEl>
                                          </p:spTgt>
                                        </p:tgtEl>
                                        <p:attrNameLst>
                                          <p:attrName>style.visibility</p:attrName>
                                        </p:attrNameLst>
                                      </p:cBhvr>
                                      <p:to>
                                        <p:strVal val="hidden"/>
                                      </p:to>
                                    </p:set>
                                  </p:childTnLst>
                                </p:cTn>
                              </p:par>
                              <p:par>
                                <p:cTn id="116" presetID="12" presetClass="exit" presetSubtype="4" fill="hold" nodeType="withEffect">
                                  <p:stCondLst>
                                    <p:cond delay="0"/>
                                  </p:stCondLst>
                                  <p:childTnLst>
                                    <p:anim calcmode="lin" valueType="num">
                                      <p:cBhvr additive="base">
                                        <p:cTn id="117" dur="500"/>
                                        <p:tgtEl>
                                          <p:spTgt spid="6">
                                            <p:txEl>
                                              <p:pRg st="3" end="3"/>
                                            </p:txEl>
                                          </p:spTgt>
                                        </p:tgtEl>
                                        <p:attrNameLst>
                                          <p:attrName>ppt_y</p:attrName>
                                        </p:attrNameLst>
                                      </p:cBhvr>
                                      <p:tavLst>
                                        <p:tav tm="0">
                                          <p:val>
                                            <p:strVal val="#ppt_y"/>
                                          </p:val>
                                        </p:tav>
                                        <p:tav tm="100000">
                                          <p:val>
                                            <p:strVal val="#ppt_y+#ppt_h*1.125000"/>
                                          </p:val>
                                        </p:tav>
                                      </p:tavLst>
                                    </p:anim>
                                    <p:animEffect transition="out" filter="wipe(down)">
                                      <p:cBhvr>
                                        <p:cTn id="118" dur="500"/>
                                        <p:tgtEl>
                                          <p:spTgt spid="6">
                                            <p:txEl>
                                              <p:pRg st="3" end="3"/>
                                            </p:txEl>
                                          </p:spTgt>
                                        </p:tgtEl>
                                      </p:cBhvr>
                                    </p:animEffect>
                                    <p:set>
                                      <p:cBhvr>
                                        <p:cTn id="119" dur="1" fill="hold">
                                          <p:stCondLst>
                                            <p:cond delay="499"/>
                                          </p:stCondLst>
                                        </p:cTn>
                                        <p:tgtEl>
                                          <p:spTgt spid="6">
                                            <p:txEl>
                                              <p:pRg st="3" end="3"/>
                                            </p:txEl>
                                          </p:spTgt>
                                        </p:tgtEl>
                                        <p:attrNameLst>
                                          <p:attrName>style.visibility</p:attrName>
                                        </p:attrNameLst>
                                      </p:cBhvr>
                                      <p:to>
                                        <p:strVal val="hidden"/>
                                      </p:to>
                                    </p:set>
                                  </p:childTnLst>
                                </p:cTn>
                              </p:par>
                              <p:par>
                                <p:cTn id="120" presetID="12" presetClass="exit" presetSubtype="4" fill="hold" nodeType="withEffect">
                                  <p:stCondLst>
                                    <p:cond delay="0"/>
                                  </p:stCondLst>
                                  <p:childTnLst>
                                    <p:anim calcmode="lin" valueType="num">
                                      <p:cBhvr additive="base">
                                        <p:cTn id="121" dur="500"/>
                                        <p:tgtEl>
                                          <p:spTgt spid="6">
                                            <p:txEl>
                                              <p:pRg st="4" end="4"/>
                                            </p:txEl>
                                          </p:spTgt>
                                        </p:tgtEl>
                                        <p:attrNameLst>
                                          <p:attrName>ppt_y</p:attrName>
                                        </p:attrNameLst>
                                      </p:cBhvr>
                                      <p:tavLst>
                                        <p:tav tm="0">
                                          <p:val>
                                            <p:strVal val="#ppt_y"/>
                                          </p:val>
                                        </p:tav>
                                        <p:tav tm="100000">
                                          <p:val>
                                            <p:strVal val="#ppt_y+#ppt_h*1.125000"/>
                                          </p:val>
                                        </p:tav>
                                      </p:tavLst>
                                    </p:anim>
                                    <p:animEffect transition="out" filter="wipe(down)">
                                      <p:cBhvr>
                                        <p:cTn id="122" dur="500"/>
                                        <p:tgtEl>
                                          <p:spTgt spid="6">
                                            <p:txEl>
                                              <p:pRg st="4" end="4"/>
                                            </p:txEl>
                                          </p:spTgt>
                                        </p:tgtEl>
                                      </p:cBhvr>
                                    </p:animEffect>
                                    <p:set>
                                      <p:cBhvr>
                                        <p:cTn id="123" dur="1" fill="hold">
                                          <p:stCondLst>
                                            <p:cond delay="499"/>
                                          </p:stCondLst>
                                        </p:cTn>
                                        <p:tgtEl>
                                          <p:spTgt spid="6">
                                            <p:txEl>
                                              <p:pRg st="4" end="4"/>
                                            </p:txEl>
                                          </p:spTgt>
                                        </p:tgtEl>
                                        <p:attrNameLst>
                                          <p:attrName>style.visibility</p:attrName>
                                        </p:attrNameLst>
                                      </p:cBhvr>
                                      <p:to>
                                        <p:strVal val="hidden"/>
                                      </p:to>
                                    </p:set>
                                  </p:childTnLst>
                                </p:cTn>
                              </p:par>
                              <p:par>
                                <p:cTn id="124" presetID="12" presetClass="exit" presetSubtype="4" fill="hold" nodeType="withEffect">
                                  <p:stCondLst>
                                    <p:cond delay="0"/>
                                  </p:stCondLst>
                                  <p:childTnLst>
                                    <p:anim calcmode="lin" valueType="num">
                                      <p:cBhvr additive="base">
                                        <p:cTn id="125" dur="500"/>
                                        <p:tgtEl>
                                          <p:spTgt spid="6">
                                            <p:txEl>
                                              <p:pRg st="5" end="5"/>
                                            </p:txEl>
                                          </p:spTgt>
                                        </p:tgtEl>
                                        <p:attrNameLst>
                                          <p:attrName>ppt_y</p:attrName>
                                        </p:attrNameLst>
                                      </p:cBhvr>
                                      <p:tavLst>
                                        <p:tav tm="0">
                                          <p:val>
                                            <p:strVal val="#ppt_y"/>
                                          </p:val>
                                        </p:tav>
                                        <p:tav tm="100000">
                                          <p:val>
                                            <p:strVal val="#ppt_y+#ppt_h*1.125000"/>
                                          </p:val>
                                        </p:tav>
                                      </p:tavLst>
                                    </p:anim>
                                    <p:animEffect transition="out" filter="wipe(down)">
                                      <p:cBhvr>
                                        <p:cTn id="126" dur="500"/>
                                        <p:tgtEl>
                                          <p:spTgt spid="6">
                                            <p:txEl>
                                              <p:pRg st="5" end="5"/>
                                            </p:txEl>
                                          </p:spTgt>
                                        </p:tgtEl>
                                      </p:cBhvr>
                                    </p:animEffect>
                                    <p:set>
                                      <p:cBhvr>
                                        <p:cTn id="127" dur="1" fill="hold">
                                          <p:stCondLst>
                                            <p:cond delay="499"/>
                                          </p:stCondLst>
                                        </p:cTn>
                                        <p:tgtEl>
                                          <p:spTgt spid="6">
                                            <p:txEl>
                                              <p:pRg st="5" end="5"/>
                                            </p:txEl>
                                          </p:spTgt>
                                        </p:tgtEl>
                                        <p:attrNameLst>
                                          <p:attrName>style.visibility</p:attrName>
                                        </p:attrNameLst>
                                      </p:cBhvr>
                                      <p:to>
                                        <p:strVal val="hidden"/>
                                      </p:to>
                                    </p:set>
                                  </p:childTnLst>
                                </p:cTn>
                              </p:par>
                              <p:par>
                                <p:cTn id="128" presetID="12" presetClass="exit" presetSubtype="4" fill="hold" nodeType="withEffect">
                                  <p:stCondLst>
                                    <p:cond delay="0"/>
                                  </p:stCondLst>
                                  <p:childTnLst>
                                    <p:anim calcmode="lin" valueType="num">
                                      <p:cBhvr additive="base">
                                        <p:cTn id="129" dur="500"/>
                                        <p:tgtEl>
                                          <p:spTgt spid="6">
                                            <p:txEl>
                                              <p:pRg st="6" end="6"/>
                                            </p:txEl>
                                          </p:spTgt>
                                        </p:tgtEl>
                                        <p:attrNameLst>
                                          <p:attrName>ppt_y</p:attrName>
                                        </p:attrNameLst>
                                      </p:cBhvr>
                                      <p:tavLst>
                                        <p:tav tm="0">
                                          <p:val>
                                            <p:strVal val="#ppt_y"/>
                                          </p:val>
                                        </p:tav>
                                        <p:tav tm="100000">
                                          <p:val>
                                            <p:strVal val="#ppt_y+#ppt_h*1.125000"/>
                                          </p:val>
                                        </p:tav>
                                      </p:tavLst>
                                    </p:anim>
                                    <p:animEffect transition="out" filter="wipe(down)">
                                      <p:cBhvr>
                                        <p:cTn id="130" dur="500"/>
                                        <p:tgtEl>
                                          <p:spTgt spid="6">
                                            <p:txEl>
                                              <p:pRg st="6" end="6"/>
                                            </p:txEl>
                                          </p:spTgt>
                                        </p:tgtEl>
                                      </p:cBhvr>
                                    </p:animEffect>
                                    <p:set>
                                      <p:cBhvr>
                                        <p:cTn id="131" dur="1" fill="hold">
                                          <p:stCondLst>
                                            <p:cond delay="499"/>
                                          </p:stCondLst>
                                        </p:cTn>
                                        <p:tgtEl>
                                          <p:spTgt spid="6">
                                            <p:txEl>
                                              <p:pRg st="6" end="6"/>
                                            </p:txEl>
                                          </p:spTgt>
                                        </p:tgtEl>
                                        <p:attrNameLst>
                                          <p:attrName>style.visibility</p:attrName>
                                        </p:attrNameLst>
                                      </p:cBhvr>
                                      <p:to>
                                        <p:strVal val="hidden"/>
                                      </p:to>
                                    </p:set>
                                  </p:childTnLst>
                                </p:cTn>
                              </p:par>
                              <p:par>
                                <p:cTn id="132" presetID="12" presetClass="exit" presetSubtype="4" fill="hold" nodeType="withEffect">
                                  <p:stCondLst>
                                    <p:cond delay="0"/>
                                  </p:stCondLst>
                                  <p:childTnLst>
                                    <p:anim calcmode="lin" valueType="num">
                                      <p:cBhvr additive="base">
                                        <p:cTn id="133" dur="500"/>
                                        <p:tgtEl>
                                          <p:spTgt spid="6">
                                            <p:txEl>
                                              <p:pRg st="7" end="7"/>
                                            </p:txEl>
                                          </p:spTgt>
                                        </p:tgtEl>
                                        <p:attrNameLst>
                                          <p:attrName>ppt_y</p:attrName>
                                        </p:attrNameLst>
                                      </p:cBhvr>
                                      <p:tavLst>
                                        <p:tav tm="0">
                                          <p:val>
                                            <p:strVal val="#ppt_y"/>
                                          </p:val>
                                        </p:tav>
                                        <p:tav tm="100000">
                                          <p:val>
                                            <p:strVal val="#ppt_y+#ppt_h*1.125000"/>
                                          </p:val>
                                        </p:tav>
                                      </p:tavLst>
                                    </p:anim>
                                    <p:animEffect transition="out" filter="wipe(down)">
                                      <p:cBhvr>
                                        <p:cTn id="134" dur="500"/>
                                        <p:tgtEl>
                                          <p:spTgt spid="6">
                                            <p:txEl>
                                              <p:pRg st="7" end="7"/>
                                            </p:txEl>
                                          </p:spTgt>
                                        </p:tgtEl>
                                      </p:cBhvr>
                                    </p:animEffect>
                                    <p:set>
                                      <p:cBhvr>
                                        <p:cTn id="135" dur="1" fill="hold">
                                          <p:stCondLst>
                                            <p:cond delay="499"/>
                                          </p:stCondLst>
                                        </p:cTn>
                                        <p:tgtEl>
                                          <p:spTgt spid="6">
                                            <p:txEl>
                                              <p:pRg st="7" end="7"/>
                                            </p:txEl>
                                          </p:spTgt>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3">
                                            <p:txEl>
                                              <p:pRg st="1" end="1"/>
                                            </p:txEl>
                                          </p:spTgt>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2" presetClass="entr" presetSubtype="4" fill="hold" nodeType="clickEffect">
                                  <p:stCondLst>
                                    <p:cond delay="0"/>
                                  </p:stCondLst>
                                  <p:childTnLst>
                                    <p:set>
                                      <p:cBhvr>
                                        <p:cTn id="145" dur="1" fill="hold">
                                          <p:stCondLst>
                                            <p:cond delay="0"/>
                                          </p:stCondLst>
                                        </p:cTn>
                                        <p:tgtEl>
                                          <p:spTgt spid="3">
                                            <p:txEl>
                                              <p:pRg st="4" end="4"/>
                                            </p:txEl>
                                          </p:spTgt>
                                        </p:tgtEl>
                                        <p:attrNameLst>
                                          <p:attrName>style.visibility</p:attrName>
                                        </p:attrNameLst>
                                      </p:cBhvr>
                                      <p:to>
                                        <p:strVal val="visible"/>
                                      </p:to>
                                    </p:set>
                                    <p:anim calcmode="lin" valueType="num">
                                      <p:cBhvr additive="base">
                                        <p:cTn id="146"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147" dur="500"/>
                                        <p:tgtEl>
                                          <p:spTgt spid="3">
                                            <p:txEl>
                                              <p:pRg st="4" end="4"/>
                                            </p:txEl>
                                          </p:spTgt>
                                        </p:tgtEl>
                                      </p:cBhvr>
                                    </p:animEffect>
                                  </p:childTnLst>
                                </p:cTn>
                              </p:par>
                              <p:par>
                                <p:cTn id="148" presetID="12" presetClass="entr" presetSubtype="4" fill="hold" nodeType="withEffect">
                                  <p:stCondLst>
                                    <p:cond delay="0"/>
                                  </p:stCondLst>
                                  <p:childTnLst>
                                    <p:set>
                                      <p:cBhvr>
                                        <p:cTn id="149" dur="1" fill="hold">
                                          <p:stCondLst>
                                            <p:cond delay="0"/>
                                          </p:stCondLst>
                                        </p:cTn>
                                        <p:tgtEl>
                                          <p:spTgt spid="3">
                                            <p:txEl>
                                              <p:pRg st="5" end="5"/>
                                            </p:txEl>
                                          </p:spTgt>
                                        </p:tgtEl>
                                        <p:attrNameLst>
                                          <p:attrName>style.visibility</p:attrName>
                                        </p:attrNameLst>
                                      </p:cBhvr>
                                      <p:to>
                                        <p:strVal val="visible"/>
                                      </p:to>
                                    </p:set>
                                    <p:anim calcmode="lin" valueType="num">
                                      <p:cBhvr additive="base">
                                        <p:cTn id="150"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151" dur="500"/>
                                        <p:tgtEl>
                                          <p:spTgt spid="3">
                                            <p:txEl>
                                              <p:pRg st="5" end="5"/>
                                            </p:txEl>
                                          </p:spTgt>
                                        </p:tgtEl>
                                      </p:cBhvr>
                                    </p:animEffect>
                                  </p:childTnLst>
                                </p:cTn>
                              </p:par>
                              <p:par>
                                <p:cTn id="152" presetID="12" presetClass="entr" presetSubtype="4" fill="hold" nodeType="withEffect">
                                  <p:stCondLst>
                                    <p:cond delay="0"/>
                                  </p:stCondLst>
                                  <p:childTnLst>
                                    <p:set>
                                      <p:cBhvr>
                                        <p:cTn id="153" dur="1" fill="hold">
                                          <p:stCondLst>
                                            <p:cond delay="0"/>
                                          </p:stCondLst>
                                        </p:cTn>
                                        <p:tgtEl>
                                          <p:spTgt spid="3">
                                            <p:txEl>
                                              <p:pRg st="6" end="6"/>
                                            </p:txEl>
                                          </p:spTgt>
                                        </p:tgtEl>
                                        <p:attrNameLst>
                                          <p:attrName>style.visibility</p:attrName>
                                        </p:attrNameLst>
                                      </p:cBhvr>
                                      <p:to>
                                        <p:strVal val="visible"/>
                                      </p:to>
                                    </p:set>
                                    <p:anim calcmode="lin" valueType="num">
                                      <p:cBhvr additive="base">
                                        <p:cTn id="154"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155" dur="500"/>
                                        <p:tgtEl>
                                          <p:spTgt spid="3">
                                            <p:txEl>
                                              <p:pRg st="6" end="6"/>
                                            </p:txEl>
                                          </p:spTgt>
                                        </p:tgtEl>
                                      </p:cBhvr>
                                    </p:animEffect>
                                  </p:childTnLst>
                                </p:cTn>
                              </p:par>
                            </p:childTnLst>
                          </p:cTn>
                        </p:par>
                      </p:childTnLst>
                    </p:cTn>
                  </p:par>
                  <p:par>
                    <p:cTn id="156" fill="hold">
                      <p:stCondLst>
                        <p:cond delay="indefinite"/>
                      </p:stCondLst>
                      <p:childTnLst>
                        <p:par>
                          <p:cTn id="157" fill="hold">
                            <p:stCondLst>
                              <p:cond delay="0"/>
                            </p:stCondLst>
                            <p:childTnLst>
                              <p:par>
                                <p:cTn id="158" presetID="12" presetClass="entr" presetSubtype="4" fill="hold" nodeType="clickEffect">
                                  <p:stCondLst>
                                    <p:cond delay="0"/>
                                  </p:stCondLst>
                                  <p:childTnLst>
                                    <p:set>
                                      <p:cBhvr>
                                        <p:cTn id="159" dur="1" fill="hold">
                                          <p:stCondLst>
                                            <p:cond delay="0"/>
                                          </p:stCondLst>
                                        </p:cTn>
                                        <p:tgtEl>
                                          <p:spTgt spid="3">
                                            <p:txEl>
                                              <p:pRg st="8" end="8"/>
                                            </p:txEl>
                                          </p:spTgt>
                                        </p:tgtEl>
                                        <p:attrNameLst>
                                          <p:attrName>style.visibility</p:attrName>
                                        </p:attrNameLst>
                                      </p:cBhvr>
                                      <p:to>
                                        <p:strVal val="visible"/>
                                      </p:to>
                                    </p:set>
                                    <p:anim calcmode="lin" valueType="num">
                                      <p:cBhvr additive="base">
                                        <p:cTn id="160"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161" dur="500"/>
                                        <p:tgtEl>
                                          <p:spTgt spid="3">
                                            <p:txEl>
                                              <p:pRg st="8" end="8"/>
                                            </p:txEl>
                                          </p:spTgt>
                                        </p:tgtEl>
                                      </p:cBhvr>
                                    </p:animEffect>
                                  </p:childTnLst>
                                </p:cTn>
                              </p:par>
                              <p:par>
                                <p:cTn id="162" presetID="12" presetClass="entr" presetSubtype="4" fill="hold" nodeType="withEffect">
                                  <p:stCondLst>
                                    <p:cond delay="0"/>
                                  </p:stCondLst>
                                  <p:childTnLst>
                                    <p:set>
                                      <p:cBhvr>
                                        <p:cTn id="163" dur="1" fill="hold">
                                          <p:stCondLst>
                                            <p:cond delay="0"/>
                                          </p:stCondLst>
                                        </p:cTn>
                                        <p:tgtEl>
                                          <p:spTgt spid="3">
                                            <p:txEl>
                                              <p:pRg st="9" end="9"/>
                                            </p:txEl>
                                          </p:spTgt>
                                        </p:tgtEl>
                                        <p:attrNameLst>
                                          <p:attrName>style.visibility</p:attrName>
                                        </p:attrNameLst>
                                      </p:cBhvr>
                                      <p:to>
                                        <p:strVal val="visible"/>
                                      </p:to>
                                    </p:set>
                                    <p:anim calcmode="lin" valueType="num">
                                      <p:cBhvr additive="base">
                                        <p:cTn id="164"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165" dur="500"/>
                                        <p:tgtEl>
                                          <p:spTgt spid="3">
                                            <p:txEl>
                                              <p:pRg st="9" end="9"/>
                                            </p:txEl>
                                          </p:spTgt>
                                        </p:tgtEl>
                                      </p:cBhvr>
                                    </p:animEffect>
                                  </p:childTnLst>
                                </p:cTn>
                              </p:par>
                              <p:par>
                                <p:cTn id="166" presetID="12" presetClass="entr" presetSubtype="4" fill="hold" nodeType="withEffect">
                                  <p:stCondLst>
                                    <p:cond delay="0"/>
                                  </p:stCondLst>
                                  <p:childTnLst>
                                    <p:set>
                                      <p:cBhvr>
                                        <p:cTn id="167" dur="1" fill="hold">
                                          <p:stCondLst>
                                            <p:cond delay="0"/>
                                          </p:stCondLst>
                                        </p:cTn>
                                        <p:tgtEl>
                                          <p:spTgt spid="3">
                                            <p:txEl>
                                              <p:pRg st="10" end="10"/>
                                            </p:txEl>
                                          </p:spTgt>
                                        </p:tgtEl>
                                        <p:attrNameLst>
                                          <p:attrName>style.visibility</p:attrName>
                                        </p:attrNameLst>
                                      </p:cBhvr>
                                      <p:to>
                                        <p:strVal val="visible"/>
                                      </p:to>
                                    </p:set>
                                    <p:anim calcmode="lin" valueType="num">
                                      <p:cBhvr additive="base">
                                        <p:cTn id="168"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16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2202"/>
          </a:xfrm>
        </p:spPr>
        <p:txBody>
          <a:bodyPr>
            <a:noAutofit/>
          </a:bodyPr>
          <a:lstStyle/>
          <a:p>
            <a:r>
              <a:rPr lang="en-US" sz="3600" b="0" i="0" dirty="0" smtClean="0">
                <a:solidFill>
                  <a:schemeClr val="tx2">
                    <a:lumMod val="75000"/>
                  </a:schemeClr>
                </a:solidFill>
                <a:latin typeface="+mn-lt"/>
              </a:rPr>
              <a:t>Handy terms to deal with some </a:t>
            </a:r>
            <a:br>
              <a:rPr lang="en-US" sz="3600" b="0" i="0" dirty="0" smtClean="0">
                <a:solidFill>
                  <a:schemeClr val="tx2">
                    <a:lumMod val="75000"/>
                  </a:schemeClr>
                </a:solidFill>
                <a:latin typeface="+mn-lt"/>
              </a:rPr>
            </a:br>
            <a:r>
              <a:rPr lang="en-US" sz="3600" b="0" i="0" dirty="0" smtClean="0">
                <a:solidFill>
                  <a:schemeClr val="tx2">
                    <a:lumMod val="75000"/>
                  </a:schemeClr>
                </a:solidFill>
                <a:latin typeface="+mn-lt"/>
              </a:rPr>
              <a:t>of these problems</a:t>
            </a:r>
            <a:endParaRPr lang="en-US" sz="3600" b="0" i="0" dirty="0">
              <a:solidFill>
                <a:schemeClr val="tx2">
                  <a:lumMod val="75000"/>
                </a:schemeClr>
              </a:solidFill>
              <a:latin typeface="+mn-lt"/>
            </a:endParaRPr>
          </a:p>
        </p:txBody>
      </p:sp>
      <p:sp>
        <p:nvSpPr>
          <p:cNvPr id="3" name="Content Placeholder 2"/>
          <p:cNvSpPr>
            <a:spLocks noGrp="1"/>
          </p:cNvSpPr>
          <p:nvPr>
            <p:ph idx="1"/>
          </p:nvPr>
        </p:nvSpPr>
        <p:spPr>
          <a:xfrm>
            <a:off x="1659468" y="1519237"/>
            <a:ext cx="6536267" cy="4813828"/>
          </a:xfrm>
        </p:spPr>
        <p:txBody>
          <a:bodyPr>
            <a:normAutofit fontScale="85000" lnSpcReduction="20000"/>
          </a:bodyPr>
          <a:lstStyle/>
          <a:p>
            <a:pPr marL="0" indent="0">
              <a:buNone/>
            </a:pPr>
            <a:r>
              <a:rPr lang="en-US" b="0" i="0" dirty="0" err="1" smtClean="0">
                <a:solidFill>
                  <a:schemeClr val="tx2">
                    <a:lumMod val="75000"/>
                  </a:schemeClr>
                </a:solidFill>
                <a:latin typeface="+mn-lt"/>
              </a:rPr>
              <a:t>Ethnologue</a:t>
            </a:r>
            <a:endParaRPr lang="en-US" b="0" i="0" dirty="0" smtClean="0">
              <a:solidFill>
                <a:schemeClr val="tx2">
                  <a:lumMod val="75000"/>
                </a:schemeClr>
              </a:solidFill>
              <a:latin typeface="+mn-lt"/>
            </a:endParaRPr>
          </a:p>
          <a:p>
            <a:pPr>
              <a:buFont typeface="Courier New"/>
              <a:buChar char="o"/>
            </a:pPr>
            <a:r>
              <a:rPr lang="en-US" b="0" i="0" dirty="0" smtClean="0">
                <a:solidFill>
                  <a:schemeClr val="tx2">
                    <a:lumMod val="75000"/>
                  </a:schemeClr>
                </a:solidFill>
                <a:latin typeface="+mn-lt"/>
              </a:rPr>
              <a:t>Language family</a:t>
            </a:r>
          </a:p>
          <a:p>
            <a:pPr>
              <a:buFont typeface="Courier New"/>
              <a:buChar char="o"/>
            </a:pPr>
            <a:r>
              <a:rPr lang="en-US" b="0" i="0" dirty="0" smtClean="0">
                <a:solidFill>
                  <a:schemeClr val="tx2">
                    <a:lumMod val="75000"/>
                  </a:schemeClr>
                </a:solidFill>
                <a:latin typeface="+mn-lt"/>
              </a:rPr>
              <a:t>(Macro language)</a:t>
            </a:r>
          </a:p>
          <a:p>
            <a:pPr>
              <a:buFont typeface="Courier New"/>
              <a:buChar char="o"/>
            </a:pPr>
            <a:r>
              <a:rPr lang="en-US" b="0" i="0" dirty="0" smtClean="0">
                <a:solidFill>
                  <a:schemeClr val="tx2">
                    <a:lumMod val="75000"/>
                  </a:schemeClr>
                </a:solidFill>
                <a:latin typeface="+mn-lt"/>
              </a:rPr>
              <a:t>language</a:t>
            </a:r>
          </a:p>
          <a:p>
            <a:pPr>
              <a:buFont typeface="Courier New"/>
              <a:buChar char="o"/>
            </a:pPr>
            <a:r>
              <a:rPr lang="en-US" b="0" i="0" dirty="0" smtClean="0">
                <a:solidFill>
                  <a:schemeClr val="tx2">
                    <a:lumMod val="75000"/>
                  </a:schemeClr>
                </a:solidFill>
                <a:latin typeface="+mn-lt"/>
              </a:rPr>
              <a:t>dialect</a:t>
            </a:r>
          </a:p>
          <a:p>
            <a:pPr>
              <a:buFont typeface="Courier New"/>
              <a:buChar char="o"/>
            </a:pPr>
            <a:endParaRPr lang="en-US" b="0" i="0" dirty="0" smtClean="0">
              <a:solidFill>
                <a:schemeClr val="tx2">
                  <a:lumMod val="75000"/>
                </a:schemeClr>
              </a:solidFill>
              <a:latin typeface="+mn-lt"/>
            </a:endParaRPr>
          </a:p>
          <a:p>
            <a:pPr marL="0" indent="0">
              <a:buNone/>
            </a:pPr>
            <a:r>
              <a:rPr lang="en-US" b="0" i="0" dirty="0" smtClean="0">
                <a:solidFill>
                  <a:schemeClr val="tx2">
                    <a:lumMod val="75000"/>
                  </a:schemeClr>
                </a:solidFill>
                <a:latin typeface="+mn-lt"/>
              </a:rPr>
              <a:t>Cysouw &amp; Good (2003)</a:t>
            </a:r>
            <a:endParaRPr lang="en-US" b="0" i="0" dirty="0">
              <a:solidFill>
                <a:schemeClr val="tx2">
                  <a:lumMod val="75000"/>
                </a:schemeClr>
              </a:solidFill>
              <a:latin typeface="+mn-lt"/>
            </a:endParaRPr>
          </a:p>
          <a:p>
            <a:pPr>
              <a:buFont typeface="Courier New"/>
              <a:buChar char="o"/>
            </a:pPr>
            <a:r>
              <a:rPr lang="en-US" b="0" i="0" dirty="0" err="1" smtClean="0">
                <a:solidFill>
                  <a:schemeClr val="tx2">
                    <a:lumMod val="75000"/>
                  </a:schemeClr>
                </a:solidFill>
                <a:latin typeface="+mn-lt"/>
              </a:rPr>
              <a:t>Languoid</a:t>
            </a:r>
            <a:endParaRPr lang="en-US" b="0" i="0" dirty="0" smtClean="0">
              <a:solidFill>
                <a:schemeClr val="tx2">
                  <a:lumMod val="75000"/>
                </a:schemeClr>
              </a:solidFill>
              <a:latin typeface="+mn-lt"/>
            </a:endParaRPr>
          </a:p>
          <a:p>
            <a:pPr lvl="1">
              <a:buFont typeface="Courier New"/>
              <a:buChar char="o"/>
            </a:pPr>
            <a:r>
              <a:rPr lang="en-US" b="0" i="0" dirty="0" smtClean="0">
                <a:solidFill>
                  <a:schemeClr val="tx2">
                    <a:lumMod val="75000"/>
                  </a:schemeClr>
                </a:solidFill>
                <a:latin typeface="+mn-lt"/>
              </a:rPr>
              <a:t>language varieties (</a:t>
            </a:r>
            <a:r>
              <a:rPr lang="en-US" b="0" i="0" dirty="0" err="1" smtClean="0">
                <a:solidFill>
                  <a:schemeClr val="tx2">
                    <a:lumMod val="75000"/>
                  </a:schemeClr>
                </a:solidFill>
                <a:latin typeface="+mn-lt"/>
              </a:rPr>
              <a:t>sociolect</a:t>
            </a:r>
            <a:r>
              <a:rPr lang="en-US" b="0" i="0" dirty="0" smtClean="0">
                <a:solidFill>
                  <a:schemeClr val="tx2">
                    <a:lumMod val="75000"/>
                  </a:schemeClr>
                </a:solidFill>
                <a:latin typeface="+mn-lt"/>
              </a:rPr>
              <a:t>, dialect, </a:t>
            </a:r>
            <a:r>
              <a:rPr lang="en-US" b="0" i="0" dirty="0" err="1" smtClean="0">
                <a:solidFill>
                  <a:schemeClr val="tx2">
                    <a:lumMod val="75000"/>
                  </a:schemeClr>
                </a:solidFill>
                <a:latin typeface="+mn-lt"/>
              </a:rPr>
              <a:t>etc</a:t>
            </a:r>
            <a:r>
              <a:rPr lang="en-US" b="0" i="0" dirty="0" smtClean="0">
                <a:solidFill>
                  <a:schemeClr val="tx2">
                    <a:lumMod val="75000"/>
                  </a:schemeClr>
                </a:solidFill>
                <a:latin typeface="+mn-lt"/>
              </a:rPr>
              <a:t>)</a:t>
            </a:r>
          </a:p>
          <a:p>
            <a:pPr>
              <a:buFont typeface="Courier New"/>
              <a:buChar char="o"/>
            </a:pPr>
            <a:r>
              <a:rPr lang="en-US" b="0" i="0" dirty="0" err="1" smtClean="0">
                <a:solidFill>
                  <a:schemeClr val="tx2">
                    <a:lumMod val="75000"/>
                  </a:schemeClr>
                </a:solidFill>
                <a:latin typeface="+mn-lt"/>
              </a:rPr>
              <a:t>glossonym</a:t>
            </a:r>
            <a:endParaRPr lang="en-US" b="0" i="0" dirty="0" smtClean="0">
              <a:solidFill>
                <a:schemeClr val="tx2">
                  <a:lumMod val="75000"/>
                </a:schemeClr>
              </a:solidFill>
              <a:latin typeface="+mn-lt"/>
            </a:endParaRPr>
          </a:p>
          <a:p>
            <a:pPr>
              <a:buFont typeface="Courier New"/>
              <a:buChar char="o"/>
            </a:pPr>
            <a:r>
              <a:rPr lang="en-US" b="0" i="0" dirty="0" err="1" smtClean="0">
                <a:solidFill>
                  <a:schemeClr val="tx2">
                    <a:lumMod val="75000"/>
                  </a:schemeClr>
                </a:solidFill>
                <a:latin typeface="+mn-lt"/>
              </a:rPr>
              <a:t>doculect</a:t>
            </a:r>
            <a:endParaRPr lang="en-US" b="0" i="0" dirty="0" smtClean="0">
              <a:solidFill>
                <a:schemeClr val="tx2">
                  <a:lumMod val="75000"/>
                </a:schemeClr>
              </a:solidFill>
              <a:latin typeface="+mn-lt"/>
            </a:endParaRPr>
          </a:p>
          <a:p>
            <a:pPr>
              <a:buFont typeface="Courier New"/>
              <a:buChar char="o"/>
            </a:pPr>
            <a:endParaRPr lang="en-US" b="0" i="0" dirty="0">
              <a:solidFill>
                <a:schemeClr val="tx2">
                  <a:lumMod val="75000"/>
                </a:schemeClr>
              </a:solidFill>
              <a:latin typeface="+mn-lt"/>
            </a:endParaRPr>
          </a:p>
        </p:txBody>
      </p:sp>
    </p:spTree>
    <p:extLst>
      <p:ext uri="{BB962C8B-B14F-4D97-AF65-F5344CB8AC3E}">
        <p14:creationId xmlns:p14="http://schemas.microsoft.com/office/powerpoint/2010/main" val="2903802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7" end="7"/>
                                            </p:txEl>
                                          </p:spTgt>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54" dur="500"/>
                                        <p:tgtEl>
                                          <p:spTgt spid="3">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grpId="0"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 calcmode="lin" valueType="num">
                                      <p:cBhvr additive="base">
                                        <p:cTn id="59"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6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74"/>
            <a:ext cx="8229600" cy="1143000"/>
          </a:xfrm>
        </p:spPr>
        <p:txBody>
          <a:bodyPr/>
          <a:lstStyle/>
          <a:p>
            <a:r>
              <a:rPr lang="en-US" sz="4000" b="0" i="0" dirty="0" err="1" smtClean="0">
                <a:solidFill>
                  <a:schemeClr val="tx2">
                    <a:lumMod val="75000"/>
                  </a:schemeClr>
                </a:solidFill>
                <a:latin typeface="+mn-lt"/>
              </a:rPr>
              <a:t>Hur</a:t>
            </a:r>
            <a:r>
              <a:rPr lang="en-US" sz="4000" b="0" i="0" dirty="0" smtClean="0">
                <a:solidFill>
                  <a:schemeClr val="tx2">
                    <a:lumMod val="75000"/>
                  </a:schemeClr>
                </a:solidFill>
                <a:latin typeface="+mn-lt"/>
              </a:rPr>
              <a:t> </a:t>
            </a:r>
            <a:r>
              <a:rPr lang="en-US" sz="4000" b="0" i="0" dirty="0" err="1" smtClean="0">
                <a:solidFill>
                  <a:schemeClr val="tx2">
                    <a:lumMod val="75000"/>
                  </a:schemeClr>
                </a:solidFill>
                <a:latin typeface="+mn-lt"/>
              </a:rPr>
              <a:t>många</a:t>
            </a:r>
            <a:r>
              <a:rPr lang="en-US" sz="4000" b="0" i="0" dirty="0" smtClean="0">
                <a:solidFill>
                  <a:schemeClr val="tx2">
                    <a:lumMod val="75000"/>
                  </a:schemeClr>
                </a:solidFill>
                <a:latin typeface="+mn-lt"/>
              </a:rPr>
              <a:t> </a:t>
            </a:r>
            <a:r>
              <a:rPr lang="en-US" sz="4000" b="0" i="0" dirty="0" err="1" smtClean="0">
                <a:solidFill>
                  <a:schemeClr val="tx2">
                    <a:lumMod val="75000"/>
                  </a:schemeClr>
                </a:solidFill>
                <a:latin typeface="+mn-lt"/>
              </a:rPr>
              <a:t>talare</a:t>
            </a:r>
            <a:r>
              <a:rPr lang="en-US" sz="4000" b="0" i="0" dirty="0" smtClean="0">
                <a:solidFill>
                  <a:schemeClr val="tx2">
                    <a:lumMod val="75000"/>
                  </a:schemeClr>
                </a:solidFill>
                <a:latin typeface="+mn-lt"/>
              </a:rPr>
              <a:t>?</a:t>
            </a:r>
            <a:endParaRPr lang="en-US" sz="4000" b="0" i="0" dirty="0">
              <a:solidFill>
                <a:schemeClr val="tx2">
                  <a:lumMod val="75000"/>
                </a:schemeClr>
              </a:solidFill>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60298912"/>
              </p:ext>
            </p:extLst>
          </p:nvPr>
        </p:nvGraphicFramePr>
        <p:xfrm>
          <a:off x="321722" y="436887"/>
          <a:ext cx="8619078" cy="6045549"/>
        </p:xfrm>
        <a:graphic>
          <a:graphicData uri="http://schemas.openxmlformats.org/drawingml/2006/table">
            <a:tbl>
              <a:tblPr firstRow="1" bandRow="1">
                <a:tableStyleId>{5C22544A-7EE6-4342-B048-85BDC9FD1C3A}</a:tableStyleId>
              </a:tblPr>
              <a:tblGrid>
                <a:gridCol w="2075626"/>
                <a:gridCol w="914667"/>
                <a:gridCol w="1429318"/>
                <a:gridCol w="1998134"/>
                <a:gridCol w="2201333"/>
              </a:tblGrid>
              <a:tr h="506977">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endParaRPr lang="en-US" sz="1800" b="1" i="0" dirty="0">
                        <a:effectLst/>
                        <a:latin typeface="+mn-lt"/>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b="1" i="0" dirty="0">
                          <a:effectLst/>
                          <a:latin typeface="+mn-lt"/>
                          <a:ea typeface="ＭＳ 明朝"/>
                          <a:cs typeface="Helvetica"/>
                        </a:rPr>
                        <a:t># </a:t>
                      </a:r>
                      <a:r>
                        <a:rPr lang="nb-NO" sz="1800" b="1" i="0" dirty="0" err="1" smtClean="0">
                          <a:effectLst/>
                          <a:latin typeface="+mn-lt"/>
                          <a:ea typeface="ＭＳ 明朝"/>
                          <a:cs typeface="Helvetica"/>
                        </a:rPr>
                        <a:t>lgs</a:t>
                      </a:r>
                      <a:endParaRPr lang="en-US" sz="1800" b="1" i="0" dirty="0">
                        <a:effectLst/>
                        <a:latin typeface="+mn-lt"/>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b="1" i="0" dirty="0">
                          <a:effectLst/>
                          <a:latin typeface="+mn-lt"/>
                          <a:ea typeface="ＭＳ 明朝"/>
                          <a:cs typeface="Helvetica"/>
                        </a:rPr>
                        <a:t>% </a:t>
                      </a:r>
                      <a:r>
                        <a:rPr lang="sv-SE" sz="1800" b="1" i="0" dirty="0" smtClean="0">
                          <a:effectLst/>
                          <a:latin typeface="+mn-lt"/>
                          <a:ea typeface="ＭＳ 明朝"/>
                          <a:cs typeface="Helvetica"/>
                        </a:rPr>
                        <a:t>of all </a:t>
                      </a:r>
                      <a:r>
                        <a:rPr lang="sv-SE" sz="1800" b="1" i="0" dirty="0" err="1" smtClean="0">
                          <a:effectLst/>
                          <a:latin typeface="+mn-lt"/>
                          <a:ea typeface="ＭＳ 明朝"/>
                          <a:cs typeface="Helvetica"/>
                        </a:rPr>
                        <a:t>lgs</a:t>
                      </a:r>
                      <a:endParaRPr lang="en-US" sz="1800" b="1" i="0" dirty="0">
                        <a:effectLst/>
                        <a:latin typeface="+mn-lt"/>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b="1" i="0" dirty="0" smtClean="0">
                          <a:effectLst/>
                          <a:latin typeface="+mn-lt"/>
                          <a:ea typeface="ＭＳ 明朝"/>
                          <a:cs typeface="Helvetica"/>
                        </a:rPr>
                        <a:t>#</a:t>
                      </a:r>
                      <a:r>
                        <a:rPr lang="en-US" sz="1800" b="1" i="0" baseline="0" dirty="0" smtClean="0">
                          <a:effectLst/>
                          <a:latin typeface="+mn-lt"/>
                          <a:ea typeface="ＭＳ 明朝"/>
                          <a:cs typeface="Helvetica"/>
                        </a:rPr>
                        <a:t> </a:t>
                      </a:r>
                      <a:r>
                        <a:rPr lang="tr-TR" sz="1800" b="1" i="0" dirty="0" err="1" smtClean="0">
                          <a:effectLst/>
                          <a:latin typeface="+mn-lt"/>
                          <a:ea typeface="ＭＳ 明朝"/>
                          <a:cs typeface="Helvetica"/>
                        </a:rPr>
                        <a:t>speakers</a:t>
                      </a:r>
                      <a:endParaRPr lang="en-US" sz="1800" b="1" i="0" dirty="0">
                        <a:effectLst/>
                        <a:latin typeface="+mn-lt"/>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b="1" i="0" dirty="0">
                          <a:effectLst/>
                          <a:latin typeface="+mn-lt"/>
                          <a:ea typeface="ＭＳ 明朝"/>
                          <a:cs typeface="Helvetica"/>
                        </a:rPr>
                        <a:t>%</a:t>
                      </a:r>
                      <a:r>
                        <a:rPr lang="en-US" sz="1800" b="1" i="0" dirty="0" smtClean="0">
                          <a:effectLst/>
                          <a:latin typeface="+mn-lt"/>
                          <a:ea typeface="ＭＳ 明朝"/>
                          <a:cs typeface="Helvetica"/>
                        </a:rPr>
                        <a:t> </a:t>
                      </a:r>
                      <a:r>
                        <a:rPr lang="sv-SE" sz="1800" b="1" i="0" dirty="0" smtClean="0">
                          <a:effectLst/>
                          <a:latin typeface="+mn-lt"/>
                          <a:ea typeface="ＭＳ 明朝"/>
                          <a:cs typeface="Helvetica"/>
                        </a:rPr>
                        <a:t>of all speakers</a:t>
                      </a:r>
                      <a:endParaRPr lang="en-US" sz="1800" b="1" i="0" dirty="0">
                        <a:effectLst/>
                        <a:latin typeface="+mn-lt"/>
                        <a:ea typeface="ＭＳ 明朝"/>
                        <a:cs typeface="Times New Roman"/>
                      </a:endParaRPr>
                    </a:p>
                  </a:txBody>
                  <a:tcPr marL="68580" marR="68580" marT="0" marB="0" anchor="ctr"/>
                </a:tc>
              </a:tr>
              <a:tr h="575043">
                <a:tc>
                  <a:txBody>
                    <a:bodyPr/>
                    <a:lstStyle/>
                    <a:p>
                      <a:pPr algn="l" fontAlgn="b"/>
                      <a:r>
                        <a:rPr lang="en-US" sz="2000" b="0" i="0" u="none" strike="noStrike">
                          <a:solidFill>
                            <a:srgbClr val="000000"/>
                          </a:solidFill>
                          <a:effectLst/>
                          <a:latin typeface="+mn-lt"/>
                        </a:rPr>
                        <a:t>100,000,000 to 999,999,999  </a:t>
                      </a:r>
                    </a:p>
                  </a:txBody>
                  <a:tcPr marL="12700" marR="12700" marT="12700" marB="0" anchor="b"/>
                </a:tc>
                <a:tc>
                  <a:txBody>
                    <a:bodyPr/>
                    <a:lstStyle/>
                    <a:p>
                      <a:pPr algn="r" fontAlgn="b"/>
                      <a:r>
                        <a:rPr lang="en-US" sz="2000" b="0" i="0" u="none" strike="noStrike">
                          <a:solidFill>
                            <a:srgbClr val="000000"/>
                          </a:solidFill>
                          <a:effectLst/>
                          <a:latin typeface="+mn-lt"/>
                        </a:rPr>
                        <a:t>8</a:t>
                      </a:r>
                    </a:p>
                  </a:txBody>
                  <a:tcPr marL="12700" marR="12700" marT="12700" marB="0" anchor="b"/>
                </a:tc>
                <a:tc>
                  <a:txBody>
                    <a:bodyPr/>
                    <a:lstStyle/>
                    <a:p>
                      <a:pPr algn="r" fontAlgn="b"/>
                      <a:r>
                        <a:rPr lang="en-US" sz="2000" b="0" i="0" u="none" strike="noStrike" dirty="0" smtClean="0">
                          <a:solidFill>
                            <a:srgbClr val="000000"/>
                          </a:solidFill>
                          <a:effectLst/>
                          <a:latin typeface="+mn-lt"/>
                        </a:rPr>
                        <a:t>0.1%</a:t>
                      </a:r>
                      <a:endParaRPr lang="en-US" sz="2000" b="0" i="0" u="none" strike="noStrike" dirty="0">
                        <a:solidFill>
                          <a:srgbClr val="000000"/>
                        </a:solidFill>
                        <a:effectLst/>
                        <a:latin typeface="+mn-lt"/>
                      </a:endParaRPr>
                    </a:p>
                  </a:txBody>
                  <a:tcPr marL="12700" marR="12700" marT="12700" marB="0" anchor="b"/>
                </a:tc>
                <a:tc>
                  <a:txBody>
                    <a:bodyPr/>
                    <a:lstStyle/>
                    <a:p>
                      <a:pPr algn="r" fontAlgn="b"/>
                      <a:r>
                        <a:rPr lang="en-US" sz="2000" b="0" i="0" u="none" strike="noStrike">
                          <a:solidFill>
                            <a:srgbClr val="000000"/>
                          </a:solidFill>
                          <a:effectLst/>
                          <a:latin typeface="+mn-lt"/>
                        </a:rPr>
                        <a:t>2,543,460,358</a:t>
                      </a:r>
                    </a:p>
                  </a:txBody>
                  <a:tcPr marL="12700" marR="12700" marT="12700" marB="0" anchor="b"/>
                </a:tc>
                <a:tc>
                  <a:txBody>
                    <a:bodyPr/>
                    <a:lstStyle/>
                    <a:p>
                      <a:pPr algn="r" fontAlgn="b"/>
                      <a:r>
                        <a:rPr lang="en-US" sz="2000" b="0" i="0" u="none" strike="noStrike" dirty="0" smtClean="0">
                          <a:solidFill>
                            <a:srgbClr val="000000"/>
                          </a:solidFill>
                          <a:effectLst/>
                          <a:latin typeface="+mn-lt"/>
                        </a:rPr>
                        <a:t>40.4%</a:t>
                      </a:r>
                      <a:endParaRPr lang="en-US" sz="2000" b="0" i="0" u="none" strike="noStrike" dirty="0">
                        <a:solidFill>
                          <a:srgbClr val="000000"/>
                        </a:solidFill>
                        <a:effectLst/>
                        <a:latin typeface="+mn-lt"/>
                      </a:endParaRPr>
                    </a:p>
                  </a:txBody>
                  <a:tcPr marL="12700" marR="12700" marT="12700" marB="0" anchor="b"/>
                </a:tc>
              </a:tr>
              <a:tr h="575043">
                <a:tc>
                  <a:txBody>
                    <a:bodyPr/>
                    <a:lstStyle/>
                    <a:p>
                      <a:pPr algn="l" fontAlgn="b"/>
                      <a:r>
                        <a:rPr lang="en-US" sz="2000" b="0" i="0" u="none" strike="noStrike" dirty="0">
                          <a:solidFill>
                            <a:srgbClr val="000000"/>
                          </a:solidFill>
                          <a:effectLst/>
                          <a:latin typeface="+mn-lt"/>
                        </a:rPr>
                        <a:t>10,000,000 to 99,999,999  </a:t>
                      </a:r>
                    </a:p>
                  </a:txBody>
                  <a:tcPr marL="12700" marR="12700" marT="12700" marB="0" anchor="b"/>
                </a:tc>
                <a:tc>
                  <a:txBody>
                    <a:bodyPr/>
                    <a:lstStyle/>
                    <a:p>
                      <a:pPr algn="r" fontAlgn="b"/>
                      <a:r>
                        <a:rPr lang="en-US" sz="2000" b="0" i="0" u="none" strike="noStrike">
                          <a:solidFill>
                            <a:srgbClr val="000000"/>
                          </a:solidFill>
                          <a:effectLst/>
                          <a:latin typeface="+mn-lt"/>
                        </a:rPr>
                        <a:t>80</a:t>
                      </a:r>
                    </a:p>
                  </a:txBody>
                  <a:tcPr marL="12700" marR="12700" marT="12700" marB="0" anchor="b"/>
                </a:tc>
                <a:tc>
                  <a:txBody>
                    <a:bodyPr/>
                    <a:lstStyle/>
                    <a:p>
                      <a:pPr algn="r" fontAlgn="b"/>
                      <a:r>
                        <a:rPr lang="en-US" sz="2000" b="0" i="0" u="none" strike="noStrike" dirty="0" smtClean="0">
                          <a:solidFill>
                            <a:srgbClr val="000000"/>
                          </a:solidFill>
                          <a:effectLst/>
                          <a:latin typeface="+mn-lt"/>
                        </a:rPr>
                        <a:t>1.1%</a:t>
                      </a:r>
                      <a:endParaRPr lang="en-US" sz="2000" b="0" i="0" u="none" strike="noStrike" dirty="0">
                        <a:solidFill>
                          <a:srgbClr val="000000"/>
                        </a:solidFill>
                        <a:effectLst/>
                        <a:latin typeface="+mn-lt"/>
                      </a:endParaRPr>
                    </a:p>
                  </a:txBody>
                  <a:tcPr marL="12700" marR="12700" marT="12700" marB="0" anchor="b"/>
                </a:tc>
                <a:tc>
                  <a:txBody>
                    <a:bodyPr/>
                    <a:lstStyle/>
                    <a:p>
                      <a:pPr algn="r" fontAlgn="b"/>
                      <a:r>
                        <a:rPr lang="en-US" sz="2000" b="0" i="0" u="none" strike="noStrike">
                          <a:solidFill>
                            <a:srgbClr val="000000"/>
                          </a:solidFill>
                          <a:effectLst/>
                          <a:latin typeface="+mn-lt"/>
                        </a:rPr>
                        <a:t>2,458,383,987</a:t>
                      </a:r>
                    </a:p>
                  </a:txBody>
                  <a:tcPr marL="12700" marR="12700" marT="12700" marB="0" anchor="b"/>
                </a:tc>
                <a:tc>
                  <a:txBody>
                    <a:bodyPr/>
                    <a:lstStyle/>
                    <a:p>
                      <a:pPr algn="r" fontAlgn="b"/>
                      <a:r>
                        <a:rPr lang="en-US" sz="2000" b="0" i="0" u="none" strike="noStrike" dirty="0" smtClean="0">
                          <a:solidFill>
                            <a:srgbClr val="000000"/>
                          </a:solidFill>
                          <a:effectLst/>
                          <a:latin typeface="+mn-lt"/>
                        </a:rPr>
                        <a:t>39.0%</a:t>
                      </a:r>
                      <a:endParaRPr lang="en-US" sz="2000" b="0" i="0" u="none" strike="noStrike" dirty="0">
                        <a:solidFill>
                          <a:srgbClr val="000000"/>
                        </a:solidFill>
                        <a:effectLst/>
                        <a:latin typeface="+mn-lt"/>
                      </a:endParaRPr>
                    </a:p>
                  </a:txBody>
                  <a:tcPr marL="12700" marR="12700" marT="12700" marB="0" anchor="b"/>
                </a:tc>
              </a:tr>
              <a:tr h="575043">
                <a:tc>
                  <a:txBody>
                    <a:bodyPr/>
                    <a:lstStyle/>
                    <a:p>
                      <a:pPr algn="l" fontAlgn="b"/>
                      <a:r>
                        <a:rPr lang="en-US" sz="2000" b="0" i="0" u="none" strike="noStrike">
                          <a:solidFill>
                            <a:srgbClr val="000000"/>
                          </a:solidFill>
                          <a:effectLst/>
                          <a:latin typeface="+mn-lt"/>
                        </a:rPr>
                        <a:t>1,000,000 to 9,999,999  </a:t>
                      </a:r>
                    </a:p>
                  </a:txBody>
                  <a:tcPr marL="12700" marR="12700" marT="12700" marB="0" anchor="b"/>
                </a:tc>
                <a:tc>
                  <a:txBody>
                    <a:bodyPr/>
                    <a:lstStyle/>
                    <a:p>
                      <a:pPr algn="r" fontAlgn="b"/>
                      <a:r>
                        <a:rPr lang="en-US" sz="2000" b="0" i="0" u="none" strike="noStrike">
                          <a:solidFill>
                            <a:srgbClr val="000000"/>
                          </a:solidFill>
                          <a:effectLst/>
                          <a:latin typeface="+mn-lt"/>
                        </a:rPr>
                        <a:t>305</a:t>
                      </a:r>
                    </a:p>
                  </a:txBody>
                  <a:tcPr marL="12700" marR="12700" marT="12700" marB="0" anchor="b"/>
                </a:tc>
                <a:tc>
                  <a:txBody>
                    <a:bodyPr/>
                    <a:lstStyle/>
                    <a:p>
                      <a:pPr algn="r" fontAlgn="b"/>
                      <a:r>
                        <a:rPr lang="en-US" sz="2000" b="0" i="0" u="none" strike="noStrike" dirty="0" smtClean="0">
                          <a:solidFill>
                            <a:srgbClr val="000000"/>
                          </a:solidFill>
                          <a:effectLst/>
                          <a:latin typeface="+mn-lt"/>
                        </a:rPr>
                        <a:t>4.3%</a:t>
                      </a:r>
                      <a:endParaRPr lang="en-US" sz="2000" b="0" i="0" u="none" strike="noStrike" dirty="0">
                        <a:solidFill>
                          <a:srgbClr val="000000"/>
                        </a:solidFill>
                        <a:effectLst/>
                        <a:latin typeface="+mn-lt"/>
                      </a:endParaRPr>
                    </a:p>
                  </a:txBody>
                  <a:tcPr marL="12700" marR="12700" marT="12700" marB="0" anchor="b"/>
                </a:tc>
                <a:tc>
                  <a:txBody>
                    <a:bodyPr/>
                    <a:lstStyle/>
                    <a:p>
                      <a:pPr algn="r" fontAlgn="b"/>
                      <a:r>
                        <a:rPr lang="en-US" sz="2000" b="0" i="0" u="none" strike="noStrike">
                          <a:solidFill>
                            <a:srgbClr val="000000"/>
                          </a:solidFill>
                          <a:effectLst/>
                          <a:latin typeface="+mn-lt"/>
                        </a:rPr>
                        <a:t>929,591,638</a:t>
                      </a:r>
                    </a:p>
                  </a:txBody>
                  <a:tcPr marL="12700" marR="12700" marT="12700" marB="0" anchor="b"/>
                </a:tc>
                <a:tc>
                  <a:txBody>
                    <a:bodyPr/>
                    <a:lstStyle/>
                    <a:p>
                      <a:pPr algn="r" fontAlgn="b"/>
                      <a:r>
                        <a:rPr lang="en-US" sz="2000" b="0" i="0" u="none" strike="noStrike" dirty="0" smtClean="0">
                          <a:solidFill>
                            <a:srgbClr val="000000"/>
                          </a:solidFill>
                          <a:effectLst/>
                          <a:latin typeface="+mn-lt"/>
                        </a:rPr>
                        <a:t>14.8%</a:t>
                      </a:r>
                      <a:endParaRPr lang="en-US" sz="2000" b="0" i="0" u="none" strike="noStrike" dirty="0">
                        <a:solidFill>
                          <a:srgbClr val="000000"/>
                        </a:solidFill>
                        <a:effectLst/>
                        <a:latin typeface="+mn-lt"/>
                      </a:endParaRPr>
                    </a:p>
                  </a:txBody>
                  <a:tcPr marL="12700" marR="12700" marT="12700" marB="0" anchor="b"/>
                </a:tc>
              </a:tr>
              <a:tr h="575043">
                <a:tc>
                  <a:txBody>
                    <a:bodyPr/>
                    <a:lstStyle/>
                    <a:p>
                      <a:pPr algn="l" fontAlgn="b"/>
                      <a:r>
                        <a:rPr lang="en-US" sz="2000" b="0" i="0" u="none" strike="noStrike">
                          <a:solidFill>
                            <a:srgbClr val="000000"/>
                          </a:solidFill>
                          <a:effectLst/>
                          <a:latin typeface="+mn-lt"/>
                        </a:rPr>
                        <a:t>100,000 to 999,999  </a:t>
                      </a:r>
                    </a:p>
                  </a:txBody>
                  <a:tcPr marL="12700" marR="12700" marT="12700" marB="0" anchor="b"/>
                </a:tc>
                <a:tc>
                  <a:txBody>
                    <a:bodyPr/>
                    <a:lstStyle/>
                    <a:p>
                      <a:pPr algn="r" fontAlgn="b"/>
                      <a:r>
                        <a:rPr lang="en-US" sz="2000" b="0" i="0" u="none" strike="noStrike">
                          <a:solidFill>
                            <a:srgbClr val="000000"/>
                          </a:solidFill>
                          <a:effectLst/>
                          <a:latin typeface="+mn-lt"/>
                        </a:rPr>
                        <a:t>937</a:t>
                      </a:r>
                    </a:p>
                  </a:txBody>
                  <a:tcPr marL="12700" marR="12700" marT="12700" marB="0" anchor="b"/>
                </a:tc>
                <a:tc>
                  <a:txBody>
                    <a:bodyPr/>
                    <a:lstStyle/>
                    <a:p>
                      <a:pPr algn="r" fontAlgn="b"/>
                      <a:r>
                        <a:rPr lang="en-US" sz="2000" b="0" i="0" u="none" strike="noStrike" dirty="0" smtClean="0">
                          <a:solidFill>
                            <a:srgbClr val="000000"/>
                          </a:solidFill>
                          <a:effectLst/>
                          <a:latin typeface="+mn-lt"/>
                        </a:rPr>
                        <a:t>13.2%</a:t>
                      </a:r>
                      <a:endParaRPr lang="en-US" sz="2000" b="0" i="0" u="none" strike="noStrike" dirty="0">
                        <a:solidFill>
                          <a:srgbClr val="000000"/>
                        </a:solidFill>
                        <a:effectLst/>
                        <a:latin typeface="+mn-lt"/>
                      </a:endParaRPr>
                    </a:p>
                  </a:txBody>
                  <a:tcPr marL="12700" marR="12700" marT="12700" marB="0" anchor="b"/>
                </a:tc>
                <a:tc>
                  <a:txBody>
                    <a:bodyPr/>
                    <a:lstStyle/>
                    <a:p>
                      <a:pPr algn="r" fontAlgn="b"/>
                      <a:r>
                        <a:rPr lang="en-US" sz="2000" b="0" i="0" u="none" strike="noStrike">
                          <a:solidFill>
                            <a:srgbClr val="000000"/>
                          </a:solidFill>
                          <a:effectLst/>
                          <a:latin typeface="+mn-lt"/>
                        </a:rPr>
                        <a:t>294,626,823</a:t>
                      </a:r>
                    </a:p>
                  </a:txBody>
                  <a:tcPr marL="12700" marR="12700" marT="12700" marB="0" anchor="b"/>
                </a:tc>
                <a:tc>
                  <a:txBody>
                    <a:bodyPr/>
                    <a:lstStyle/>
                    <a:p>
                      <a:pPr algn="r" fontAlgn="b"/>
                      <a:r>
                        <a:rPr lang="en-US" sz="2000" b="0" i="0" u="none" strike="noStrike" dirty="0" smtClean="0">
                          <a:solidFill>
                            <a:srgbClr val="000000"/>
                          </a:solidFill>
                          <a:effectLst/>
                          <a:latin typeface="+mn-lt"/>
                        </a:rPr>
                        <a:t>4.7%</a:t>
                      </a:r>
                      <a:endParaRPr lang="en-US" sz="2000" b="0" i="0" u="none" strike="noStrike" dirty="0">
                        <a:solidFill>
                          <a:srgbClr val="000000"/>
                        </a:solidFill>
                        <a:effectLst/>
                        <a:latin typeface="+mn-lt"/>
                      </a:endParaRPr>
                    </a:p>
                  </a:txBody>
                  <a:tcPr marL="12700" marR="12700" marT="12700" marB="0" anchor="b"/>
                </a:tc>
              </a:tr>
              <a:tr h="575043">
                <a:tc>
                  <a:txBody>
                    <a:bodyPr/>
                    <a:lstStyle/>
                    <a:p>
                      <a:pPr algn="l" fontAlgn="b"/>
                      <a:r>
                        <a:rPr lang="en-US" sz="2000" b="0" i="0" u="none" strike="noStrike">
                          <a:solidFill>
                            <a:srgbClr val="000000"/>
                          </a:solidFill>
                          <a:effectLst/>
                          <a:latin typeface="+mn-lt"/>
                        </a:rPr>
                        <a:t>10,000 to 99,999  </a:t>
                      </a:r>
                    </a:p>
                  </a:txBody>
                  <a:tcPr marL="12700" marR="12700" marT="12700" marB="0" anchor="b"/>
                </a:tc>
                <a:tc>
                  <a:txBody>
                    <a:bodyPr/>
                    <a:lstStyle/>
                    <a:p>
                      <a:pPr algn="r" fontAlgn="b"/>
                      <a:r>
                        <a:rPr lang="en-US" sz="2000" b="0" i="0" u="none" strike="noStrike">
                          <a:solidFill>
                            <a:srgbClr val="000000"/>
                          </a:solidFill>
                          <a:effectLst/>
                          <a:latin typeface="+mn-lt"/>
                        </a:rPr>
                        <a:t>1,811</a:t>
                      </a:r>
                    </a:p>
                  </a:txBody>
                  <a:tcPr marL="12700" marR="12700" marT="12700" marB="0" anchor="b"/>
                </a:tc>
                <a:tc>
                  <a:txBody>
                    <a:bodyPr/>
                    <a:lstStyle/>
                    <a:p>
                      <a:pPr algn="r" fontAlgn="b"/>
                      <a:r>
                        <a:rPr lang="en-US" sz="2000" b="0" i="0" u="none" strike="noStrike" dirty="0" smtClean="0">
                          <a:solidFill>
                            <a:srgbClr val="000000"/>
                          </a:solidFill>
                          <a:effectLst/>
                          <a:latin typeface="+mn-lt"/>
                        </a:rPr>
                        <a:t>25.5%</a:t>
                      </a:r>
                      <a:endParaRPr lang="en-US" sz="2000" b="0" i="0" u="none" strike="noStrike" dirty="0">
                        <a:solidFill>
                          <a:srgbClr val="000000"/>
                        </a:solidFill>
                        <a:effectLst/>
                        <a:latin typeface="+mn-lt"/>
                      </a:endParaRPr>
                    </a:p>
                  </a:txBody>
                  <a:tcPr marL="12700" marR="12700" marT="12700" marB="0" anchor="b"/>
                </a:tc>
                <a:tc>
                  <a:txBody>
                    <a:bodyPr/>
                    <a:lstStyle/>
                    <a:p>
                      <a:pPr algn="r" fontAlgn="b"/>
                      <a:r>
                        <a:rPr lang="en-US" sz="2000" b="0" i="0" u="none" strike="noStrike">
                          <a:solidFill>
                            <a:srgbClr val="000000"/>
                          </a:solidFill>
                          <a:effectLst/>
                          <a:latin typeface="+mn-lt"/>
                        </a:rPr>
                        <a:t>61,556,414</a:t>
                      </a:r>
                    </a:p>
                  </a:txBody>
                  <a:tcPr marL="12700" marR="12700" marT="12700" marB="0" anchor="b"/>
                </a:tc>
                <a:tc>
                  <a:txBody>
                    <a:bodyPr/>
                    <a:lstStyle/>
                    <a:p>
                      <a:pPr algn="r" fontAlgn="b"/>
                      <a:r>
                        <a:rPr lang="en-US" sz="2000" b="0" i="0" u="none" strike="noStrike" dirty="0" smtClean="0">
                          <a:solidFill>
                            <a:srgbClr val="000000"/>
                          </a:solidFill>
                          <a:effectLst/>
                          <a:latin typeface="+mn-lt"/>
                        </a:rPr>
                        <a:t>1.0%</a:t>
                      </a:r>
                      <a:endParaRPr lang="en-US" sz="2000" b="0" i="0" u="none" strike="noStrike" dirty="0">
                        <a:solidFill>
                          <a:srgbClr val="000000"/>
                        </a:solidFill>
                        <a:effectLst/>
                        <a:latin typeface="+mn-lt"/>
                      </a:endParaRPr>
                    </a:p>
                  </a:txBody>
                  <a:tcPr marL="12700" marR="12700" marT="12700" marB="0" anchor="b"/>
                </a:tc>
              </a:tr>
              <a:tr h="304832">
                <a:tc>
                  <a:txBody>
                    <a:bodyPr/>
                    <a:lstStyle/>
                    <a:p>
                      <a:pPr algn="l" fontAlgn="b"/>
                      <a:r>
                        <a:rPr lang="en-US" sz="2000" b="0" i="0" u="none" strike="noStrike">
                          <a:solidFill>
                            <a:srgbClr val="000000"/>
                          </a:solidFill>
                          <a:effectLst/>
                          <a:latin typeface="+mn-lt"/>
                        </a:rPr>
                        <a:t>1,000 to 9,999  </a:t>
                      </a:r>
                    </a:p>
                  </a:txBody>
                  <a:tcPr marL="12700" marR="12700" marT="12700" marB="0" anchor="b"/>
                </a:tc>
                <a:tc>
                  <a:txBody>
                    <a:bodyPr/>
                    <a:lstStyle/>
                    <a:p>
                      <a:pPr algn="r" fontAlgn="b"/>
                      <a:r>
                        <a:rPr lang="en-US" sz="2000" b="0" i="0" u="none" strike="noStrike">
                          <a:solidFill>
                            <a:srgbClr val="000000"/>
                          </a:solidFill>
                          <a:effectLst/>
                          <a:latin typeface="+mn-lt"/>
                        </a:rPr>
                        <a:t>1,978</a:t>
                      </a:r>
                    </a:p>
                  </a:txBody>
                  <a:tcPr marL="12700" marR="12700" marT="12700" marB="0" anchor="b"/>
                </a:tc>
                <a:tc>
                  <a:txBody>
                    <a:bodyPr/>
                    <a:lstStyle/>
                    <a:p>
                      <a:pPr algn="r" fontAlgn="b"/>
                      <a:r>
                        <a:rPr lang="en-US" sz="2000" b="0" i="0" u="none" strike="noStrike" dirty="0" smtClean="0">
                          <a:solidFill>
                            <a:srgbClr val="000000"/>
                          </a:solidFill>
                          <a:effectLst/>
                          <a:latin typeface="+mn-lt"/>
                        </a:rPr>
                        <a:t>27.8%</a:t>
                      </a:r>
                      <a:endParaRPr lang="en-US" sz="2000" b="0" i="0" u="none" strike="noStrike" dirty="0">
                        <a:solidFill>
                          <a:srgbClr val="000000"/>
                        </a:solidFill>
                        <a:effectLst/>
                        <a:latin typeface="+mn-lt"/>
                      </a:endParaRPr>
                    </a:p>
                  </a:txBody>
                  <a:tcPr marL="12700" marR="12700" marT="12700" marB="0" anchor="b"/>
                </a:tc>
                <a:tc>
                  <a:txBody>
                    <a:bodyPr/>
                    <a:lstStyle/>
                    <a:p>
                      <a:pPr algn="r" fontAlgn="b"/>
                      <a:r>
                        <a:rPr lang="en-US" sz="2000" b="0" i="0" u="none" strike="noStrike">
                          <a:solidFill>
                            <a:srgbClr val="000000"/>
                          </a:solidFill>
                          <a:effectLst/>
                          <a:latin typeface="+mn-lt"/>
                        </a:rPr>
                        <a:t>7,613,358</a:t>
                      </a:r>
                    </a:p>
                  </a:txBody>
                  <a:tcPr marL="12700" marR="12700" marT="12700" marB="0" anchor="b"/>
                </a:tc>
                <a:tc>
                  <a:txBody>
                    <a:bodyPr/>
                    <a:lstStyle/>
                    <a:p>
                      <a:pPr algn="r" fontAlgn="b"/>
                      <a:r>
                        <a:rPr lang="en-US" sz="2000" b="0" i="0" u="none" strike="noStrike" dirty="0" smtClean="0">
                          <a:solidFill>
                            <a:srgbClr val="000000"/>
                          </a:solidFill>
                          <a:effectLst/>
                          <a:latin typeface="+mn-lt"/>
                        </a:rPr>
                        <a:t>0.1%</a:t>
                      </a:r>
                      <a:endParaRPr lang="en-US" sz="2000" b="0" i="0" u="none" strike="noStrike" dirty="0">
                        <a:solidFill>
                          <a:srgbClr val="000000"/>
                        </a:solidFill>
                        <a:effectLst/>
                        <a:latin typeface="+mn-lt"/>
                      </a:endParaRPr>
                    </a:p>
                  </a:txBody>
                  <a:tcPr marL="12700" marR="12700" marT="12700" marB="0" anchor="b"/>
                </a:tc>
              </a:tr>
              <a:tr h="293389">
                <a:tc>
                  <a:txBody>
                    <a:bodyPr/>
                    <a:lstStyle/>
                    <a:p>
                      <a:pPr algn="l" fontAlgn="b"/>
                      <a:r>
                        <a:rPr lang="en-US" sz="2000" b="0" i="0" u="none" strike="noStrike">
                          <a:solidFill>
                            <a:srgbClr val="000000"/>
                          </a:solidFill>
                          <a:effectLst/>
                          <a:latin typeface="+mn-lt"/>
                        </a:rPr>
                        <a:t>100 to 999  </a:t>
                      </a:r>
                    </a:p>
                  </a:txBody>
                  <a:tcPr marL="12700" marR="12700" marT="12700" marB="0" anchor="b"/>
                </a:tc>
                <a:tc>
                  <a:txBody>
                    <a:bodyPr/>
                    <a:lstStyle/>
                    <a:p>
                      <a:pPr algn="r" fontAlgn="b"/>
                      <a:r>
                        <a:rPr lang="en-US" sz="2000" b="0" i="0" u="none" strike="noStrike">
                          <a:solidFill>
                            <a:srgbClr val="000000"/>
                          </a:solidFill>
                          <a:effectLst/>
                          <a:latin typeface="+mn-lt"/>
                        </a:rPr>
                        <a:t>1,062</a:t>
                      </a:r>
                    </a:p>
                  </a:txBody>
                  <a:tcPr marL="12700" marR="12700" marT="12700" marB="0" anchor="b"/>
                </a:tc>
                <a:tc>
                  <a:txBody>
                    <a:bodyPr/>
                    <a:lstStyle/>
                    <a:p>
                      <a:pPr algn="r" fontAlgn="b"/>
                      <a:r>
                        <a:rPr lang="en-US" sz="2000" b="0" i="0" u="none" strike="noStrike" dirty="0" smtClean="0">
                          <a:solidFill>
                            <a:srgbClr val="000000"/>
                          </a:solidFill>
                          <a:effectLst/>
                          <a:latin typeface="+mn-lt"/>
                        </a:rPr>
                        <a:t>14.9%</a:t>
                      </a:r>
                      <a:endParaRPr lang="en-US" sz="2000" b="0" i="0" u="none" strike="noStrike" dirty="0">
                        <a:solidFill>
                          <a:srgbClr val="000000"/>
                        </a:solidFill>
                        <a:effectLst/>
                        <a:latin typeface="+mn-lt"/>
                      </a:endParaRPr>
                    </a:p>
                  </a:txBody>
                  <a:tcPr marL="12700" marR="12700" marT="12700" marB="0" anchor="b"/>
                </a:tc>
                <a:tc>
                  <a:txBody>
                    <a:bodyPr/>
                    <a:lstStyle/>
                    <a:p>
                      <a:pPr algn="r" fontAlgn="b"/>
                      <a:r>
                        <a:rPr lang="en-US" sz="2000" b="0" i="0" u="none" strike="noStrike">
                          <a:solidFill>
                            <a:srgbClr val="000000"/>
                          </a:solidFill>
                          <a:effectLst/>
                          <a:latin typeface="+mn-lt"/>
                        </a:rPr>
                        <a:t>466,128</a:t>
                      </a:r>
                    </a:p>
                  </a:txBody>
                  <a:tcPr marL="12700" marR="12700" marT="12700" marB="0" anchor="b"/>
                </a:tc>
                <a:tc>
                  <a:txBody>
                    <a:bodyPr/>
                    <a:lstStyle/>
                    <a:p>
                      <a:pPr algn="r" fontAlgn="b"/>
                      <a:r>
                        <a:rPr lang="en-US" sz="2000" b="0" i="0" u="none" strike="noStrike" dirty="0" smtClean="0">
                          <a:solidFill>
                            <a:srgbClr val="000000"/>
                          </a:solidFill>
                          <a:effectLst/>
                          <a:latin typeface="+mn-lt"/>
                        </a:rPr>
                        <a:t>0.0%</a:t>
                      </a:r>
                      <a:endParaRPr lang="en-US" sz="2000" b="0" i="0" u="none" strike="noStrike" dirty="0">
                        <a:solidFill>
                          <a:srgbClr val="000000"/>
                        </a:solidFill>
                        <a:effectLst/>
                        <a:latin typeface="+mn-lt"/>
                      </a:endParaRPr>
                    </a:p>
                  </a:txBody>
                  <a:tcPr marL="12700" marR="12700" marT="12700" marB="0" anchor="b"/>
                </a:tc>
              </a:tr>
              <a:tr h="293389">
                <a:tc>
                  <a:txBody>
                    <a:bodyPr/>
                    <a:lstStyle/>
                    <a:p>
                      <a:pPr algn="l" fontAlgn="b"/>
                      <a:r>
                        <a:rPr lang="en-US" sz="2000" b="0" i="0" u="none" strike="noStrike">
                          <a:solidFill>
                            <a:srgbClr val="000000"/>
                          </a:solidFill>
                          <a:effectLst/>
                          <a:latin typeface="+mn-lt"/>
                        </a:rPr>
                        <a:t>10 to 99  </a:t>
                      </a:r>
                    </a:p>
                  </a:txBody>
                  <a:tcPr marL="12700" marR="12700" marT="12700" marB="0" anchor="b"/>
                </a:tc>
                <a:tc>
                  <a:txBody>
                    <a:bodyPr/>
                    <a:lstStyle/>
                    <a:p>
                      <a:pPr algn="r" fontAlgn="b"/>
                      <a:r>
                        <a:rPr lang="en-US" sz="2000" b="0" i="0" u="none" strike="noStrike">
                          <a:solidFill>
                            <a:srgbClr val="000000"/>
                          </a:solidFill>
                          <a:effectLst/>
                          <a:latin typeface="+mn-lt"/>
                        </a:rPr>
                        <a:t>338</a:t>
                      </a:r>
                    </a:p>
                  </a:txBody>
                  <a:tcPr marL="12700" marR="12700" marT="12700" marB="0" anchor="b"/>
                </a:tc>
                <a:tc>
                  <a:txBody>
                    <a:bodyPr/>
                    <a:lstStyle/>
                    <a:p>
                      <a:pPr algn="r" fontAlgn="b"/>
                      <a:r>
                        <a:rPr lang="en-US" sz="2000" b="0" i="0" u="none" strike="noStrike" dirty="0" smtClean="0">
                          <a:solidFill>
                            <a:srgbClr val="000000"/>
                          </a:solidFill>
                          <a:effectLst/>
                          <a:latin typeface="+mn-lt"/>
                        </a:rPr>
                        <a:t>4.8%</a:t>
                      </a:r>
                      <a:endParaRPr lang="en-US" sz="2000" b="0" i="0" u="none" strike="noStrike" dirty="0">
                        <a:solidFill>
                          <a:srgbClr val="000000"/>
                        </a:solidFill>
                        <a:effectLst/>
                        <a:latin typeface="+mn-lt"/>
                      </a:endParaRPr>
                    </a:p>
                  </a:txBody>
                  <a:tcPr marL="12700" marR="12700" marT="12700" marB="0" anchor="b"/>
                </a:tc>
                <a:tc>
                  <a:txBody>
                    <a:bodyPr/>
                    <a:lstStyle/>
                    <a:p>
                      <a:pPr algn="r" fontAlgn="b"/>
                      <a:r>
                        <a:rPr lang="en-US" sz="2000" b="0" i="0" u="none" strike="noStrike">
                          <a:solidFill>
                            <a:srgbClr val="000000"/>
                          </a:solidFill>
                          <a:effectLst/>
                          <a:latin typeface="+mn-lt"/>
                        </a:rPr>
                        <a:t>12,944</a:t>
                      </a:r>
                    </a:p>
                  </a:txBody>
                  <a:tcPr marL="12700" marR="12700" marT="12700" marB="0" anchor="b"/>
                </a:tc>
                <a:tc>
                  <a:txBody>
                    <a:bodyPr/>
                    <a:lstStyle/>
                    <a:p>
                      <a:pPr algn="r" fontAlgn="b"/>
                      <a:r>
                        <a:rPr lang="en-US" sz="2000" b="0" i="0" u="none" strike="noStrike" dirty="0" smtClean="0">
                          <a:solidFill>
                            <a:srgbClr val="000000"/>
                          </a:solidFill>
                          <a:effectLst/>
                          <a:latin typeface="+mn-lt"/>
                        </a:rPr>
                        <a:t>0.0%</a:t>
                      </a:r>
                      <a:endParaRPr lang="en-US" sz="2000" b="0" i="0" u="none" strike="noStrike" dirty="0">
                        <a:solidFill>
                          <a:srgbClr val="000000"/>
                        </a:solidFill>
                        <a:effectLst/>
                        <a:latin typeface="+mn-lt"/>
                      </a:endParaRPr>
                    </a:p>
                  </a:txBody>
                  <a:tcPr marL="12700" marR="12700" marT="12700" marB="0" anchor="b"/>
                </a:tc>
              </a:tr>
              <a:tr h="293389">
                <a:tc>
                  <a:txBody>
                    <a:bodyPr/>
                    <a:lstStyle/>
                    <a:p>
                      <a:pPr algn="l" fontAlgn="b"/>
                      <a:r>
                        <a:rPr lang="en-US" sz="2000" b="0" i="0" u="none" strike="noStrike">
                          <a:solidFill>
                            <a:srgbClr val="000000"/>
                          </a:solidFill>
                          <a:effectLst/>
                          <a:latin typeface="+mn-lt"/>
                        </a:rPr>
                        <a:t>1 to 9  </a:t>
                      </a:r>
                    </a:p>
                  </a:txBody>
                  <a:tcPr marL="12700" marR="12700" marT="12700" marB="0" anchor="b"/>
                </a:tc>
                <a:tc>
                  <a:txBody>
                    <a:bodyPr/>
                    <a:lstStyle/>
                    <a:p>
                      <a:pPr algn="r" fontAlgn="b"/>
                      <a:r>
                        <a:rPr lang="en-US" sz="2000" b="0" i="0" u="none" strike="noStrike">
                          <a:solidFill>
                            <a:srgbClr val="000000"/>
                          </a:solidFill>
                          <a:effectLst/>
                          <a:latin typeface="+mn-lt"/>
                        </a:rPr>
                        <a:t>137</a:t>
                      </a:r>
                    </a:p>
                  </a:txBody>
                  <a:tcPr marL="12700" marR="12700" marT="12700" marB="0" anchor="b"/>
                </a:tc>
                <a:tc>
                  <a:txBody>
                    <a:bodyPr/>
                    <a:lstStyle/>
                    <a:p>
                      <a:pPr algn="r" fontAlgn="b"/>
                      <a:r>
                        <a:rPr lang="en-US" sz="2000" b="0" i="0" u="none" strike="noStrike" dirty="0" smtClean="0">
                          <a:solidFill>
                            <a:srgbClr val="000000"/>
                          </a:solidFill>
                          <a:effectLst/>
                          <a:latin typeface="+mn-lt"/>
                        </a:rPr>
                        <a:t>1.9%</a:t>
                      </a:r>
                      <a:endParaRPr lang="en-US" sz="2000" b="0" i="0" u="none" strike="noStrike" dirty="0">
                        <a:solidFill>
                          <a:srgbClr val="000000"/>
                        </a:solidFill>
                        <a:effectLst/>
                        <a:latin typeface="+mn-lt"/>
                      </a:endParaRPr>
                    </a:p>
                  </a:txBody>
                  <a:tcPr marL="12700" marR="12700" marT="12700" marB="0" anchor="b"/>
                </a:tc>
                <a:tc>
                  <a:txBody>
                    <a:bodyPr/>
                    <a:lstStyle/>
                    <a:p>
                      <a:pPr algn="r" fontAlgn="b"/>
                      <a:r>
                        <a:rPr lang="en-US" sz="2000" b="0" i="0" u="none" strike="noStrike">
                          <a:solidFill>
                            <a:srgbClr val="000000"/>
                          </a:solidFill>
                          <a:effectLst/>
                          <a:latin typeface="+mn-lt"/>
                        </a:rPr>
                        <a:t>541</a:t>
                      </a:r>
                    </a:p>
                  </a:txBody>
                  <a:tcPr marL="12700" marR="12700" marT="12700" marB="0" anchor="b"/>
                </a:tc>
                <a:tc>
                  <a:txBody>
                    <a:bodyPr/>
                    <a:lstStyle/>
                    <a:p>
                      <a:pPr algn="r" fontAlgn="b"/>
                      <a:r>
                        <a:rPr lang="en-US" sz="2000" b="0" i="0" u="none" strike="noStrike" dirty="0" smtClean="0">
                          <a:solidFill>
                            <a:srgbClr val="000000"/>
                          </a:solidFill>
                          <a:effectLst/>
                          <a:latin typeface="+mn-lt"/>
                        </a:rPr>
                        <a:t>0.0%</a:t>
                      </a:r>
                      <a:endParaRPr lang="en-US" sz="2000" b="0" i="0" u="none" strike="noStrike" dirty="0">
                        <a:solidFill>
                          <a:srgbClr val="000000"/>
                        </a:solidFill>
                        <a:effectLst/>
                        <a:latin typeface="+mn-lt"/>
                      </a:endParaRPr>
                    </a:p>
                  </a:txBody>
                  <a:tcPr marL="12700" marR="12700" marT="12700" marB="0" anchor="b"/>
                </a:tc>
              </a:tr>
              <a:tr h="293389">
                <a:tc>
                  <a:txBody>
                    <a:bodyPr/>
                    <a:lstStyle/>
                    <a:p>
                      <a:pPr algn="l" fontAlgn="b"/>
                      <a:r>
                        <a:rPr lang="en-US" sz="2000" b="0" i="0" u="none" strike="noStrike">
                          <a:solidFill>
                            <a:srgbClr val="000000"/>
                          </a:solidFill>
                          <a:effectLst/>
                          <a:latin typeface="+mn-lt"/>
                        </a:rPr>
                        <a:t>0</a:t>
                      </a:r>
                    </a:p>
                  </a:txBody>
                  <a:tcPr marL="12700" marR="12700" marT="12700" marB="0" anchor="b"/>
                </a:tc>
                <a:tc>
                  <a:txBody>
                    <a:bodyPr/>
                    <a:lstStyle/>
                    <a:p>
                      <a:pPr algn="r" fontAlgn="b"/>
                      <a:r>
                        <a:rPr lang="en-US" sz="2000" b="0" i="0" u="none" strike="noStrike">
                          <a:solidFill>
                            <a:srgbClr val="000000"/>
                          </a:solidFill>
                          <a:effectLst/>
                          <a:latin typeface="+mn-lt"/>
                        </a:rPr>
                        <a:t>204</a:t>
                      </a:r>
                    </a:p>
                  </a:txBody>
                  <a:tcPr marL="12700" marR="12700" marT="12700" marB="0" anchor="b"/>
                </a:tc>
                <a:tc>
                  <a:txBody>
                    <a:bodyPr/>
                    <a:lstStyle/>
                    <a:p>
                      <a:pPr algn="r" fontAlgn="b"/>
                      <a:r>
                        <a:rPr lang="en-US" sz="2000" b="0" i="0" u="none" strike="noStrike" dirty="0" smtClean="0">
                          <a:solidFill>
                            <a:srgbClr val="000000"/>
                          </a:solidFill>
                          <a:effectLst/>
                          <a:latin typeface="+mn-lt"/>
                        </a:rPr>
                        <a:t>2.9%</a:t>
                      </a:r>
                      <a:endParaRPr lang="en-US" sz="2000" b="0" i="0" u="none" strike="noStrike" dirty="0">
                        <a:solidFill>
                          <a:srgbClr val="000000"/>
                        </a:solidFill>
                        <a:effectLst/>
                        <a:latin typeface="+mn-lt"/>
                      </a:endParaRPr>
                    </a:p>
                  </a:txBody>
                  <a:tcPr marL="12700" marR="12700" marT="12700" marB="0" anchor="b"/>
                </a:tc>
                <a:tc>
                  <a:txBody>
                    <a:bodyPr/>
                    <a:lstStyle/>
                    <a:p>
                      <a:pPr algn="r" fontAlgn="b"/>
                      <a:r>
                        <a:rPr lang="en-US" sz="2000" b="0" i="0" u="none" strike="noStrike">
                          <a:solidFill>
                            <a:srgbClr val="000000"/>
                          </a:solidFill>
                          <a:effectLst/>
                          <a:latin typeface="+mn-lt"/>
                        </a:rPr>
                        <a:t>0</a:t>
                      </a:r>
                    </a:p>
                  </a:txBody>
                  <a:tcPr marL="12700" marR="12700" marT="12700" marB="0" anchor="b"/>
                </a:tc>
                <a:tc>
                  <a:txBody>
                    <a:bodyPr/>
                    <a:lstStyle/>
                    <a:p>
                      <a:pPr algn="r" fontAlgn="b"/>
                      <a:r>
                        <a:rPr lang="en-US" sz="2000" b="0" i="0" u="none" strike="noStrike" dirty="0" smtClean="0">
                          <a:solidFill>
                            <a:srgbClr val="000000"/>
                          </a:solidFill>
                          <a:effectLst/>
                          <a:latin typeface="+mn-lt"/>
                        </a:rPr>
                        <a:t>0.0%</a:t>
                      </a:r>
                      <a:endParaRPr lang="en-US" sz="2000" b="0" i="0" u="none" strike="noStrike" dirty="0">
                        <a:solidFill>
                          <a:srgbClr val="000000"/>
                        </a:solidFill>
                        <a:effectLst/>
                        <a:latin typeface="+mn-lt"/>
                      </a:endParaRPr>
                    </a:p>
                  </a:txBody>
                  <a:tcPr marL="12700" marR="12700" marT="12700" marB="0" anchor="b"/>
                </a:tc>
              </a:tr>
              <a:tr h="293389">
                <a:tc>
                  <a:txBody>
                    <a:bodyPr/>
                    <a:lstStyle/>
                    <a:p>
                      <a:pPr algn="l" fontAlgn="b"/>
                      <a:r>
                        <a:rPr lang="en-US" sz="2000" b="0" i="0" u="none" strike="noStrike">
                          <a:solidFill>
                            <a:srgbClr val="000000"/>
                          </a:solidFill>
                          <a:effectLst/>
                          <a:latin typeface="+mn-lt"/>
                        </a:rPr>
                        <a:t>Unknown  </a:t>
                      </a:r>
                    </a:p>
                  </a:txBody>
                  <a:tcPr marL="12700" marR="12700" marT="12700" marB="0" anchor="b"/>
                </a:tc>
                <a:tc>
                  <a:txBody>
                    <a:bodyPr/>
                    <a:lstStyle/>
                    <a:p>
                      <a:pPr algn="r" fontAlgn="b"/>
                      <a:r>
                        <a:rPr lang="en-US" sz="2000" b="0" i="0" u="none" strike="noStrike">
                          <a:solidFill>
                            <a:srgbClr val="000000"/>
                          </a:solidFill>
                          <a:effectLst/>
                          <a:latin typeface="+mn-lt"/>
                        </a:rPr>
                        <a:t>246</a:t>
                      </a:r>
                    </a:p>
                  </a:txBody>
                  <a:tcPr marL="12700" marR="12700" marT="12700" marB="0" anchor="b"/>
                </a:tc>
                <a:tc>
                  <a:txBody>
                    <a:bodyPr/>
                    <a:lstStyle/>
                    <a:p>
                      <a:pPr algn="r" fontAlgn="b"/>
                      <a:r>
                        <a:rPr lang="en-US" sz="2000" b="0" i="0" u="none" strike="noStrike" dirty="0" smtClean="0">
                          <a:solidFill>
                            <a:srgbClr val="000000"/>
                          </a:solidFill>
                          <a:effectLst/>
                          <a:latin typeface="+mn-lt"/>
                        </a:rPr>
                        <a:t>3.5%</a:t>
                      </a:r>
                      <a:endParaRPr lang="en-US" sz="2000" b="0" i="0" u="none" strike="noStrike" dirty="0">
                        <a:solidFill>
                          <a:srgbClr val="000000"/>
                        </a:solidFill>
                        <a:effectLst/>
                        <a:latin typeface="+mn-lt"/>
                      </a:endParaRPr>
                    </a:p>
                  </a:txBody>
                  <a:tcPr marL="12700" marR="12700" marT="12700" marB="0" anchor="b"/>
                </a:tc>
                <a:tc>
                  <a:txBody>
                    <a:bodyPr/>
                    <a:lstStyle/>
                    <a:p>
                      <a:pPr algn="r" fontAlgn="b"/>
                      <a:endParaRPr lang="en-US" sz="2000" b="0" i="0" u="none" strike="noStrike">
                        <a:solidFill>
                          <a:srgbClr val="000000"/>
                        </a:solidFill>
                        <a:effectLst/>
                        <a:latin typeface="+mn-lt"/>
                      </a:endParaRPr>
                    </a:p>
                  </a:txBody>
                  <a:tcPr marL="12700" marR="12700" marT="12700" marB="0" anchor="b"/>
                </a:tc>
                <a:tc>
                  <a:txBody>
                    <a:bodyPr/>
                    <a:lstStyle/>
                    <a:p>
                      <a:pPr algn="r" fontAlgn="b"/>
                      <a:endParaRPr lang="en-US" sz="2000" b="0" i="0" u="none" strike="noStrike" dirty="0">
                        <a:solidFill>
                          <a:srgbClr val="000000"/>
                        </a:solidFill>
                        <a:effectLst/>
                        <a:latin typeface="+mn-lt"/>
                      </a:endParaRPr>
                    </a:p>
                  </a:txBody>
                  <a:tcPr marL="12700" marR="12700" marT="12700" marB="0" anchor="b"/>
                </a:tc>
              </a:tr>
              <a:tr h="522072">
                <a:tc>
                  <a:txBody>
                    <a:bodyPr/>
                    <a:lstStyle/>
                    <a:p>
                      <a:pPr algn="l" fontAlgn="b"/>
                      <a:r>
                        <a:rPr lang="nl-NL" sz="2000" b="0" i="0" u="none" strike="noStrike" dirty="0">
                          <a:solidFill>
                            <a:srgbClr val="000000"/>
                          </a:solidFill>
                          <a:effectLst/>
                          <a:latin typeface="+mn-lt"/>
                        </a:rPr>
                        <a:t>Totals  </a:t>
                      </a:r>
                    </a:p>
                  </a:txBody>
                  <a:tcPr marL="12700" marR="12700" marT="12700" marB="0" anchor="b"/>
                </a:tc>
                <a:tc>
                  <a:txBody>
                    <a:bodyPr/>
                    <a:lstStyle/>
                    <a:p>
                      <a:pPr algn="r" fontAlgn="b"/>
                      <a:r>
                        <a:rPr lang="en-US" sz="2000" b="0" i="0" u="none" strike="noStrike">
                          <a:solidFill>
                            <a:srgbClr val="000000"/>
                          </a:solidFill>
                          <a:effectLst/>
                          <a:latin typeface="+mn-lt"/>
                        </a:rPr>
                        <a:t>7,106</a:t>
                      </a:r>
                    </a:p>
                  </a:txBody>
                  <a:tcPr marL="12700" marR="12700" marT="12700" marB="0" anchor="b"/>
                </a:tc>
                <a:tc>
                  <a:txBody>
                    <a:bodyPr/>
                    <a:lstStyle/>
                    <a:p>
                      <a:pPr algn="r" fontAlgn="b"/>
                      <a:r>
                        <a:rPr lang="en-US" sz="2000" b="0" i="0" u="none" strike="noStrike" dirty="0" smtClean="0">
                          <a:solidFill>
                            <a:srgbClr val="000000"/>
                          </a:solidFill>
                          <a:effectLst/>
                          <a:latin typeface="+mn-lt"/>
                        </a:rPr>
                        <a:t>100%</a:t>
                      </a:r>
                      <a:endParaRPr lang="en-US" sz="2000" b="0" i="0" u="none" strike="noStrike" dirty="0">
                        <a:solidFill>
                          <a:srgbClr val="000000"/>
                        </a:solidFill>
                        <a:effectLst/>
                        <a:latin typeface="+mn-lt"/>
                      </a:endParaRPr>
                    </a:p>
                  </a:txBody>
                  <a:tcPr marL="12700" marR="12700" marT="12700" marB="0" anchor="b"/>
                </a:tc>
                <a:tc>
                  <a:txBody>
                    <a:bodyPr/>
                    <a:lstStyle/>
                    <a:p>
                      <a:pPr algn="r" fontAlgn="b"/>
                      <a:r>
                        <a:rPr lang="en-US" sz="2000" b="0" i="0" u="none" strike="noStrike">
                          <a:solidFill>
                            <a:srgbClr val="000000"/>
                          </a:solidFill>
                          <a:effectLst/>
                          <a:latin typeface="+mn-lt"/>
                        </a:rPr>
                        <a:t>6,295,712,191</a:t>
                      </a:r>
                    </a:p>
                  </a:txBody>
                  <a:tcPr marL="12700" marR="12700" marT="12700" marB="0" anchor="b"/>
                </a:tc>
                <a:tc>
                  <a:txBody>
                    <a:bodyPr/>
                    <a:lstStyle/>
                    <a:p>
                      <a:pPr algn="r" fontAlgn="b"/>
                      <a:r>
                        <a:rPr lang="en-US" sz="2000" b="0" i="0" u="none" strike="noStrike" dirty="0" smtClean="0">
                          <a:solidFill>
                            <a:srgbClr val="000000"/>
                          </a:solidFill>
                          <a:effectLst/>
                          <a:latin typeface="+mn-lt"/>
                        </a:rPr>
                        <a:t>100%</a:t>
                      </a:r>
                      <a:endParaRPr lang="en-US" sz="2000" b="0" i="0" u="none" strike="noStrike" dirty="0">
                        <a:solidFill>
                          <a:srgbClr val="000000"/>
                        </a:solidFill>
                        <a:effectLst/>
                        <a:latin typeface="+mn-lt"/>
                      </a:endParaRPr>
                    </a:p>
                  </a:txBody>
                  <a:tcPr marL="12700" marR="12700" marT="12700" marB="0" anchor="b"/>
                </a:tc>
              </a:tr>
            </a:tbl>
          </a:graphicData>
        </a:graphic>
      </p:graphicFrame>
    </p:spTree>
    <p:extLst>
      <p:ext uri="{BB962C8B-B14F-4D97-AF65-F5344CB8AC3E}">
        <p14:creationId xmlns:p14="http://schemas.microsoft.com/office/powerpoint/2010/main" val="1618142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
                                        </p:tgtEl>
                                        <p:attrNameLst>
                                          <p:attrName>ppt_y</p:attrName>
                                        </p:attrNameLst>
                                      </p:cBhvr>
                                      <p:tavLst>
                                        <p:tav tm="0">
                                          <p:val>
                                            <p:strVal val="#ppt_y"/>
                                          </p:val>
                                        </p:tav>
                                        <p:tav tm="100000">
                                          <p:val>
                                            <p:strVal val="#ppt_y+#ppt_h*1.125000"/>
                                          </p:val>
                                        </p:tav>
                                      </p:tavLst>
                                    </p:anim>
                                    <p:animEffect transition="out" filter="wipe(down)">
                                      <p:cBhvr>
                                        <p:cTn id="7" dur="500"/>
                                        <p:tgtEl>
                                          <p:spTgt spid="2"/>
                                        </p:tgtEl>
                                      </p:cBhvr>
                                    </p:animEffect>
                                    <p:set>
                                      <p:cBhvr>
                                        <p:cTn id="8" dur="1" fill="hold">
                                          <p:stCondLst>
                                            <p:cond delay="499"/>
                                          </p:stCondLst>
                                        </p:cTn>
                                        <p:tgtEl>
                                          <p:spTgt spid="2"/>
                                        </p:tgtEl>
                                        <p:attrNameLst>
                                          <p:attrName>style.visibility</p:attrName>
                                        </p:attrNameLst>
                                      </p:cBhvr>
                                      <p:to>
                                        <p:strVal val="hidden"/>
                                      </p:to>
                                    </p:set>
                                  </p:childTnLst>
                                </p:cTn>
                              </p:par>
                              <p:par>
                                <p:cTn id="9" presetID="1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4000" b="0" i="0" dirty="0" err="1" smtClean="0">
                <a:solidFill>
                  <a:schemeClr val="tx2">
                    <a:lumMod val="75000"/>
                  </a:schemeClr>
                </a:solidFill>
                <a:latin typeface="+mn-lt"/>
              </a:rPr>
              <a:t>Useful</a:t>
            </a:r>
            <a:r>
              <a:rPr lang="sv-SE" sz="4000" b="0" i="0" dirty="0" smtClean="0">
                <a:solidFill>
                  <a:schemeClr val="tx2">
                    <a:lumMod val="75000"/>
                  </a:schemeClr>
                </a:solidFill>
                <a:latin typeface="+mn-lt"/>
              </a:rPr>
              <a:t> sites</a:t>
            </a:r>
            <a:endParaRPr lang="sv-SE" sz="4000" b="0" i="0" dirty="0">
              <a:solidFill>
                <a:schemeClr val="tx2">
                  <a:lumMod val="75000"/>
                </a:schemeClr>
              </a:solidFill>
              <a:latin typeface="+mn-lt"/>
            </a:endParaRPr>
          </a:p>
        </p:txBody>
      </p:sp>
      <p:sp>
        <p:nvSpPr>
          <p:cNvPr id="7" name="Rounded Rectangular Callout 6"/>
          <p:cNvSpPr/>
          <p:nvPr/>
        </p:nvSpPr>
        <p:spPr>
          <a:xfrm>
            <a:off x="1808915" y="1295400"/>
            <a:ext cx="5938085" cy="3694574"/>
          </a:xfrm>
          <a:prstGeom prst="wedgeRoundRectCallout">
            <a:avLst>
              <a:gd name="adj1" fmla="val 4488"/>
              <a:gd name="adj2" fmla="val 58875"/>
              <a:gd name="adj3" fmla="val 16667"/>
            </a:avLst>
          </a:prstGeom>
          <a:solidFill>
            <a:schemeClr val="accent1">
              <a:lumMod val="20000"/>
              <a:lumOff val="80000"/>
            </a:schemeClr>
          </a:solidFill>
          <a:ln w="50800">
            <a:solidFill>
              <a:srgbClr val="20597B"/>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endParaRPr lang="en-US" sz="3200" dirty="0" smtClean="0">
              <a:solidFill>
                <a:schemeClr val="tx2"/>
              </a:solidFill>
            </a:endParaRPr>
          </a:p>
          <a:p>
            <a:pPr marL="571500" indent="-571500">
              <a:buFont typeface="Arial"/>
              <a:buChar char="•"/>
            </a:pPr>
            <a:endParaRPr lang="en-US" sz="3200" dirty="0" smtClean="0">
              <a:solidFill>
                <a:schemeClr val="tx2"/>
              </a:solidFill>
            </a:endParaRPr>
          </a:p>
          <a:p>
            <a:pPr marL="808038" indent="-808038">
              <a:buFont typeface="Arial"/>
              <a:buChar char="•"/>
            </a:pPr>
            <a:r>
              <a:rPr lang="en-US" sz="3200" dirty="0" err="1" smtClean="0">
                <a:solidFill>
                  <a:schemeClr val="tx2"/>
                </a:solidFill>
              </a:rPr>
              <a:t>Ethnologue</a:t>
            </a:r>
            <a:endParaRPr lang="en-US" sz="3200" dirty="0" smtClean="0">
              <a:solidFill>
                <a:schemeClr val="tx2"/>
              </a:solidFill>
            </a:endParaRPr>
          </a:p>
          <a:p>
            <a:pPr marL="808038" indent="-808038">
              <a:buFont typeface="Arial"/>
              <a:buChar char="•"/>
            </a:pPr>
            <a:r>
              <a:rPr lang="en-US" sz="3200" dirty="0" smtClean="0">
                <a:solidFill>
                  <a:schemeClr val="tx2"/>
                </a:solidFill>
              </a:rPr>
              <a:t>WALS</a:t>
            </a:r>
          </a:p>
          <a:p>
            <a:pPr marL="808038" indent="-808038">
              <a:buFont typeface="Arial"/>
              <a:buChar char="•"/>
            </a:pPr>
            <a:r>
              <a:rPr lang="en-US" sz="3200" dirty="0" err="1" smtClean="0">
                <a:solidFill>
                  <a:schemeClr val="tx2"/>
                </a:solidFill>
              </a:rPr>
              <a:t>MultiTree</a:t>
            </a:r>
            <a:endParaRPr lang="en-US" sz="3200" dirty="0" smtClean="0">
              <a:solidFill>
                <a:schemeClr val="tx2"/>
              </a:solidFill>
            </a:endParaRPr>
          </a:p>
          <a:p>
            <a:pPr marL="808038" indent="-808038">
              <a:buFont typeface="Arial"/>
              <a:buChar char="•"/>
            </a:pPr>
            <a:r>
              <a:rPr lang="en-US" sz="3200" dirty="0" err="1" smtClean="0">
                <a:solidFill>
                  <a:schemeClr val="tx2"/>
                </a:solidFill>
              </a:rPr>
              <a:t>Omniglot</a:t>
            </a:r>
            <a:endParaRPr lang="en-US" sz="3200" dirty="0" smtClean="0">
              <a:solidFill>
                <a:schemeClr val="tx2"/>
              </a:solidFill>
            </a:endParaRPr>
          </a:p>
          <a:p>
            <a:pPr marL="808038" indent="-808038">
              <a:buFont typeface="Arial"/>
              <a:buChar char="•"/>
            </a:pPr>
            <a:r>
              <a:rPr lang="en-US" sz="3200" dirty="0" err="1" smtClean="0">
                <a:solidFill>
                  <a:schemeClr val="tx2"/>
                </a:solidFill>
              </a:rPr>
              <a:t>Glottolog</a:t>
            </a:r>
            <a:endParaRPr lang="en-US" sz="3200" dirty="0" smtClean="0">
              <a:solidFill>
                <a:schemeClr val="tx2"/>
              </a:solidFill>
            </a:endParaRPr>
          </a:p>
          <a:p>
            <a:pPr marL="808038" indent="-808038">
              <a:buFont typeface="Arial"/>
              <a:buChar char="•"/>
            </a:pPr>
            <a:r>
              <a:rPr lang="en-US" sz="3200" dirty="0" err="1" smtClean="0">
                <a:solidFill>
                  <a:schemeClr val="tx2"/>
                </a:solidFill>
              </a:rPr>
              <a:t>Phoible</a:t>
            </a:r>
            <a:endParaRPr lang="en-US" sz="3200" dirty="0" smtClean="0">
              <a:solidFill>
                <a:schemeClr val="tx2"/>
              </a:solidFill>
            </a:endParaRPr>
          </a:p>
          <a:p>
            <a:pPr marL="808038" indent="-808038">
              <a:buFont typeface="Arial"/>
              <a:buChar char="•"/>
            </a:pPr>
            <a:r>
              <a:rPr lang="en-US" sz="3200" dirty="0" smtClean="0">
                <a:solidFill>
                  <a:schemeClr val="tx2"/>
                </a:solidFill>
              </a:rPr>
              <a:t>The Universals Archive</a:t>
            </a:r>
            <a:endParaRPr lang="en-US" sz="3200" dirty="0">
              <a:solidFill>
                <a:schemeClr val="tx2"/>
              </a:solidFill>
            </a:endParaRPr>
          </a:p>
          <a:p>
            <a:pPr marL="808038" indent="-808038">
              <a:buFont typeface="Arial"/>
              <a:buChar char="•"/>
            </a:pPr>
            <a:endParaRPr lang="en-US" sz="3200" dirty="0" smtClean="0">
              <a:solidFill>
                <a:schemeClr val="tx2"/>
              </a:solidFill>
            </a:endParaRPr>
          </a:p>
          <a:p>
            <a:pPr marL="808038" indent="-808038">
              <a:buFont typeface="Arial"/>
              <a:buChar char="•"/>
            </a:pPr>
            <a:endParaRPr lang="en-US" sz="3200" dirty="0">
              <a:solidFill>
                <a:schemeClr val="tx2"/>
              </a:solidFill>
            </a:endParaRPr>
          </a:p>
        </p:txBody>
      </p:sp>
      <p:pic>
        <p:nvPicPr>
          <p:cNvPr id="8" name="Picture 7" descr="AA0274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57200" y="4280578"/>
            <a:ext cx="2162496" cy="2412291"/>
          </a:xfrm>
          <a:prstGeom prst="rect">
            <a:avLst/>
          </a:prstGeom>
        </p:spPr>
      </p:pic>
    </p:spTree>
    <p:extLst>
      <p:ext uri="{BB962C8B-B14F-4D97-AF65-F5344CB8AC3E}">
        <p14:creationId xmlns:p14="http://schemas.microsoft.com/office/powerpoint/2010/main" val="1990684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 calcmode="lin" valueType="num">
                                      <p:cBhvr additive="base">
                                        <p:cTn id="14"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 calcmode="lin" valueType="num">
                                      <p:cBhvr additive="base">
                                        <p:cTn id="20"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21" dur="500"/>
                                        <p:tgtEl>
                                          <p:spTgt spid="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 calcmode="lin" valueType="num">
                                      <p:cBhvr additive="base">
                                        <p:cTn id="26" dur="500"/>
                                        <p:tgtEl>
                                          <p:spTgt spid="7">
                                            <p:txEl>
                                              <p:pRg st="4" end="4"/>
                                            </p:txEl>
                                          </p:spTgt>
                                        </p:tgtEl>
                                        <p:attrNameLst>
                                          <p:attrName>ppt_y</p:attrName>
                                        </p:attrNameLst>
                                      </p:cBhvr>
                                      <p:tavLst>
                                        <p:tav tm="0">
                                          <p:val>
                                            <p:strVal val="#ppt_y+#ppt_h*1.125000"/>
                                          </p:val>
                                        </p:tav>
                                        <p:tav tm="100000">
                                          <p:val>
                                            <p:strVal val="#ppt_y"/>
                                          </p:val>
                                        </p:tav>
                                      </p:tavLst>
                                    </p:anim>
                                    <p:animEffect transition="in" filter="wipe(up)">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500"/>
                                        <p:tgtEl>
                                          <p:spTgt spid="7">
                                            <p:txEl>
                                              <p:pRg st="5" end="5"/>
                                            </p:txEl>
                                          </p:spTgt>
                                        </p:tgtEl>
                                        <p:attrNameLst>
                                          <p:attrName>ppt_y</p:attrName>
                                        </p:attrNameLst>
                                      </p:cBhvr>
                                      <p:tavLst>
                                        <p:tav tm="0">
                                          <p:val>
                                            <p:strVal val="#ppt_y+#ppt_h*1.125000"/>
                                          </p:val>
                                        </p:tav>
                                        <p:tav tm="100000">
                                          <p:val>
                                            <p:strVal val="#ppt_y"/>
                                          </p:val>
                                        </p:tav>
                                      </p:tavLst>
                                    </p:anim>
                                    <p:animEffect transition="in" filter="wipe(up)">
                                      <p:cBhvr>
                                        <p:cTn id="33" dur="500"/>
                                        <p:tgtEl>
                                          <p:spTgt spid="7">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7">
                                            <p:txEl>
                                              <p:pRg st="6" end="6"/>
                                            </p:txEl>
                                          </p:spTgt>
                                        </p:tgtEl>
                                        <p:attrNameLst>
                                          <p:attrName>style.visibility</p:attrName>
                                        </p:attrNameLst>
                                      </p:cBhvr>
                                      <p:to>
                                        <p:strVal val="visible"/>
                                      </p:to>
                                    </p:set>
                                    <p:anim calcmode="lin" valueType="num">
                                      <p:cBhvr additive="base">
                                        <p:cTn id="38" dur="500"/>
                                        <p:tgtEl>
                                          <p:spTgt spid="7">
                                            <p:txEl>
                                              <p:pRg st="6" end="6"/>
                                            </p:txEl>
                                          </p:spTgt>
                                        </p:tgtEl>
                                        <p:attrNameLst>
                                          <p:attrName>ppt_y</p:attrName>
                                        </p:attrNameLst>
                                      </p:cBhvr>
                                      <p:tavLst>
                                        <p:tav tm="0">
                                          <p:val>
                                            <p:strVal val="#ppt_y+#ppt_h*1.125000"/>
                                          </p:val>
                                        </p:tav>
                                        <p:tav tm="100000">
                                          <p:val>
                                            <p:strVal val="#ppt_y"/>
                                          </p:val>
                                        </p:tav>
                                      </p:tavLst>
                                    </p:anim>
                                    <p:animEffect transition="in" filter="wipe(up)">
                                      <p:cBhvr>
                                        <p:cTn id="39" dur="500"/>
                                        <p:tgtEl>
                                          <p:spTgt spid="7">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7">
                                            <p:txEl>
                                              <p:pRg st="7" end="7"/>
                                            </p:txEl>
                                          </p:spTgt>
                                        </p:tgtEl>
                                        <p:attrNameLst>
                                          <p:attrName>style.visibility</p:attrName>
                                        </p:attrNameLst>
                                      </p:cBhvr>
                                      <p:to>
                                        <p:strVal val="visible"/>
                                      </p:to>
                                    </p:set>
                                    <p:anim calcmode="lin" valueType="num">
                                      <p:cBhvr additive="base">
                                        <p:cTn id="44" dur="500"/>
                                        <p:tgtEl>
                                          <p:spTgt spid="7">
                                            <p:txEl>
                                              <p:pRg st="7" end="7"/>
                                            </p:txEl>
                                          </p:spTgt>
                                        </p:tgtEl>
                                        <p:attrNameLst>
                                          <p:attrName>ppt_y</p:attrName>
                                        </p:attrNameLst>
                                      </p:cBhvr>
                                      <p:tavLst>
                                        <p:tav tm="0">
                                          <p:val>
                                            <p:strVal val="#ppt_y+#ppt_h*1.125000"/>
                                          </p:val>
                                        </p:tav>
                                        <p:tav tm="100000">
                                          <p:val>
                                            <p:strVal val="#ppt_y"/>
                                          </p:val>
                                        </p:tav>
                                      </p:tavLst>
                                    </p:anim>
                                    <p:animEffect transition="in" filter="wipe(up)">
                                      <p:cBhvr>
                                        <p:cTn id="45" dur="500"/>
                                        <p:tgtEl>
                                          <p:spTgt spid="7">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nodeType="clickEffect">
                                  <p:stCondLst>
                                    <p:cond delay="0"/>
                                  </p:stCondLst>
                                  <p:childTnLst>
                                    <p:set>
                                      <p:cBhvr>
                                        <p:cTn id="49" dur="1" fill="hold">
                                          <p:stCondLst>
                                            <p:cond delay="0"/>
                                          </p:stCondLst>
                                        </p:cTn>
                                        <p:tgtEl>
                                          <p:spTgt spid="7">
                                            <p:txEl>
                                              <p:pRg st="8" end="8"/>
                                            </p:txEl>
                                          </p:spTgt>
                                        </p:tgtEl>
                                        <p:attrNameLst>
                                          <p:attrName>style.visibility</p:attrName>
                                        </p:attrNameLst>
                                      </p:cBhvr>
                                      <p:to>
                                        <p:strVal val="visible"/>
                                      </p:to>
                                    </p:set>
                                    <p:anim calcmode="lin" valueType="num">
                                      <p:cBhvr additive="base">
                                        <p:cTn id="50" dur="500"/>
                                        <p:tgtEl>
                                          <p:spTgt spid="7">
                                            <p:txEl>
                                              <p:pRg st="8" end="8"/>
                                            </p:txEl>
                                          </p:spTgt>
                                        </p:tgtEl>
                                        <p:attrNameLst>
                                          <p:attrName>ppt_y</p:attrName>
                                        </p:attrNameLst>
                                      </p:cBhvr>
                                      <p:tavLst>
                                        <p:tav tm="0">
                                          <p:val>
                                            <p:strVal val="#ppt_y+#ppt_h*1.125000"/>
                                          </p:val>
                                        </p:tav>
                                        <p:tav tm="100000">
                                          <p:val>
                                            <p:strVal val="#ppt_y"/>
                                          </p:val>
                                        </p:tav>
                                      </p:tavLst>
                                    </p:anim>
                                    <p:animEffect transition="in" filter="wipe(up)">
                                      <p:cBhvr>
                                        <p:cTn id="51"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762" y="1600200"/>
            <a:ext cx="7366038" cy="4384718"/>
          </a:xfrm>
        </p:spPr>
        <p:txBody>
          <a:bodyPr>
            <a:normAutofit/>
          </a:bodyPr>
          <a:lstStyle/>
          <a:p>
            <a:r>
              <a:rPr lang="en-US" sz="2800" b="0" i="0" dirty="0" smtClean="0">
                <a:solidFill>
                  <a:schemeClr val="tx2">
                    <a:lumMod val="75000"/>
                  </a:schemeClr>
                </a:solidFill>
                <a:latin typeface="+mn-lt"/>
              </a:rPr>
              <a:t>Define a variable to be investigated</a:t>
            </a:r>
          </a:p>
          <a:p>
            <a:r>
              <a:rPr lang="en-US" sz="2800" b="0" i="0" dirty="0" smtClean="0">
                <a:solidFill>
                  <a:schemeClr val="tx2">
                    <a:lumMod val="75000"/>
                  </a:schemeClr>
                </a:solidFill>
                <a:latin typeface="+mn-lt"/>
              </a:rPr>
              <a:t>sample languages</a:t>
            </a:r>
          </a:p>
          <a:p>
            <a:r>
              <a:rPr lang="en-US" sz="2800" b="0" i="0" dirty="0" smtClean="0">
                <a:solidFill>
                  <a:schemeClr val="tx2">
                    <a:lumMod val="75000"/>
                  </a:schemeClr>
                </a:solidFill>
                <a:latin typeface="+mn-lt"/>
              </a:rPr>
              <a:t>go through the sources</a:t>
            </a:r>
          </a:p>
          <a:p>
            <a:r>
              <a:rPr lang="en-US" sz="2800" b="0" i="0" dirty="0" smtClean="0">
                <a:solidFill>
                  <a:schemeClr val="tx2">
                    <a:lumMod val="75000"/>
                  </a:schemeClr>
                </a:solidFill>
                <a:latin typeface="+mn-lt"/>
              </a:rPr>
              <a:t>realize that the original variable is ill-defined</a:t>
            </a:r>
          </a:p>
          <a:p>
            <a:endParaRPr lang="en-US" sz="2800" b="0" i="0" dirty="0">
              <a:solidFill>
                <a:schemeClr val="tx2">
                  <a:lumMod val="75000"/>
                </a:schemeClr>
              </a:solidFill>
              <a:latin typeface="+mn-lt"/>
            </a:endParaRPr>
          </a:p>
          <a:p>
            <a:r>
              <a:rPr lang="en-US" sz="2800" b="0" i="0" dirty="0" smtClean="0">
                <a:solidFill>
                  <a:schemeClr val="tx2">
                    <a:lumMod val="75000"/>
                  </a:schemeClr>
                </a:solidFill>
                <a:latin typeface="+mn-lt"/>
              </a:rPr>
              <a:t>become enough (</a:t>
            </a:r>
            <a:r>
              <a:rPr lang="en-US" sz="2800" b="0" i="1" dirty="0" err="1" smtClean="0">
                <a:solidFill>
                  <a:schemeClr val="tx2">
                    <a:lumMod val="75000"/>
                  </a:schemeClr>
                </a:solidFill>
                <a:latin typeface="+mn-lt"/>
              </a:rPr>
              <a:t>lagom</a:t>
            </a:r>
            <a:r>
              <a:rPr lang="en-US" sz="2800" b="0" i="0" dirty="0" smtClean="0">
                <a:solidFill>
                  <a:schemeClr val="tx2">
                    <a:lumMod val="75000"/>
                  </a:schemeClr>
                </a:solidFill>
                <a:latin typeface="+mn-lt"/>
              </a:rPr>
              <a:t>) satisfied and expand sample</a:t>
            </a:r>
          </a:p>
        </p:txBody>
      </p:sp>
      <p:sp>
        <p:nvSpPr>
          <p:cNvPr id="4" name="Title 1"/>
          <p:cNvSpPr txBox="1">
            <a:spLocks/>
          </p:cNvSpPr>
          <p:nvPr/>
        </p:nvSpPr>
        <p:spPr>
          <a:xfrm>
            <a:off x="457200" y="9080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t>How do typology?</a:t>
            </a:r>
            <a:endParaRPr lang="en-US" sz="4000" b="1" dirty="0"/>
          </a:p>
        </p:txBody>
      </p:sp>
      <p:sp>
        <p:nvSpPr>
          <p:cNvPr id="7" name="U-Turn Arrow 6"/>
          <p:cNvSpPr/>
          <p:nvPr/>
        </p:nvSpPr>
        <p:spPr>
          <a:xfrm rot="16200000">
            <a:off x="-241068" y="2298467"/>
            <a:ext cx="2748563" cy="1352030"/>
          </a:xfrm>
          <a:prstGeom prst="uturnArrow">
            <a:avLst>
              <a:gd name="adj1" fmla="val 22147"/>
              <a:gd name="adj2" fmla="val 22990"/>
              <a:gd name="adj3" fmla="val 23168"/>
              <a:gd name="adj4" fmla="val 56390"/>
              <a:gd name="adj5" fmla="val 59970"/>
            </a:avLst>
          </a:prstGeom>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94793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ppt_y</p:attrName>
                                        </p:attrNameLst>
                                      </p:cBhvr>
                                      <p:tavLst>
                                        <p:tav tm="0">
                                          <p:val>
                                            <p:strVal val="#ppt_y+#ppt_h*1.125000"/>
                                          </p:val>
                                        </p:tav>
                                        <p:tav tm="100000">
                                          <p:val>
                                            <p:strVal val="#ppt_y"/>
                                          </p:val>
                                        </p:tav>
                                      </p:tavLst>
                                    </p:anim>
                                    <p:animEffect transition="in" filter="wipe(up)">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i="0" dirty="0" smtClean="0">
                <a:solidFill>
                  <a:schemeClr val="tx2">
                    <a:lumMod val="75000"/>
                  </a:schemeClr>
                </a:solidFill>
                <a:latin typeface="+mn-lt"/>
              </a:rPr>
              <a:t>Databases of structural features</a:t>
            </a:r>
            <a:endParaRPr lang="fr-FR" sz="3600" b="0" i="0" dirty="0">
              <a:solidFill>
                <a:schemeClr val="tx2">
                  <a:lumMod val="75000"/>
                </a:schemeClr>
              </a:solidFill>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55869969"/>
              </p:ext>
            </p:extLst>
          </p:nvPr>
        </p:nvGraphicFramePr>
        <p:xfrm>
          <a:off x="422612" y="1298944"/>
          <a:ext cx="8413600" cy="5370610"/>
        </p:xfrm>
        <a:graphic>
          <a:graphicData uri="http://schemas.openxmlformats.org/drawingml/2006/table">
            <a:tbl>
              <a:tblPr firstRow="1" bandRow="1">
                <a:tableStyleId>{69012ECD-51FC-41F1-AA8D-1B2483CD663E}</a:tableStyleId>
              </a:tblPr>
              <a:tblGrid>
                <a:gridCol w="2281739"/>
                <a:gridCol w="1501035"/>
                <a:gridCol w="1265386"/>
                <a:gridCol w="1682720"/>
                <a:gridCol w="1682720"/>
              </a:tblGrid>
              <a:tr h="646394">
                <a:tc>
                  <a:txBody>
                    <a:bodyPr/>
                    <a:lstStyle/>
                    <a:p>
                      <a:endParaRPr lang="fr-FR" sz="1600" dirty="0"/>
                    </a:p>
                  </a:txBody>
                  <a:tcPr/>
                </a:tc>
                <a:tc>
                  <a:txBody>
                    <a:bodyPr/>
                    <a:lstStyle/>
                    <a:p>
                      <a:r>
                        <a:rPr lang="en-US" sz="1600" dirty="0" smtClean="0"/>
                        <a:t># languages</a:t>
                      </a:r>
                      <a:endParaRPr lang="fr-FR" sz="1600" dirty="0"/>
                    </a:p>
                  </a:txBody>
                  <a:tcPr/>
                </a:tc>
                <a:tc>
                  <a:txBody>
                    <a:bodyPr/>
                    <a:lstStyle/>
                    <a:p>
                      <a:r>
                        <a:rPr lang="en-US" sz="1600" dirty="0" smtClean="0"/>
                        <a:t># features</a:t>
                      </a:r>
                      <a:endParaRPr lang="fr-FR" sz="1600" dirty="0"/>
                    </a:p>
                  </a:txBody>
                  <a:tcPr/>
                </a:tc>
                <a:tc>
                  <a:txBody>
                    <a:bodyPr/>
                    <a:lstStyle/>
                    <a:p>
                      <a:pPr algn="l"/>
                      <a:r>
                        <a:rPr lang="en-US" sz="1600" dirty="0" err="1" smtClean="0">
                          <a:latin typeface="+mn-lt"/>
                        </a:rPr>
                        <a:t>datapoints</a:t>
                      </a:r>
                      <a:endParaRPr lang="fr-FR" sz="1600" dirty="0">
                        <a:latin typeface="+mn-lt"/>
                      </a:endParaRPr>
                    </a:p>
                  </a:txBody>
                  <a:tcPr/>
                </a:tc>
                <a:tc>
                  <a:txBody>
                    <a:bodyPr/>
                    <a:lstStyle/>
                    <a:p>
                      <a:r>
                        <a:rPr lang="en-US" sz="1600" dirty="0" smtClean="0"/>
                        <a:t>features</a:t>
                      </a:r>
                      <a:r>
                        <a:rPr lang="en-US" sz="1600" baseline="0" dirty="0" smtClean="0"/>
                        <a:t> with over 200 </a:t>
                      </a:r>
                      <a:r>
                        <a:rPr lang="en-US" sz="1600" baseline="0" dirty="0" err="1" smtClean="0"/>
                        <a:t>lgs</a:t>
                      </a:r>
                      <a:endParaRPr lang="fr-FR" sz="1600" dirty="0"/>
                    </a:p>
                  </a:txBody>
                  <a:tcPr/>
                </a:tc>
              </a:tr>
              <a:tr h="59937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t>Syntactic Structures of the World's Languages</a:t>
                      </a:r>
                    </a:p>
                    <a:p>
                      <a:r>
                        <a:rPr lang="en-US" sz="1400" b="0" dirty="0" smtClean="0"/>
                        <a:t> (2009)</a:t>
                      </a:r>
                      <a:endParaRPr lang="fr-FR" sz="1400" b="0" dirty="0"/>
                    </a:p>
                  </a:txBody>
                  <a:tcPr/>
                </a:tc>
                <a:tc>
                  <a:txBody>
                    <a:bodyPr/>
                    <a:lstStyle/>
                    <a:p>
                      <a:pPr algn="r"/>
                      <a:r>
                        <a:rPr lang="en-US" sz="1400" dirty="0" smtClean="0"/>
                        <a:t>237</a:t>
                      </a:r>
                      <a:endParaRPr lang="fr-FR" sz="1400" dirty="0"/>
                    </a:p>
                  </a:txBody>
                  <a:tcPr/>
                </a:tc>
                <a:tc>
                  <a:txBody>
                    <a:bodyPr/>
                    <a:lstStyle/>
                    <a:p>
                      <a:pPr algn="r"/>
                      <a:r>
                        <a:rPr lang="en-US" sz="1400" dirty="0" smtClean="0"/>
                        <a:t>93</a:t>
                      </a:r>
                      <a:endParaRPr lang="fr-FR" sz="1400" dirty="0"/>
                    </a:p>
                  </a:txBody>
                  <a:tcPr/>
                </a:tc>
                <a:tc>
                  <a:txBody>
                    <a:bodyPr/>
                    <a:lstStyle/>
                    <a:p>
                      <a:pPr algn="r"/>
                      <a:r>
                        <a:rPr lang="en-US" sz="1400" dirty="0" smtClean="0">
                          <a:latin typeface="+mn-lt"/>
                        </a:rPr>
                        <a:t>14 440</a:t>
                      </a:r>
                      <a:endParaRPr lang="fr-FR" sz="1400" dirty="0">
                        <a:latin typeface="+mn-lt"/>
                      </a:endParaRPr>
                    </a:p>
                  </a:txBody>
                  <a:tcPr/>
                </a:tc>
                <a:tc>
                  <a:txBody>
                    <a:bodyPr/>
                    <a:lstStyle/>
                    <a:p>
                      <a:pPr algn="r"/>
                      <a:r>
                        <a:rPr lang="en-US" sz="1400" dirty="0" smtClean="0"/>
                        <a:t>?</a:t>
                      </a:r>
                      <a:endParaRPr lang="fr-FR" sz="1400" dirty="0"/>
                    </a:p>
                  </a:txBody>
                  <a:tcPr/>
                </a:tc>
              </a:tr>
              <a:tr h="599379">
                <a:tc>
                  <a:txBody>
                    <a:bodyPr/>
                    <a:lstStyle/>
                    <a:p>
                      <a:r>
                        <a:rPr lang="en-US" sz="1400" dirty="0" smtClean="0"/>
                        <a:t>World Atlas of Language Structures</a:t>
                      </a:r>
                      <a:r>
                        <a:rPr lang="en-US" sz="1400" baseline="0" dirty="0" smtClean="0"/>
                        <a:t> (</a:t>
                      </a:r>
                      <a:r>
                        <a:rPr lang="en-US" sz="1400" dirty="0" smtClean="0"/>
                        <a:t>2013)</a:t>
                      </a:r>
                      <a:endParaRPr lang="fr-FR" sz="1400" dirty="0"/>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400" dirty="0" smtClean="0"/>
                        <a:t>2 679</a:t>
                      </a:r>
                      <a:endParaRPr lang="fr-FR" sz="1400" dirty="0" smtClean="0"/>
                    </a:p>
                    <a:p>
                      <a:pPr algn="r"/>
                      <a:endParaRPr lang="fr-FR" sz="1400" dirty="0"/>
                    </a:p>
                  </a:txBody>
                  <a:tcPr/>
                </a:tc>
                <a:tc>
                  <a:txBody>
                    <a:bodyPr/>
                    <a:lstStyle/>
                    <a:p>
                      <a:pPr algn="r"/>
                      <a:r>
                        <a:rPr lang="en-US" sz="1400" dirty="0" smtClean="0"/>
                        <a:t>165</a:t>
                      </a:r>
                      <a:br>
                        <a:rPr lang="en-US" sz="1400" dirty="0" smtClean="0"/>
                      </a:br>
                      <a:r>
                        <a:rPr lang="en-US" sz="1400" dirty="0" smtClean="0"/>
                        <a:t>(192)</a:t>
                      </a:r>
                      <a:endParaRPr lang="fr-FR" sz="1400" dirty="0"/>
                    </a:p>
                  </a:txBody>
                  <a:tcPr/>
                </a:tc>
                <a:tc>
                  <a:txBody>
                    <a:bodyPr/>
                    <a:lstStyle/>
                    <a:p>
                      <a:pPr algn="r" fontAlgn="b"/>
                      <a:r>
                        <a:rPr lang="en-US" sz="1400" dirty="0" smtClean="0"/>
                        <a:t> 69 590</a:t>
                      </a:r>
                      <a:br>
                        <a:rPr lang="en-US" sz="1400" dirty="0" smtClean="0"/>
                      </a:br>
                      <a:r>
                        <a:rPr lang="en-US" sz="1400" dirty="0" smtClean="0"/>
                        <a:t>(76 465)</a:t>
                      </a:r>
                      <a:endParaRPr lang="fr-FR" sz="1400" b="0" i="0" u="none" strike="noStrike" dirty="0">
                        <a:effectLst/>
                        <a:latin typeface="+mn-lt"/>
                      </a:endParaRPr>
                    </a:p>
                  </a:txBody>
                  <a:tcPr marL="9525" marR="9525" marT="9525" marB="0"/>
                </a:tc>
                <a:tc>
                  <a:txBody>
                    <a:bodyPr/>
                    <a:lstStyle/>
                    <a:p>
                      <a:pPr algn="r"/>
                      <a:r>
                        <a:rPr lang="en-US" sz="1400" dirty="0" smtClean="0"/>
                        <a:t>129</a:t>
                      </a:r>
                      <a:endParaRPr lang="fr-FR" sz="1400" dirty="0"/>
                    </a:p>
                  </a:txBody>
                  <a:tcPr/>
                </a:tc>
              </a:tr>
              <a:tr h="599379">
                <a:tc>
                  <a:txBody>
                    <a:bodyPr/>
                    <a:lstStyle/>
                    <a:p>
                      <a:r>
                        <a:rPr lang="en-US" sz="1400" dirty="0" smtClean="0"/>
                        <a:t>Nijmegen</a:t>
                      </a:r>
                      <a:r>
                        <a:rPr lang="en-US" sz="1400" baseline="0" dirty="0" smtClean="0"/>
                        <a:t> Typological Survey (2014)</a:t>
                      </a:r>
                      <a:endParaRPr lang="fr-FR" sz="1400" dirty="0"/>
                    </a:p>
                  </a:txBody>
                  <a:tcPr/>
                </a:tc>
                <a:tc>
                  <a:txBody>
                    <a:bodyPr/>
                    <a:lstStyle/>
                    <a:p>
                      <a:pPr algn="r"/>
                      <a:r>
                        <a:rPr lang="en-US" sz="1400" dirty="0" smtClean="0"/>
                        <a:t>274</a:t>
                      </a:r>
                      <a:endParaRPr lang="fr-FR" sz="1400" dirty="0"/>
                    </a:p>
                  </a:txBody>
                  <a:tcPr/>
                </a:tc>
                <a:tc>
                  <a:txBody>
                    <a:bodyPr/>
                    <a:lstStyle/>
                    <a:p>
                      <a:pPr algn="r"/>
                      <a:r>
                        <a:rPr lang="en-US" sz="1400" dirty="0" smtClean="0"/>
                        <a:t>279</a:t>
                      </a:r>
                      <a:endParaRPr lang="fr-FR" sz="1400" dirty="0"/>
                    </a:p>
                  </a:txBody>
                  <a:tcPr/>
                </a:tc>
                <a:tc>
                  <a:txBody>
                    <a:bodyPr/>
                    <a:lstStyle/>
                    <a:p>
                      <a:pPr algn="r"/>
                      <a:r>
                        <a:rPr lang="fr-FR" sz="1400" dirty="0" smtClean="0">
                          <a:latin typeface="+mn-lt"/>
                        </a:rPr>
                        <a:t>48 435</a:t>
                      </a:r>
                      <a:endParaRPr lang="fr-FR" sz="1400" dirty="0">
                        <a:latin typeface="+mn-lt"/>
                      </a:endParaRPr>
                    </a:p>
                  </a:txBody>
                  <a:tcPr/>
                </a:tc>
                <a:tc>
                  <a:txBody>
                    <a:bodyPr/>
                    <a:lstStyle/>
                    <a:p>
                      <a:pPr algn="r"/>
                      <a:r>
                        <a:rPr lang="en-US" sz="1400" dirty="0" smtClean="0"/>
                        <a:t>145</a:t>
                      </a:r>
                      <a:endParaRPr lang="fr-FR" sz="1400" dirty="0"/>
                    </a:p>
                  </a:txBody>
                  <a:tcPr/>
                </a:tc>
              </a:tr>
              <a:tr h="599379">
                <a:tc>
                  <a:txBody>
                    <a:bodyPr/>
                    <a:lstStyle/>
                    <a:p>
                      <a:r>
                        <a:rPr lang="en-US" sz="1400" dirty="0" smtClean="0"/>
                        <a:t>Atlas</a:t>
                      </a:r>
                      <a:r>
                        <a:rPr lang="en-US" sz="1400" baseline="0" dirty="0" smtClean="0"/>
                        <a:t> of Pidgin and Creole Language Structures (2013)</a:t>
                      </a:r>
                      <a:endParaRPr lang="fr-FR" sz="1400" dirty="0"/>
                    </a:p>
                  </a:txBody>
                  <a:tcPr>
                    <a:lnB w="12700" cap="flat" cmpd="sng" algn="ctr">
                      <a:solidFill>
                        <a:schemeClr val="accent1"/>
                      </a:solidFill>
                      <a:prstDash val="solid"/>
                      <a:round/>
                      <a:headEnd type="none" w="med" len="med"/>
                      <a:tailEnd type="none" w="med" len="med"/>
                    </a:lnB>
                  </a:tcPr>
                </a:tc>
                <a:tc>
                  <a:txBody>
                    <a:bodyPr/>
                    <a:lstStyle/>
                    <a:p>
                      <a:pPr algn="r"/>
                      <a:r>
                        <a:rPr lang="en-US" sz="1400" dirty="0" smtClean="0"/>
                        <a:t>76</a:t>
                      </a:r>
                      <a:endParaRPr lang="fr-FR" sz="1400" dirty="0"/>
                    </a:p>
                  </a:txBody>
                  <a:tcPr>
                    <a:lnB w="12700" cap="flat" cmpd="sng" algn="ctr">
                      <a:solidFill>
                        <a:schemeClr val="accent1"/>
                      </a:solidFill>
                      <a:prstDash val="solid"/>
                      <a:round/>
                      <a:headEnd type="none" w="med" len="med"/>
                      <a:tailEnd type="none" w="med" len="med"/>
                    </a:lnB>
                  </a:tcPr>
                </a:tc>
                <a:tc>
                  <a:txBody>
                    <a:bodyPr/>
                    <a:lstStyle/>
                    <a:p>
                      <a:pPr algn="r"/>
                      <a:r>
                        <a:rPr lang="en-US" sz="1400" dirty="0" smtClean="0"/>
                        <a:t>130</a:t>
                      </a:r>
                      <a:endParaRPr lang="fr-FR" sz="1400" dirty="0"/>
                    </a:p>
                  </a:txBody>
                  <a:tcPr>
                    <a:lnB w="12700" cap="flat" cmpd="sng" algn="ctr">
                      <a:solidFill>
                        <a:schemeClr val="accent1"/>
                      </a:solidFill>
                      <a:prstDash val="solid"/>
                      <a:round/>
                      <a:headEnd type="none" w="med" len="med"/>
                      <a:tailEnd type="none" w="med" len="med"/>
                    </a:lnB>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400" dirty="0" smtClean="0"/>
                        <a:t>TBA</a:t>
                      </a:r>
                      <a:endParaRPr lang="fr-FR" sz="1400" dirty="0" smtClean="0"/>
                    </a:p>
                  </a:txBody>
                  <a:tcPr>
                    <a:lnB w="12700" cap="flat" cmpd="sng" algn="ctr">
                      <a:solidFill>
                        <a:schemeClr val="accent1"/>
                      </a:solidFill>
                      <a:prstDash val="solid"/>
                      <a:round/>
                      <a:headEnd type="none" w="med" len="med"/>
                      <a:tailEnd type="none" w="med" len="med"/>
                    </a:lnB>
                  </a:tcPr>
                </a:tc>
                <a:tc>
                  <a:txBody>
                    <a:bodyPr/>
                    <a:lstStyle/>
                    <a:p>
                      <a:pPr algn="r"/>
                      <a:r>
                        <a:rPr lang="en-US" sz="1400" dirty="0" smtClean="0"/>
                        <a:t>N/A</a:t>
                      </a:r>
                      <a:endParaRPr lang="fr-FR" sz="1400" dirty="0"/>
                    </a:p>
                  </a:txBody>
                  <a:tcPr>
                    <a:lnB w="12700" cap="flat" cmpd="sng" algn="ctr">
                      <a:solidFill>
                        <a:schemeClr val="accent1"/>
                      </a:solidFill>
                      <a:prstDash val="solid"/>
                      <a:round/>
                      <a:headEnd type="none" w="med" len="med"/>
                      <a:tailEnd type="none" w="med" len="med"/>
                    </a:lnB>
                  </a:tcPr>
                </a:tc>
              </a:tr>
              <a:tr h="599379">
                <a:tc>
                  <a:txBody>
                    <a:bodyPr/>
                    <a:lstStyle/>
                    <a:p>
                      <a:r>
                        <a:rPr lang="fr-FR" sz="1400" b="0" dirty="0" smtClean="0"/>
                        <a:t>Valency Patterns Leipzig Online </a:t>
                      </a:r>
                      <a:r>
                        <a:rPr lang="fr-FR" sz="1400" b="0" dirty="0" err="1" smtClean="0"/>
                        <a:t>Database</a:t>
                      </a:r>
                      <a:r>
                        <a:rPr lang="fr-FR" sz="1400" b="0" dirty="0" smtClean="0"/>
                        <a:t> (2013)</a:t>
                      </a:r>
                      <a:endParaRPr lang="fr-FR" sz="1400" b="0" dirty="0"/>
                    </a:p>
                  </a:txBody>
                  <a:tcPr>
                    <a:lnL w="12700" cap="flat" cmpd="sng" algn="ctr">
                      <a:solidFill>
                        <a:schemeClr val="accent1"/>
                      </a:solidFill>
                      <a:prstDash val="dash"/>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dash"/>
                      <a:round/>
                      <a:headEnd type="none" w="med" len="med"/>
                      <a:tailEnd type="none" w="med" len="med"/>
                    </a:lnB>
                  </a:tcPr>
                </a:tc>
                <a:tc>
                  <a:txBody>
                    <a:bodyPr/>
                    <a:lstStyle/>
                    <a:p>
                      <a:pPr algn="r"/>
                      <a:r>
                        <a:rPr lang="en-US" sz="1400" dirty="0" smtClean="0"/>
                        <a:t>36</a:t>
                      </a:r>
                      <a:endParaRPr lang="fr-FR" sz="1400" dirty="0"/>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dash"/>
                      <a:round/>
                      <a:headEnd type="none" w="med" len="med"/>
                      <a:tailEnd type="none" w="med" len="med"/>
                    </a:lnB>
                  </a:tcPr>
                </a:tc>
                <a:tc>
                  <a:txBody>
                    <a:bodyPr/>
                    <a:lstStyle/>
                    <a:p>
                      <a:pPr algn="r"/>
                      <a:r>
                        <a:rPr lang="en-US" sz="1400" dirty="0" smtClean="0"/>
                        <a:t>N/A</a:t>
                      </a:r>
                      <a:endParaRPr lang="fr-FR" sz="1400" dirty="0"/>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dash"/>
                      <a:round/>
                      <a:headEnd type="none" w="med" len="med"/>
                      <a:tailEnd type="none" w="med" len="med"/>
                    </a:lnB>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400" dirty="0" smtClean="0"/>
                        <a:t>N/A</a:t>
                      </a:r>
                      <a:endParaRPr lang="fr-FR" sz="1400" dirty="0" smtClean="0"/>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dash"/>
                      <a:round/>
                      <a:headEnd type="none" w="med" len="med"/>
                      <a:tailEnd type="none" w="med" len="med"/>
                    </a:lnB>
                  </a:tcPr>
                </a:tc>
                <a:tc>
                  <a:txBody>
                    <a:bodyPr/>
                    <a:lstStyle/>
                    <a:p>
                      <a:pPr algn="r"/>
                      <a:r>
                        <a:rPr lang="en-US" sz="1400" dirty="0" smtClean="0"/>
                        <a:t>N/A</a:t>
                      </a:r>
                      <a:endParaRPr lang="fr-FR" sz="1400" dirty="0"/>
                    </a:p>
                  </a:txBody>
                  <a:tcPr>
                    <a:lnR w="12700" cap="flat" cmpd="sng" algn="ctr">
                      <a:solidFill>
                        <a:schemeClr val="accent1"/>
                      </a:solidFill>
                      <a:prstDash val="dash"/>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dash"/>
                      <a:round/>
                      <a:headEnd type="none" w="med" len="med"/>
                      <a:tailEnd type="none" w="med" len="med"/>
                    </a:lnB>
                  </a:tcPr>
                </a:tc>
              </a:tr>
              <a:tr h="599379">
                <a:tc>
                  <a:txBody>
                    <a:bodyPr/>
                    <a:lstStyle/>
                    <a:p>
                      <a:r>
                        <a:rPr lang="en-US" sz="1400" b="0" dirty="0" smtClean="0"/>
                        <a:t>Phonetics Information Base and Lexicon (2012)</a:t>
                      </a:r>
                      <a:endParaRPr lang="fr-FR" sz="1400" b="0" dirty="0"/>
                    </a:p>
                  </a:txBody>
                  <a:tcPr>
                    <a:lnL w="12700" cap="flat" cmpd="sng" algn="ctr">
                      <a:solidFill>
                        <a:schemeClr val="accent1"/>
                      </a:solidFill>
                      <a:prstDash val="dash"/>
                      <a:round/>
                      <a:headEnd type="none" w="med" len="med"/>
                      <a:tailEnd type="none" w="med" len="med"/>
                    </a:lnL>
                    <a:lnT w="12700" cap="flat" cmpd="sng" algn="ctr">
                      <a:solidFill>
                        <a:schemeClr val="accent1"/>
                      </a:solidFill>
                      <a:prstDash val="dash"/>
                      <a:round/>
                      <a:headEnd type="none" w="med" len="med"/>
                      <a:tailEnd type="none" w="med" len="med"/>
                    </a:lnT>
                    <a:lnB w="12700" cap="flat" cmpd="sng" algn="ctr">
                      <a:solidFill>
                        <a:schemeClr val="accent1"/>
                      </a:solidFill>
                      <a:prstDash val="dash"/>
                      <a:round/>
                      <a:headEnd type="none" w="med" len="med"/>
                      <a:tailEnd type="none" w="med" len="med"/>
                    </a:lnB>
                  </a:tcPr>
                </a:tc>
                <a:tc>
                  <a:txBody>
                    <a:bodyPr/>
                    <a:lstStyle/>
                    <a:p>
                      <a:pPr algn="r"/>
                      <a:r>
                        <a:rPr lang="en-US" sz="1400" dirty="0" smtClean="0"/>
                        <a:t>1 010</a:t>
                      </a:r>
                      <a:endParaRPr lang="fr-FR" sz="1400" dirty="0"/>
                    </a:p>
                  </a:txBody>
                  <a:tcPr>
                    <a:lnT w="12700" cap="flat" cmpd="sng" algn="ctr">
                      <a:solidFill>
                        <a:schemeClr val="accent1"/>
                      </a:solidFill>
                      <a:prstDash val="dash"/>
                      <a:round/>
                      <a:headEnd type="none" w="med" len="med"/>
                      <a:tailEnd type="none" w="med" len="med"/>
                    </a:lnT>
                    <a:lnB w="12700" cap="flat" cmpd="sng" algn="ctr">
                      <a:solidFill>
                        <a:schemeClr val="accent1"/>
                      </a:solidFill>
                      <a:prstDash val="dash"/>
                      <a:round/>
                      <a:headEnd type="none" w="med" len="med"/>
                      <a:tailEnd type="none" w="med" len="med"/>
                    </a:lnB>
                  </a:tcPr>
                </a:tc>
                <a:tc>
                  <a:txBody>
                    <a:bodyPr/>
                    <a:lstStyle/>
                    <a:p>
                      <a:pPr algn="r"/>
                      <a:r>
                        <a:rPr lang="en-US" sz="1400" dirty="0" smtClean="0"/>
                        <a:t>1 680</a:t>
                      </a:r>
                      <a:endParaRPr lang="fr-FR" sz="1400" dirty="0"/>
                    </a:p>
                  </a:txBody>
                  <a:tcPr>
                    <a:lnT w="12700" cap="flat" cmpd="sng" algn="ctr">
                      <a:solidFill>
                        <a:schemeClr val="accent1"/>
                      </a:solidFill>
                      <a:prstDash val="dash"/>
                      <a:round/>
                      <a:headEnd type="none" w="med" len="med"/>
                      <a:tailEnd type="none" w="med" len="med"/>
                    </a:lnT>
                    <a:lnB w="12700" cap="flat" cmpd="sng" algn="ctr">
                      <a:solidFill>
                        <a:schemeClr val="accent1"/>
                      </a:solidFill>
                      <a:prstDash val="dash"/>
                      <a:round/>
                      <a:headEnd type="none" w="med" len="med"/>
                      <a:tailEnd type="none" w="med" len="med"/>
                    </a:lnB>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400" dirty="0" smtClean="0"/>
                        <a:t>N/A</a:t>
                      </a:r>
                      <a:endParaRPr lang="fr-FR" sz="1400" dirty="0" smtClean="0"/>
                    </a:p>
                    <a:p>
                      <a:pPr marL="0" marR="0" indent="0" algn="r" defTabSz="457200" rtl="0" eaLnBrk="1" fontAlgn="auto" latinLnBrk="0" hangingPunct="1">
                        <a:lnSpc>
                          <a:spcPct val="100000"/>
                        </a:lnSpc>
                        <a:spcBef>
                          <a:spcPts val="0"/>
                        </a:spcBef>
                        <a:spcAft>
                          <a:spcPts val="0"/>
                        </a:spcAft>
                        <a:buClrTx/>
                        <a:buSzTx/>
                        <a:buFontTx/>
                        <a:buNone/>
                        <a:tabLst/>
                        <a:defRPr/>
                      </a:pPr>
                      <a:endParaRPr lang="fr-FR" sz="1400" dirty="0" smtClean="0"/>
                    </a:p>
                  </a:txBody>
                  <a:tcPr>
                    <a:lnT w="12700" cap="flat" cmpd="sng" algn="ctr">
                      <a:solidFill>
                        <a:schemeClr val="accent1"/>
                      </a:solidFill>
                      <a:prstDash val="dash"/>
                      <a:round/>
                      <a:headEnd type="none" w="med" len="med"/>
                      <a:tailEnd type="none" w="med" len="med"/>
                    </a:lnT>
                    <a:lnB w="12700" cap="flat" cmpd="sng" algn="ctr">
                      <a:solidFill>
                        <a:schemeClr val="accent1"/>
                      </a:solidFill>
                      <a:prstDash val="dash"/>
                      <a:round/>
                      <a:headEnd type="none" w="med" len="med"/>
                      <a:tailEnd type="none" w="med" len="med"/>
                    </a:lnB>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400" dirty="0" smtClean="0"/>
                        <a:t>N/A</a:t>
                      </a:r>
                      <a:endParaRPr lang="fr-FR" sz="1400" dirty="0" smtClean="0"/>
                    </a:p>
                    <a:p>
                      <a:pPr algn="r"/>
                      <a:endParaRPr lang="fr-FR" sz="1400" dirty="0"/>
                    </a:p>
                  </a:txBody>
                  <a:tcPr>
                    <a:lnR w="12700" cap="flat" cmpd="sng" algn="ctr">
                      <a:solidFill>
                        <a:schemeClr val="accent1"/>
                      </a:solidFill>
                      <a:prstDash val="dash"/>
                      <a:round/>
                      <a:headEnd type="none" w="med" len="med"/>
                      <a:tailEnd type="none" w="med" len="med"/>
                    </a:lnR>
                    <a:lnT w="12700" cap="flat" cmpd="sng" algn="ctr">
                      <a:solidFill>
                        <a:schemeClr val="accent1"/>
                      </a:solidFill>
                      <a:prstDash val="dash"/>
                      <a:round/>
                      <a:headEnd type="none" w="med" len="med"/>
                      <a:tailEnd type="none" w="med" len="med"/>
                    </a:lnT>
                    <a:lnB w="12700" cap="flat" cmpd="sng" algn="ctr">
                      <a:solidFill>
                        <a:schemeClr val="accent1"/>
                      </a:solidFill>
                      <a:prstDash val="dash"/>
                      <a:round/>
                      <a:headEnd type="none" w="med" len="med"/>
                      <a:tailEnd type="none" w="med" len="med"/>
                    </a:lnB>
                  </a:tcPr>
                </a:tc>
              </a:tr>
              <a:tr h="599379">
                <a:tc>
                  <a:txBody>
                    <a:bodyPr/>
                    <a:lstStyle/>
                    <a:p>
                      <a:r>
                        <a:rPr lang="en-US" sz="1400" kern="1200" dirty="0" smtClean="0">
                          <a:solidFill>
                            <a:schemeClr val="tx1"/>
                          </a:solidFill>
                          <a:latin typeface="+mn-lt"/>
                          <a:ea typeface="+mn-ea"/>
                          <a:cs typeface="+mn-cs"/>
                        </a:rPr>
                        <a:t>South American Indigenous Language Structures (SAILS)</a:t>
                      </a:r>
                      <a:endParaRPr lang="fr-FR" sz="1400" b="0" dirty="0"/>
                    </a:p>
                  </a:txBody>
                  <a:tcPr>
                    <a:lnL w="12700" cap="flat" cmpd="sng" algn="ctr">
                      <a:solidFill>
                        <a:schemeClr val="accent1"/>
                      </a:solidFill>
                      <a:prstDash val="dash"/>
                      <a:round/>
                      <a:headEnd type="none" w="med" len="med"/>
                      <a:tailEnd type="none" w="med" len="med"/>
                    </a:lnL>
                    <a:lnT w="12700" cap="flat" cmpd="sng" algn="ctr">
                      <a:solidFill>
                        <a:schemeClr val="accent1"/>
                      </a:solidFill>
                      <a:prstDash val="dash"/>
                      <a:round/>
                      <a:headEnd type="none" w="med" len="med"/>
                      <a:tailEnd type="none" w="med" len="med"/>
                    </a:lnT>
                    <a:lnB w="12700" cap="flat" cmpd="sng" algn="ctr">
                      <a:solidFill>
                        <a:schemeClr val="accent1"/>
                      </a:solidFill>
                      <a:prstDash val="dash"/>
                      <a:round/>
                      <a:headEnd type="none" w="med" len="med"/>
                      <a:tailEnd type="none" w="med" len="med"/>
                    </a:lnB>
                  </a:tcPr>
                </a:tc>
                <a:tc>
                  <a:txBody>
                    <a:bodyPr/>
                    <a:lstStyle/>
                    <a:p>
                      <a:pPr algn="r"/>
                      <a:r>
                        <a:rPr lang="fr-FR" sz="1400" dirty="0" smtClean="0"/>
                        <a:t>167</a:t>
                      </a:r>
                      <a:endParaRPr lang="fr-FR" sz="1400" dirty="0"/>
                    </a:p>
                  </a:txBody>
                  <a:tcPr>
                    <a:lnT w="12700" cap="flat" cmpd="sng" algn="ctr">
                      <a:solidFill>
                        <a:schemeClr val="accent1"/>
                      </a:solidFill>
                      <a:prstDash val="dash"/>
                      <a:round/>
                      <a:headEnd type="none" w="med" len="med"/>
                      <a:tailEnd type="none" w="med" len="med"/>
                    </a:lnT>
                    <a:lnB w="12700" cap="flat" cmpd="sng" algn="ctr">
                      <a:solidFill>
                        <a:schemeClr val="accent1"/>
                      </a:solidFill>
                      <a:prstDash val="dash"/>
                      <a:round/>
                      <a:headEnd type="none" w="med" len="med"/>
                      <a:tailEnd type="none" w="med" len="med"/>
                    </a:lnB>
                  </a:tcPr>
                </a:tc>
                <a:tc>
                  <a:txBody>
                    <a:bodyPr/>
                    <a:lstStyle/>
                    <a:p>
                      <a:pPr algn="r"/>
                      <a:r>
                        <a:rPr lang="fr-FR" sz="1400" dirty="0" smtClean="0"/>
                        <a:t>604</a:t>
                      </a:r>
                      <a:endParaRPr lang="fr-FR" sz="1400" dirty="0"/>
                    </a:p>
                  </a:txBody>
                  <a:tcPr>
                    <a:lnT w="12700" cap="flat" cmpd="sng" algn="ctr">
                      <a:solidFill>
                        <a:schemeClr val="accent1"/>
                      </a:solidFill>
                      <a:prstDash val="dash"/>
                      <a:round/>
                      <a:headEnd type="none" w="med" len="med"/>
                      <a:tailEnd type="none" w="med" len="med"/>
                    </a:lnT>
                    <a:lnB w="12700" cap="flat" cmpd="sng" algn="ctr">
                      <a:solidFill>
                        <a:schemeClr val="accent1"/>
                      </a:solidFill>
                      <a:prstDash val="dash"/>
                      <a:round/>
                      <a:headEnd type="none" w="med" len="med"/>
                      <a:tailEnd type="none" w="med" len="med"/>
                    </a:lnB>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fr-FR" sz="1400" dirty="0" smtClean="0"/>
                        <a:t>31794</a:t>
                      </a:r>
                    </a:p>
                  </a:txBody>
                  <a:tcPr>
                    <a:lnT w="12700" cap="flat" cmpd="sng" algn="ctr">
                      <a:solidFill>
                        <a:schemeClr val="accent1"/>
                      </a:solidFill>
                      <a:prstDash val="dash"/>
                      <a:round/>
                      <a:headEnd type="none" w="med" len="med"/>
                      <a:tailEnd type="none" w="med" len="med"/>
                    </a:lnT>
                    <a:lnB w="12700" cap="flat" cmpd="sng" algn="ctr">
                      <a:solidFill>
                        <a:schemeClr val="accent1"/>
                      </a:solidFill>
                      <a:prstDash val="dash"/>
                      <a:round/>
                      <a:headEnd type="none" w="med" len="med"/>
                      <a:tailEnd type="none" w="med" len="med"/>
                    </a:lnB>
                  </a:tcPr>
                </a:tc>
                <a:tc>
                  <a:txBody>
                    <a:bodyPr/>
                    <a:lstStyle/>
                    <a:p>
                      <a:pPr algn="r"/>
                      <a:r>
                        <a:rPr lang="fr-FR" sz="1400" dirty="0" smtClean="0"/>
                        <a:t>N/A</a:t>
                      </a:r>
                      <a:endParaRPr lang="fr-FR" sz="1400" dirty="0"/>
                    </a:p>
                  </a:txBody>
                  <a:tcPr>
                    <a:lnR w="12700" cap="flat" cmpd="sng" algn="ctr">
                      <a:solidFill>
                        <a:schemeClr val="accent1"/>
                      </a:solidFill>
                      <a:prstDash val="dash"/>
                      <a:round/>
                      <a:headEnd type="none" w="med" len="med"/>
                      <a:tailEnd type="none" w="med" len="med"/>
                    </a:lnR>
                    <a:lnT w="12700" cap="flat" cmpd="sng" algn="ctr">
                      <a:solidFill>
                        <a:schemeClr val="accent1"/>
                      </a:solidFill>
                      <a:prstDash val="dash"/>
                      <a:round/>
                      <a:headEnd type="none" w="med" len="med"/>
                      <a:tailEnd type="none" w="med" len="med"/>
                    </a:lnT>
                    <a:lnB w="12700" cap="flat" cmpd="sng" algn="ctr">
                      <a:solidFill>
                        <a:schemeClr val="accent1"/>
                      </a:solidFill>
                      <a:prstDash val="dash"/>
                      <a:round/>
                      <a:headEnd type="none" w="med" len="med"/>
                      <a:tailEnd type="none" w="med" len="med"/>
                    </a:lnB>
                  </a:tcPr>
                </a:tc>
              </a:tr>
            </a:tbl>
          </a:graphicData>
        </a:graphic>
      </p:graphicFrame>
      <p:pic>
        <p:nvPicPr>
          <p:cNvPr id="9" name="Picture 8"/>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rot="17770457">
            <a:off x="2856817" y="2748185"/>
            <a:ext cx="454007" cy="449766"/>
          </a:xfrm>
          <a:prstGeom prst="rect">
            <a:avLst/>
          </a:prstGeom>
        </p:spPr>
      </p:pic>
      <p:pic>
        <p:nvPicPr>
          <p:cNvPr id="10" name="Picture 9"/>
          <p:cNvPicPr>
            <a:picLocks noChangeAspect="1"/>
          </p:cNvPicPr>
          <p:nvPr/>
        </p:nvPicPr>
        <p:blipFill>
          <a:blip r:embed="rId4">
            <a:duotone>
              <a:schemeClr val="accent1">
                <a:shade val="45000"/>
                <a:satMod val="135000"/>
              </a:schemeClr>
              <a:prstClr val="white"/>
            </a:duotone>
          </a:blip>
          <a:stretch>
            <a:fillRect/>
          </a:stretch>
        </p:blipFill>
        <p:spPr>
          <a:xfrm rot="932858">
            <a:off x="2867779" y="3311107"/>
            <a:ext cx="449766" cy="449766"/>
          </a:xfrm>
          <a:prstGeom prst="rect">
            <a:avLst/>
          </a:prstGeom>
        </p:spPr>
      </p:pic>
      <p:pic>
        <p:nvPicPr>
          <p:cNvPr id="11" name="Picture 10"/>
          <p:cNvPicPr>
            <a:picLocks noChangeAspect="1"/>
          </p:cNvPicPr>
          <p:nvPr/>
        </p:nvPicPr>
        <p:blipFill>
          <a:blip r:embed="rId4">
            <a:duotone>
              <a:schemeClr val="accent5">
                <a:shade val="45000"/>
                <a:satMod val="135000"/>
              </a:schemeClr>
              <a:prstClr val="white"/>
            </a:duotone>
          </a:blip>
          <a:stretch>
            <a:fillRect/>
          </a:stretch>
        </p:blipFill>
        <p:spPr>
          <a:xfrm rot="4436620">
            <a:off x="2885590" y="3969432"/>
            <a:ext cx="449766" cy="449766"/>
          </a:xfrm>
          <a:prstGeom prst="rect">
            <a:avLst/>
          </a:prstGeom>
        </p:spPr>
      </p:pic>
      <p:pic>
        <p:nvPicPr>
          <p:cNvPr id="3074" name="Picture 2" descr="http://www.natcom.org/uploadedImages/More_Scholarly_Resources/Doctoral_Program_Resource_Guide/NYU%20Logo.jpg"/>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86454">
            <a:off x="2923184" y="2021003"/>
            <a:ext cx="516327" cy="5163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duotone>
              <a:schemeClr val="accent5">
                <a:shade val="45000"/>
                <a:satMod val="135000"/>
              </a:schemeClr>
              <a:prstClr val="white"/>
            </a:duotone>
          </a:blip>
          <a:stretch>
            <a:fillRect/>
          </a:stretch>
        </p:blipFill>
        <p:spPr>
          <a:xfrm>
            <a:off x="2969876" y="4661275"/>
            <a:ext cx="449766" cy="449766"/>
          </a:xfrm>
          <a:prstGeom prst="rect">
            <a:avLst/>
          </a:prstGeom>
        </p:spPr>
      </p:pic>
      <p:pic>
        <p:nvPicPr>
          <p:cNvPr id="14" name="Picture 13"/>
          <p:cNvPicPr>
            <a:picLocks noChangeAspect="1"/>
          </p:cNvPicPr>
          <p:nvPr/>
        </p:nvPicPr>
        <p:blipFill>
          <a:blip r:embed="rId4">
            <a:duotone>
              <a:schemeClr val="accent5">
                <a:shade val="45000"/>
                <a:satMod val="135000"/>
              </a:schemeClr>
              <a:prstClr val="white"/>
            </a:duotone>
          </a:blip>
          <a:stretch>
            <a:fillRect/>
          </a:stretch>
        </p:blipFill>
        <p:spPr>
          <a:xfrm rot="19835652">
            <a:off x="2888433" y="5339094"/>
            <a:ext cx="449766" cy="449766"/>
          </a:xfrm>
          <a:prstGeom prst="rect">
            <a:avLst/>
          </a:prstGeom>
        </p:spPr>
      </p:pic>
      <p:pic>
        <p:nvPicPr>
          <p:cNvPr id="3" name="Picture 2"/>
          <p:cNvPicPr>
            <a:picLocks noChangeAspect="1"/>
          </p:cNvPicPr>
          <p:nvPr/>
        </p:nvPicPr>
        <p:blipFill rotWithShape="1">
          <a:blip r:embed="rId6"/>
          <a:srcRect l="62969" t="6987" r="24517" b="10055"/>
          <a:stretch/>
        </p:blipFill>
        <p:spPr>
          <a:xfrm rot="1098978">
            <a:off x="2914224" y="6017120"/>
            <a:ext cx="450855" cy="489623"/>
          </a:xfrm>
          <a:prstGeom prst="rect">
            <a:avLst/>
          </a:prstGeom>
        </p:spPr>
      </p:pic>
    </p:spTree>
    <p:extLst>
      <p:ext uri="{BB962C8B-B14F-4D97-AF65-F5344CB8AC3E}">
        <p14:creationId xmlns:p14="http://schemas.microsoft.com/office/powerpoint/2010/main" val="814720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59818"/>
            <a:ext cx="8229600" cy="1143000"/>
          </a:xfrm>
        </p:spPr>
        <p:txBody>
          <a:bodyPr/>
          <a:lstStyle/>
          <a:p>
            <a:r>
              <a:rPr lang="en-US" sz="4000" b="0" i="0" dirty="0" smtClean="0">
                <a:solidFill>
                  <a:schemeClr val="tx2">
                    <a:lumMod val="75000"/>
                  </a:schemeClr>
                </a:solidFill>
                <a:latin typeface="+mn-lt"/>
              </a:rPr>
              <a:t>Who am I?</a:t>
            </a:r>
            <a:endParaRPr lang="en-US" sz="4000" b="0" i="0" dirty="0">
              <a:solidFill>
                <a:schemeClr val="tx2">
                  <a:lumMod val="75000"/>
                </a:schemeClr>
              </a:solidFill>
              <a:latin typeface="+mn-lt"/>
            </a:endParaRPr>
          </a:p>
        </p:txBody>
      </p:sp>
      <p:pic>
        <p:nvPicPr>
          <p:cNvPr id="6" name="Picture 5" descr="AA0274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73400" y="5067195"/>
            <a:ext cx="1284466" cy="1549493"/>
          </a:xfrm>
          <a:prstGeom prst="rect">
            <a:avLst/>
          </a:prstGeom>
        </p:spPr>
      </p:pic>
      <p:sp>
        <p:nvSpPr>
          <p:cNvPr id="7" name="Title 1"/>
          <p:cNvSpPr txBox="1">
            <a:spLocks/>
          </p:cNvSpPr>
          <p:nvPr/>
        </p:nvSpPr>
        <p:spPr>
          <a:xfrm>
            <a:off x="753572" y="1490545"/>
            <a:ext cx="7312875" cy="43614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000" dirty="0" smtClean="0">
              <a:solidFill>
                <a:schemeClr val="accent1">
                  <a:lumMod val="75000"/>
                </a:schemeClr>
              </a:solidFill>
            </a:endParaRPr>
          </a:p>
          <a:p>
            <a:pPr marL="538163" indent="-538163" algn="l">
              <a:buFont typeface="Arial"/>
              <a:buChar char="•"/>
            </a:pPr>
            <a:r>
              <a:rPr lang="en-US" sz="2000" dirty="0" smtClean="0">
                <a:solidFill>
                  <a:schemeClr val="accent1">
                    <a:lumMod val="75000"/>
                  </a:schemeClr>
                </a:solidFill>
              </a:rPr>
              <a:t>Project leader at</a:t>
            </a:r>
            <a:br>
              <a:rPr lang="en-US" sz="2000" dirty="0" smtClean="0">
                <a:solidFill>
                  <a:schemeClr val="accent1">
                    <a:lumMod val="75000"/>
                  </a:schemeClr>
                </a:solidFill>
              </a:rPr>
            </a:br>
            <a:r>
              <a:rPr lang="en-US" sz="2000" dirty="0" err="1" smtClean="0">
                <a:solidFill>
                  <a:schemeClr val="accent1">
                    <a:lumMod val="75000"/>
                  </a:schemeClr>
                </a:solidFill>
              </a:rPr>
              <a:t>Unga</a:t>
            </a:r>
            <a:r>
              <a:rPr lang="en-US" sz="2000" dirty="0" smtClean="0">
                <a:solidFill>
                  <a:schemeClr val="accent1">
                    <a:lumMod val="75000"/>
                  </a:schemeClr>
                </a:solidFill>
              </a:rPr>
              <a:t> </a:t>
            </a:r>
            <a:r>
              <a:rPr lang="en-US" sz="2000" dirty="0" err="1" smtClean="0">
                <a:solidFill>
                  <a:schemeClr val="accent1">
                    <a:lumMod val="75000"/>
                  </a:schemeClr>
                </a:solidFill>
              </a:rPr>
              <a:t>Forskare</a:t>
            </a:r>
            <a:r>
              <a:rPr lang="en-US" sz="2000" dirty="0" smtClean="0">
                <a:solidFill>
                  <a:schemeClr val="accent1">
                    <a:lumMod val="75000"/>
                  </a:schemeClr>
                </a:solidFill>
              </a:rPr>
              <a:t> Stockholm (Young Scientists Stockholm)</a:t>
            </a:r>
            <a:br>
              <a:rPr lang="en-US" sz="2000" dirty="0" smtClean="0">
                <a:solidFill>
                  <a:schemeClr val="accent1">
                    <a:lumMod val="75000"/>
                  </a:schemeClr>
                </a:solidFill>
              </a:rPr>
            </a:br>
            <a:endParaRPr lang="en-US" sz="2000" dirty="0" smtClean="0">
              <a:solidFill>
                <a:schemeClr val="accent1">
                  <a:lumMod val="75000"/>
                </a:schemeClr>
              </a:solidFill>
            </a:endParaRPr>
          </a:p>
          <a:p>
            <a:pPr marL="538163" indent="-538163" algn="l">
              <a:buFont typeface="Arial"/>
              <a:buChar char="•"/>
            </a:pPr>
            <a:r>
              <a:rPr lang="en-US" sz="2000" dirty="0" smtClean="0">
                <a:solidFill>
                  <a:schemeClr val="accent1">
                    <a:lumMod val="75000"/>
                  </a:schemeClr>
                </a:solidFill>
              </a:rPr>
              <a:t>Assistant at the Max Planck Institute for Psycholinguistics in Nijmegen, The Netherlands</a:t>
            </a:r>
          </a:p>
          <a:p>
            <a:pPr marL="538163" indent="-538163" algn="l">
              <a:buFont typeface="Arial"/>
              <a:buChar char="•"/>
            </a:pPr>
            <a:endParaRPr lang="en-US" sz="2000" dirty="0" smtClean="0">
              <a:solidFill>
                <a:schemeClr val="accent1">
                  <a:lumMod val="75000"/>
                </a:schemeClr>
              </a:solidFill>
            </a:endParaRPr>
          </a:p>
          <a:p>
            <a:pPr marL="538163" indent="-538163" algn="l">
              <a:buFont typeface="Arial"/>
              <a:buChar char="•"/>
            </a:pPr>
            <a:r>
              <a:rPr lang="en-US" sz="2000" dirty="0" smtClean="0">
                <a:solidFill>
                  <a:schemeClr val="accent1">
                    <a:lumMod val="75000"/>
                  </a:schemeClr>
                </a:solidFill>
              </a:rPr>
              <a:t>Master in Linguistics from Stockholm University</a:t>
            </a:r>
            <a:br>
              <a:rPr lang="en-US" sz="2000" dirty="0" smtClean="0">
                <a:solidFill>
                  <a:schemeClr val="accent1">
                    <a:lumMod val="75000"/>
                  </a:schemeClr>
                </a:solidFill>
              </a:rPr>
            </a:br>
            <a:r>
              <a:rPr lang="en-US" sz="1600" dirty="0" smtClean="0">
                <a:solidFill>
                  <a:schemeClr val="accent1">
                    <a:lumMod val="75000"/>
                  </a:schemeClr>
                </a:solidFill>
              </a:rPr>
              <a:t>(</a:t>
            </a:r>
            <a:r>
              <a:rPr lang="en-US" sz="1600" dirty="0" err="1" smtClean="0">
                <a:solidFill>
                  <a:schemeClr val="accent1">
                    <a:lumMod val="75000"/>
                  </a:schemeClr>
                </a:solidFill>
              </a:rPr>
              <a:t>candiatet</a:t>
            </a:r>
            <a:r>
              <a:rPr lang="en-US" sz="1600" dirty="0" smtClean="0">
                <a:solidFill>
                  <a:schemeClr val="accent1">
                    <a:lumMod val="75000"/>
                  </a:schemeClr>
                </a:solidFill>
              </a:rPr>
              <a:t> 3-4 </a:t>
            </a:r>
            <a:r>
              <a:rPr lang="en-US" sz="1600" dirty="0" err="1" smtClean="0">
                <a:solidFill>
                  <a:schemeClr val="accent1">
                    <a:lumMod val="75000"/>
                  </a:schemeClr>
                </a:solidFill>
              </a:rPr>
              <a:t>yrs</a:t>
            </a:r>
            <a:r>
              <a:rPr lang="en-US" sz="1600" dirty="0" smtClean="0">
                <a:solidFill>
                  <a:schemeClr val="accent1">
                    <a:lumMod val="75000"/>
                  </a:schemeClr>
                </a:solidFill>
              </a:rPr>
              <a:t>, MA 1-2 </a:t>
            </a:r>
            <a:r>
              <a:rPr lang="en-US" sz="1600" dirty="0" err="1" smtClean="0">
                <a:solidFill>
                  <a:schemeClr val="accent1">
                    <a:lumMod val="75000"/>
                  </a:schemeClr>
                </a:solidFill>
              </a:rPr>
              <a:t>yrs</a:t>
            </a:r>
            <a:r>
              <a:rPr lang="en-US" sz="1600" dirty="0" smtClean="0">
                <a:solidFill>
                  <a:schemeClr val="accent1">
                    <a:lumMod val="75000"/>
                  </a:schemeClr>
                </a:solidFill>
              </a:rPr>
              <a:t>, PhD &gt;3-4 </a:t>
            </a:r>
            <a:r>
              <a:rPr lang="en-US" sz="1600" dirty="0" err="1" smtClean="0">
                <a:solidFill>
                  <a:schemeClr val="accent1">
                    <a:lumMod val="75000"/>
                  </a:schemeClr>
                </a:solidFill>
              </a:rPr>
              <a:t>yrs</a:t>
            </a:r>
            <a:r>
              <a:rPr lang="en-US" sz="1600" dirty="0" smtClean="0">
                <a:solidFill>
                  <a:schemeClr val="accent1">
                    <a:lumMod val="75000"/>
                  </a:schemeClr>
                </a:solidFill>
              </a:rPr>
              <a:t>)</a:t>
            </a:r>
          </a:p>
          <a:p>
            <a:pPr algn="l"/>
            <a:endParaRPr lang="en-US" sz="1800" dirty="0" smtClean="0">
              <a:solidFill>
                <a:schemeClr val="accent1">
                  <a:lumMod val="75000"/>
                </a:schemeClr>
              </a:solidFill>
            </a:endParaRPr>
          </a:p>
          <a:p>
            <a:pPr marL="571500" indent="-571500" algn="l">
              <a:buFont typeface="Arial"/>
              <a:buChar char="•"/>
            </a:pPr>
            <a:r>
              <a:rPr lang="en-US" sz="2000" dirty="0" smtClean="0">
                <a:solidFill>
                  <a:schemeClr val="accent1">
                    <a:lumMod val="75000"/>
                  </a:schemeClr>
                </a:solidFill>
              </a:rPr>
              <a:t>Focus on general linguistics</a:t>
            </a:r>
            <a:br>
              <a:rPr lang="en-US" sz="2000" dirty="0" smtClean="0">
                <a:solidFill>
                  <a:schemeClr val="accent1">
                    <a:lumMod val="75000"/>
                  </a:schemeClr>
                </a:solidFill>
              </a:rPr>
            </a:br>
            <a:r>
              <a:rPr lang="en-US" sz="1800" dirty="0" smtClean="0">
                <a:solidFill>
                  <a:schemeClr val="accent1">
                    <a:lumMod val="75000"/>
                  </a:schemeClr>
                </a:solidFill>
              </a:rPr>
              <a:t>grammatical typology, contact linguistics, complexity</a:t>
            </a:r>
          </a:p>
          <a:p>
            <a:pPr marL="571500" indent="-571500" algn="l">
              <a:buFont typeface="Arial"/>
              <a:buChar char="•"/>
            </a:pPr>
            <a:endParaRPr lang="en-US" sz="1800" dirty="0">
              <a:solidFill>
                <a:schemeClr val="accent1">
                  <a:lumMod val="75000"/>
                </a:schemeClr>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8199" b="40909"/>
          <a:stretch/>
        </p:blipFill>
        <p:spPr>
          <a:xfrm rot="20758295">
            <a:off x="7516970" y="4008798"/>
            <a:ext cx="986470" cy="902325"/>
          </a:xfrm>
          <a:prstGeom prst="rect">
            <a:avLst/>
          </a:prstGeom>
          <a:ln w="28575">
            <a:solidFill>
              <a:srgbClr val="380B00"/>
            </a:solidFill>
            <a:prstDash val="lgDash"/>
          </a:ln>
        </p:spPr>
      </p:pic>
      <p:pic>
        <p:nvPicPr>
          <p:cNvPr id="8" name="Picture 7" descr="ufs logga.bmp"/>
          <p:cNvPicPr>
            <a:picLocks noChangeAspect="1"/>
          </p:cNvPicPr>
          <p:nvPr/>
        </p:nvPicPr>
        <p:blipFill rotWithShape="1">
          <a:blip r:embed="rId4">
            <a:alphaModFix amt="94000"/>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r="46833" b="21413"/>
          <a:stretch/>
        </p:blipFill>
        <p:spPr>
          <a:xfrm rot="21237894">
            <a:off x="4466937" y="1391588"/>
            <a:ext cx="1353012" cy="664545"/>
          </a:xfrm>
          <a:prstGeom prst="rect">
            <a:avLst/>
          </a:prstGeom>
          <a:ln w="28575">
            <a:solidFill>
              <a:srgbClr val="380B00"/>
            </a:solidFill>
            <a:prstDash val="lgDash"/>
          </a:ln>
        </p:spPr>
      </p:pic>
      <p:pic>
        <p:nvPicPr>
          <p:cNvPr id="9" name="Content Placeholder 3" descr="lingologga-allmän.png"/>
          <p:cNvPicPr>
            <a:picLocks noGrp="1" noChangeAspect="1"/>
          </p:cNvPicPr>
          <p:nvPr>
            <p:ph idx="1"/>
          </p:nvPr>
        </p:nvPicPr>
        <p:blipFill rotWithShape="1">
          <a:blip r:embed="rId6">
            <a:extLst>
              <a:ext uri="{28A0092B-C50C-407E-A947-70E740481C1C}">
                <a14:useLocalDpi xmlns:a14="http://schemas.microsoft.com/office/drawing/2010/main" val="0"/>
              </a:ext>
            </a:extLst>
          </a:blip>
          <a:srcRect l="-2855" t="-8408" r="-3252" b="-8329"/>
          <a:stretch/>
        </p:blipFill>
        <p:spPr>
          <a:xfrm rot="359174">
            <a:off x="6150150" y="1487403"/>
            <a:ext cx="2750453" cy="677454"/>
          </a:xfrm>
          <a:ln w="28575">
            <a:solidFill>
              <a:srgbClr val="380B00"/>
            </a:solidFill>
            <a:prstDash val="lgDash"/>
          </a:ln>
        </p:spPr>
      </p:pic>
      <p:pic>
        <p:nvPicPr>
          <p:cNvPr id="10" name="Picture 9"/>
          <p:cNvPicPr>
            <a:picLocks noChangeAspect="1"/>
          </p:cNvPicPr>
          <p:nvPr/>
        </p:nvPicPr>
        <p:blipFill>
          <a:blip r:embed="rId7"/>
          <a:stretch>
            <a:fillRect/>
          </a:stretch>
        </p:blipFill>
        <p:spPr>
          <a:xfrm rot="570089">
            <a:off x="7428071" y="2753684"/>
            <a:ext cx="986470" cy="986470"/>
          </a:xfrm>
          <a:prstGeom prst="rect">
            <a:avLst/>
          </a:prstGeom>
          <a:ln w="25400">
            <a:solidFill>
              <a:srgbClr val="380B00"/>
            </a:solidFill>
            <a:prstDash val="lgDash"/>
          </a:ln>
        </p:spPr>
      </p:pic>
    </p:spTree>
    <p:extLst>
      <p:ext uri="{BB962C8B-B14F-4D97-AF65-F5344CB8AC3E}">
        <p14:creationId xmlns:p14="http://schemas.microsoft.com/office/powerpoint/2010/main" val="4167998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par>
                                <p:cTn id="15" presetID="1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7">
                                            <p:txEl>
                                              <p:pRg st="2" end="2"/>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p:tgtEl>
                                          <p:spTgt spid="7">
                                            <p:txEl>
                                              <p:pRg st="4" end="4"/>
                                            </p:txEl>
                                          </p:spTgt>
                                        </p:tgtEl>
                                        <p:attrNameLst>
                                          <p:attrName>ppt_y</p:attrName>
                                        </p:attrNameLst>
                                      </p:cBhvr>
                                      <p:tavLst>
                                        <p:tav tm="0">
                                          <p:val>
                                            <p:strVal val="#ppt_y+#ppt_h*1.125000"/>
                                          </p:val>
                                        </p:tav>
                                        <p:tav tm="100000">
                                          <p:val>
                                            <p:strVal val="#ppt_y"/>
                                          </p:val>
                                        </p:tav>
                                      </p:tavLst>
                                    </p:anim>
                                    <p:animEffect transition="in" filter="wipe(up)">
                                      <p:cBhvr>
                                        <p:cTn id="34" dur="500"/>
                                        <p:tgtEl>
                                          <p:spTgt spid="7">
                                            <p:txEl>
                                              <p:pRg st="4" end="4"/>
                                            </p:txEl>
                                          </p:spTgt>
                                        </p:tgtEl>
                                      </p:cBhvr>
                                    </p:animEffect>
                                  </p:childTnLst>
                                </p:cTn>
                              </p:par>
                              <p:par>
                                <p:cTn id="35" presetID="1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p:tgtEl>
                                          <p:spTgt spid="3"/>
                                        </p:tgtEl>
                                        <p:attrNameLst>
                                          <p:attrName>ppt_y</p:attrName>
                                        </p:attrNameLst>
                                      </p:cBhvr>
                                      <p:tavLst>
                                        <p:tav tm="0">
                                          <p:val>
                                            <p:strVal val="#ppt_y+#ppt_h*1.125000"/>
                                          </p:val>
                                        </p:tav>
                                        <p:tav tm="100000">
                                          <p:val>
                                            <p:strVal val="#ppt_y"/>
                                          </p:val>
                                        </p:tav>
                                      </p:tavLst>
                                    </p:anim>
                                    <p:animEffect transition="in" filter="wipe(up)">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p:tgtEl>
                                          <p:spTgt spid="7">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06"/>
            <a:ext cx="8229600" cy="1143000"/>
          </a:xfrm>
        </p:spPr>
        <p:txBody>
          <a:bodyPr>
            <a:normAutofit/>
          </a:bodyPr>
          <a:lstStyle/>
          <a:p>
            <a:r>
              <a:rPr lang="en-US" sz="4000" b="0" i="0" dirty="0" smtClean="0">
                <a:solidFill>
                  <a:schemeClr val="tx2">
                    <a:lumMod val="75000"/>
                  </a:schemeClr>
                </a:solidFill>
                <a:latin typeface="+mn-lt"/>
              </a:rPr>
              <a:t>Sampling</a:t>
            </a:r>
            <a:endParaRPr lang="en-US" sz="4000" b="0" i="0" dirty="0">
              <a:solidFill>
                <a:schemeClr val="tx2">
                  <a:lumMod val="75000"/>
                </a:schemeClr>
              </a:solidFill>
              <a:latin typeface="+mn-lt"/>
            </a:endParaRPr>
          </a:p>
        </p:txBody>
      </p:sp>
      <p:sp>
        <p:nvSpPr>
          <p:cNvPr id="3" name="Content Placeholder 2"/>
          <p:cNvSpPr>
            <a:spLocks noGrp="1"/>
          </p:cNvSpPr>
          <p:nvPr>
            <p:ph idx="1"/>
          </p:nvPr>
        </p:nvSpPr>
        <p:spPr>
          <a:xfrm>
            <a:off x="457200" y="717389"/>
            <a:ext cx="8229600" cy="5402619"/>
          </a:xfrm>
        </p:spPr>
        <p:txBody>
          <a:bodyPr>
            <a:noAutofit/>
          </a:bodyPr>
          <a:lstStyle/>
          <a:p>
            <a:pPr marL="0" indent="0">
              <a:buNone/>
            </a:pPr>
            <a:endParaRPr lang="en-US" sz="2400" b="0" i="0" dirty="0" smtClean="0">
              <a:solidFill>
                <a:schemeClr val="tx2">
                  <a:lumMod val="75000"/>
                </a:schemeClr>
              </a:solidFill>
              <a:latin typeface="+mn-lt"/>
            </a:endParaRPr>
          </a:p>
          <a:p>
            <a:pPr>
              <a:buFont typeface="Courier New"/>
              <a:buChar char="o"/>
            </a:pPr>
            <a:r>
              <a:rPr lang="en-US" sz="2400" b="0" i="0" dirty="0" smtClean="0">
                <a:solidFill>
                  <a:schemeClr val="tx2">
                    <a:lumMod val="75000"/>
                  </a:schemeClr>
                </a:solidFill>
                <a:latin typeface="+mn-lt"/>
              </a:rPr>
              <a:t>All languages: 5-9 000</a:t>
            </a:r>
            <a:endParaRPr lang="en-US" sz="2400" b="0" i="0" dirty="0">
              <a:solidFill>
                <a:schemeClr val="tx2">
                  <a:lumMod val="75000"/>
                </a:schemeClr>
              </a:solidFill>
              <a:latin typeface="+mn-lt"/>
            </a:endParaRPr>
          </a:p>
          <a:p>
            <a:pPr>
              <a:buFont typeface="Courier New"/>
              <a:buChar char="o"/>
            </a:pPr>
            <a:r>
              <a:rPr lang="en-US" sz="2400" b="0" i="0" dirty="0" smtClean="0">
                <a:solidFill>
                  <a:schemeClr val="tx2">
                    <a:lumMod val="75000"/>
                  </a:schemeClr>
                </a:solidFill>
                <a:latin typeface="+mn-lt"/>
              </a:rPr>
              <a:t>Unbiased with respect to genealogy or contact</a:t>
            </a:r>
            <a:endParaRPr lang="en-US" sz="2400" b="0" i="0" dirty="0">
              <a:solidFill>
                <a:schemeClr val="tx2">
                  <a:lumMod val="75000"/>
                </a:schemeClr>
              </a:solidFill>
              <a:latin typeface="+mn-lt"/>
            </a:endParaRPr>
          </a:p>
        </p:txBody>
      </p:sp>
      <p:pic>
        <p:nvPicPr>
          <p:cNvPr id="4" name="Picture 3" descr="urali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575" y="2567412"/>
            <a:ext cx="5962120" cy="3714717"/>
          </a:xfrm>
          <a:prstGeom prst="rect">
            <a:avLst/>
          </a:prstGeom>
          <a:ln w="44450">
            <a:solidFill>
              <a:schemeClr val="accent1"/>
            </a:solidFill>
          </a:ln>
        </p:spPr>
      </p:pic>
      <p:sp>
        <p:nvSpPr>
          <p:cNvPr id="7" name="Left Arrow 6"/>
          <p:cNvSpPr/>
          <p:nvPr/>
        </p:nvSpPr>
        <p:spPr>
          <a:xfrm rot="4793173" flipH="1">
            <a:off x="4198119" y="3714550"/>
            <a:ext cx="2728749" cy="1060843"/>
          </a:xfrm>
          <a:prstGeom prst="leftArrow">
            <a:avLst/>
          </a:prstGeom>
          <a:solidFill>
            <a:schemeClr val="accent1">
              <a:lumMod val="20000"/>
              <a:lumOff val="80000"/>
            </a:schemeClr>
          </a:solidFill>
          <a:ln w="22225"/>
        </p:spPr>
        <p:style>
          <a:lnRef idx="1">
            <a:schemeClr val="accent1"/>
          </a:lnRef>
          <a:fillRef idx="3">
            <a:schemeClr val="accent1"/>
          </a:fillRef>
          <a:effectRef idx="2">
            <a:schemeClr val="accent1"/>
          </a:effectRef>
          <a:fontRef idx="minor">
            <a:schemeClr val="lt1"/>
          </a:fontRef>
        </p:style>
        <p:txBody>
          <a:bodyPr/>
          <a:lstStyle/>
          <a:p>
            <a:r>
              <a:rPr lang="en-US" sz="2400" b="1" dirty="0" smtClean="0">
                <a:solidFill>
                  <a:schemeClr val="tx2"/>
                </a:solidFill>
              </a:rPr>
              <a:t>Genealogy</a:t>
            </a:r>
            <a:endParaRPr lang="en-US" sz="2400" b="1" dirty="0">
              <a:solidFill>
                <a:schemeClr val="tx2"/>
              </a:solidFill>
            </a:endParaRPr>
          </a:p>
        </p:txBody>
      </p:sp>
      <p:sp>
        <p:nvSpPr>
          <p:cNvPr id="8" name="Left Arrow 7"/>
          <p:cNvSpPr/>
          <p:nvPr/>
        </p:nvSpPr>
        <p:spPr>
          <a:xfrm flipH="1">
            <a:off x="878256" y="5059165"/>
            <a:ext cx="2728749" cy="1060843"/>
          </a:xfrm>
          <a:prstGeom prst="leftArrow">
            <a:avLst/>
          </a:prstGeom>
          <a:solidFill>
            <a:schemeClr val="accent1">
              <a:lumMod val="20000"/>
              <a:lumOff val="80000"/>
            </a:schemeClr>
          </a:solidFill>
          <a:ln w="22225"/>
        </p:spPr>
        <p:style>
          <a:lnRef idx="1">
            <a:schemeClr val="accent1"/>
          </a:lnRef>
          <a:fillRef idx="3">
            <a:schemeClr val="accent1"/>
          </a:fillRef>
          <a:effectRef idx="2">
            <a:schemeClr val="accent1"/>
          </a:effectRef>
          <a:fontRef idx="minor">
            <a:schemeClr val="lt1"/>
          </a:fontRef>
        </p:style>
        <p:txBody>
          <a:bodyPr/>
          <a:lstStyle/>
          <a:p>
            <a:pPr algn="ctr"/>
            <a:r>
              <a:rPr lang="en-US" sz="2400" b="1" dirty="0" smtClean="0">
                <a:solidFill>
                  <a:schemeClr val="tx2"/>
                </a:solidFill>
              </a:rPr>
              <a:t>Contact</a:t>
            </a:r>
            <a:endParaRPr lang="en-US" sz="2400" b="1" dirty="0">
              <a:solidFill>
                <a:schemeClr val="tx2"/>
              </a:solidFill>
            </a:endParaRPr>
          </a:p>
        </p:txBody>
      </p:sp>
      <p:pic>
        <p:nvPicPr>
          <p:cNvPr id="5" name="Picture 4" descr="AA0274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0458" y="4296171"/>
            <a:ext cx="2066342" cy="2295616"/>
          </a:xfrm>
          <a:prstGeom prst="rect">
            <a:avLst/>
          </a:prstGeom>
        </p:spPr>
      </p:pic>
      <p:sp>
        <p:nvSpPr>
          <p:cNvPr id="9" name="Left Arrow 8"/>
          <p:cNvSpPr/>
          <p:nvPr/>
        </p:nvSpPr>
        <p:spPr>
          <a:xfrm>
            <a:off x="3634030" y="5065600"/>
            <a:ext cx="2905604" cy="1060843"/>
          </a:xfrm>
          <a:prstGeom prst="leftArrow">
            <a:avLst/>
          </a:prstGeom>
          <a:solidFill>
            <a:schemeClr val="accent1">
              <a:lumMod val="20000"/>
              <a:lumOff val="80000"/>
            </a:schemeClr>
          </a:solidFill>
          <a:ln w="22225"/>
        </p:spPr>
        <p:style>
          <a:lnRef idx="1">
            <a:schemeClr val="accent1"/>
          </a:lnRef>
          <a:fillRef idx="3">
            <a:schemeClr val="accent1"/>
          </a:fillRef>
          <a:effectRef idx="2">
            <a:schemeClr val="accent1"/>
          </a:effectRef>
          <a:fontRef idx="minor">
            <a:schemeClr val="lt1"/>
          </a:fontRef>
        </p:style>
        <p:txBody>
          <a:bodyPr/>
          <a:lstStyle/>
          <a:p>
            <a:pPr algn="ctr"/>
            <a:r>
              <a:rPr lang="en-US" sz="2400" b="1" dirty="0" smtClean="0">
                <a:solidFill>
                  <a:schemeClr val="tx2"/>
                </a:solidFill>
              </a:rPr>
              <a:t>  Contact</a:t>
            </a:r>
            <a:endParaRPr lang="en-US" sz="2400" b="1" dirty="0">
              <a:solidFill>
                <a:schemeClr val="tx2"/>
              </a:solidFill>
            </a:endParaRPr>
          </a:p>
        </p:txBody>
      </p:sp>
      <p:sp>
        <p:nvSpPr>
          <p:cNvPr id="10" name="Rounded Rectangular Callout 9"/>
          <p:cNvSpPr/>
          <p:nvPr/>
        </p:nvSpPr>
        <p:spPr>
          <a:xfrm>
            <a:off x="5689600" y="2438400"/>
            <a:ext cx="3149600" cy="1906364"/>
          </a:xfrm>
          <a:prstGeom prst="wedgeRoundRectCallout">
            <a:avLst>
              <a:gd name="adj1" fmla="val -4146"/>
              <a:gd name="adj2" fmla="val 57419"/>
              <a:gd name="adj3" fmla="val 16667"/>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2"/>
                </a:solidFill>
              </a:rPr>
              <a:t>Population size?</a:t>
            </a:r>
          </a:p>
          <a:p>
            <a:pPr algn="ctr"/>
            <a:r>
              <a:rPr lang="en-US" sz="2400" dirty="0" smtClean="0">
                <a:solidFill>
                  <a:schemeClr val="tx2"/>
                </a:solidFill>
              </a:rPr>
              <a:t>Language documentation status?</a:t>
            </a:r>
          </a:p>
        </p:txBody>
      </p:sp>
    </p:spTree>
    <p:extLst>
      <p:ext uri="{BB962C8B-B14F-4D97-AF65-F5344CB8AC3E}">
        <p14:creationId xmlns:p14="http://schemas.microsoft.com/office/powerpoint/2010/main" val="219876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1" nodeType="click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p:tgtEl>
                                          <p:spTgt spid="8"/>
                                        </p:tgtEl>
                                        <p:attrNameLst>
                                          <p:attrName>ppt_x</p:attrName>
                                        </p:attrNameLst>
                                      </p:cBhvr>
                                      <p:tavLst>
                                        <p:tav tm="0">
                                          <p:val>
                                            <p:strVal val="#ppt_x-#ppt_w*1.125000"/>
                                          </p:val>
                                        </p:tav>
                                        <p:tav tm="100000">
                                          <p:val>
                                            <p:strVal val="#ppt_x"/>
                                          </p:val>
                                        </p:tav>
                                      </p:tavLst>
                                    </p:anim>
                                    <p:animEffect transition="in" filter="wipe(right)">
                                      <p:cBhvr>
                                        <p:cTn id="28" dur="1000"/>
                                        <p:tgtEl>
                                          <p:spTgt spid="8"/>
                                        </p:tgtEl>
                                      </p:cBhvr>
                                    </p:animEffect>
                                  </p:childTnLst>
                                </p:cTn>
                              </p:par>
                              <p:par>
                                <p:cTn id="29" presetID="12" presetClass="entr" presetSubtype="2" fill="hold" grpId="1"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p:tgtEl>
                                          <p:spTgt spid="9"/>
                                        </p:tgtEl>
                                        <p:attrNameLst>
                                          <p:attrName>ppt_x</p:attrName>
                                        </p:attrNameLst>
                                      </p:cBhvr>
                                      <p:tavLst>
                                        <p:tav tm="0">
                                          <p:val>
                                            <p:strVal val="#ppt_x+#ppt_w*1.125000"/>
                                          </p:val>
                                        </p:tav>
                                        <p:tav tm="100000">
                                          <p:val>
                                            <p:strVal val="#ppt_x"/>
                                          </p:val>
                                        </p:tav>
                                      </p:tavLst>
                                    </p:anim>
                                    <p:animEffect transition="in" filter="wipe(left)">
                                      <p:cBhvr>
                                        <p:cTn id="32" dur="1000"/>
                                        <p:tgtEl>
                                          <p:spTgt spid="9"/>
                                        </p:tgtEl>
                                      </p:cBhvr>
                                    </p:animEffect>
                                  </p:childTnLst>
                                </p:cTn>
                              </p:par>
                            </p:childTnLst>
                          </p:cTn>
                        </p:par>
                        <p:par>
                          <p:cTn id="33" fill="hold">
                            <p:stCondLst>
                              <p:cond delay="1000"/>
                            </p:stCondLst>
                            <p:childTnLst>
                              <p:par>
                                <p:cTn id="34" presetID="26" presetClass="emph" presetSubtype="0" fill="hold" grpId="2" nodeType="afterEffect">
                                  <p:stCondLst>
                                    <p:cond delay="0"/>
                                  </p:stCondLst>
                                  <p:childTnLst>
                                    <p:animEffect transition="out" filter="fade">
                                      <p:cBhvr>
                                        <p:cTn id="35" dur="500" tmFilter="0, 0; .2, .5; .8, .5; 1, 0"/>
                                        <p:tgtEl>
                                          <p:spTgt spid="8"/>
                                        </p:tgtEl>
                                      </p:cBhvr>
                                    </p:animEffect>
                                    <p:animScale>
                                      <p:cBhvr>
                                        <p:cTn id="36" dur="250" autoRev="1" fill="hold"/>
                                        <p:tgtEl>
                                          <p:spTgt spid="8"/>
                                        </p:tgtEl>
                                      </p:cBhvr>
                                      <p:by x="105000" y="105000"/>
                                    </p:animScale>
                                  </p:childTnLst>
                                </p:cTn>
                              </p:par>
                              <p:par>
                                <p:cTn id="37" presetID="26" presetClass="emph" presetSubtype="0" fill="hold" grpId="3" nodeType="withEffect">
                                  <p:stCondLst>
                                    <p:cond delay="0"/>
                                  </p:stCondLst>
                                  <p:childTnLst>
                                    <p:animEffect transition="out" filter="fade">
                                      <p:cBhvr>
                                        <p:cTn id="38" dur="500" tmFilter="0, 0; .2, .5; .8, .5; 1, 0"/>
                                        <p:tgtEl>
                                          <p:spTgt spid="9"/>
                                        </p:tgtEl>
                                      </p:cBhvr>
                                    </p:animEffect>
                                    <p:animScale>
                                      <p:cBhvr>
                                        <p:cTn id="39" dur="250" autoRev="1" fill="hold"/>
                                        <p:tgtEl>
                                          <p:spTgt spid="9"/>
                                        </p:tgtEl>
                                      </p:cBhvr>
                                      <p:by x="105000" y="105000"/>
                                    </p:animScale>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 calcmode="lin" valueType="num">
                                      <p:cBhvr additive="base">
                                        <p:cTn id="49"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50" dur="500"/>
                                        <p:tgtEl>
                                          <p:spTgt spid="1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anim calcmode="lin" valueType="num">
                                      <p:cBhvr additive="base">
                                        <p:cTn id="55"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56" dur="500"/>
                                        <p:tgtEl>
                                          <p:spTgt spid="10">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xit" presetSubtype="4" fill="hold" grpId="1" nodeType="clickEffect">
                                  <p:stCondLst>
                                    <p:cond delay="0"/>
                                  </p:stCondLst>
                                  <p:childTnLst>
                                    <p:anim calcmode="lin" valueType="num">
                                      <p:cBhvr additive="base">
                                        <p:cTn id="60" dur="500"/>
                                        <p:tgtEl>
                                          <p:spTgt spid="10"/>
                                        </p:tgtEl>
                                        <p:attrNameLst>
                                          <p:attrName>ppt_y</p:attrName>
                                        </p:attrNameLst>
                                      </p:cBhvr>
                                      <p:tavLst>
                                        <p:tav tm="0">
                                          <p:val>
                                            <p:strVal val="#ppt_y"/>
                                          </p:val>
                                        </p:tav>
                                        <p:tav tm="100000">
                                          <p:val>
                                            <p:strVal val="#ppt_y+#ppt_h*1.125000"/>
                                          </p:val>
                                        </p:tav>
                                      </p:tavLst>
                                    </p:anim>
                                    <p:animEffect transition="out" filter="wipe(down)">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2" presetClass="exit" presetSubtype="4" fill="hold" nodeType="withEffect">
                                  <p:stCondLst>
                                    <p:cond delay="0"/>
                                  </p:stCondLst>
                                  <p:childTnLst>
                                    <p:anim calcmode="lin" valueType="num">
                                      <p:cBhvr additive="base">
                                        <p:cTn id="64" dur="500"/>
                                        <p:tgtEl>
                                          <p:spTgt spid="10">
                                            <p:txEl>
                                              <p:pRg st="0" end="0"/>
                                            </p:txEl>
                                          </p:spTgt>
                                        </p:tgtEl>
                                        <p:attrNameLst>
                                          <p:attrName>ppt_y</p:attrName>
                                        </p:attrNameLst>
                                      </p:cBhvr>
                                      <p:tavLst>
                                        <p:tav tm="0">
                                          <p:val>
                                            <p:strVal val="#ppt_y"/>
                                          </p:val>
                                        </p:tav>
                                        <p:tav tm="100000">
                                          <p:val>
                                            <p:strVal val="#ppt_y+#ppt_h*1.125000"/>
                                          </p:val>
                                        </p:tav>
                                      </p:tavLst>
                                    </p:anim>
                                    <p:animEffect transition="out" filter="wipe(down)">
                                      <p:cBhvr>
                                        <p:cTn id="65" dur="500"/>
                                        <p:tgtEl>
                                          <p:spTgt spid="10">
                                            <p:txEl>
                                              <p:pRg st="0" end="0"/>
                                            </p:txEl>
                                          </p:spTgt>
                                        </p:tgtEl>
                                      </p:cBhvr>
                                    </p:animEffect>
                                    <p:set>
                                      <p:cBhvr>
                                        <p:cTn id="66" dur="1" fill="hold">
                                          <p:stCondLst>
                                            <p:cond delay="499"/>
                                          </p:stCondLst>
                                        </p:cTn>
                                        <p:tgtEl>
                                          <p:spTgt spid="10">
                                            <p:txEl>
                                              <p:pRg st="0" end="0"/>
                                            </p:txEl>
                                          </p:spTgt>
                                        </p:tgtEl>
                                        <p:attrNameLst>
                                          <p:attrName>style.visibility</p:attrName>
                                        </p:attrNameLst>
                                      </p:cBhvr>
                                      <p:to>
                                        <p:strVal val="hidden"/>
                                      </p:to>
                                    </p:set>
                                  </p:childTnLst>
                                </p:cTn>
                              </p:par>
                              <p:par>
                                <p:cTn id="67" presetID="12" presetClass="exit" presetSubtype="4" fill="hold" nodeType="withEffect">
                                  <p:stCondLst>
                                    <p:cond delay="0"/>
                                  </p:stCondLst>
                                  <p:childTnLst>
                                    <p:anim calcmode="lin" valueType="num">
                                      <p:cBhvr additive="base">
                                        <p:cTn id="68" dur="500"/>
                                        <p:tgtEl>
                                          <p:spTgt spid="10">
                                            <p:txEl>
                                              <p:pRg st="1" end="1"/>
                                            </p:txEl>
                                          </p:spTgt>
                                        </p:tgtEl>
                                        <p:attrNameLst>
                                          <p:attrName>ppt_y</p:attrName>
                                        </p:attrNameLst>
                                      </p:cBhvr>
                                      <p:tavLst>
                                        <p:tav tm="0">
                                          <p:val>
                                            <p:strVal val="#ppt_y"/>
                                          </p:val>
                                        </p:tav>
                                        <p:tav tm="100000">
                                          <p:val>
                                            <p:strVal val="#ppt_y+#ppt_h*1.125000"/>
                                          </p:val>
                                        </p:tav>
                                      </p:tavLst>
                                    </p:anim>
                                    <p:animEffect transition="out" filter="wipe(down)">
                                      <p:cBhvr>
                                        <p:cTn id="69" dur="500"/>
                                        <p:tgtEl>
                                          <p:spTgt spid="10">
                                            <p:txEl>
                                              <p:pRg st="1" end="1"/>
                                            </p:txEl>
                                          </p:spTgt>
                                        </p:tgtEl>
                                      </p:cBhvr>
                                    </p:animEffect>
                                    <p:set>
                                      <p:cBhvr>
                                        <p:cTn id="70" dur="1" fill="hold">
                                          <p:stCondLst>
                                            <p:cond delay="499"/>
                                          </p:stCondLst>
                                        </p:cTn>
                                        <p:tgtEl>
                                          <p:spTgt spid="10">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1" uiExpand="1" animBg="1"/>
      <p:bldP spid="8" grpId="1" uiExpand="1" animBg="1"/>
      <p:bldP spid="8" grpId="2" animBg="1"/>
      <p:bldP spid="9" grpId="1" animBg="1"/>
      <p:bldP spid="9" grpId="3"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3417" y="29552"/>
            <a:ext cx="4165430" cy="6858000"/>
          </a:xfrm>
          <a:prstGeom prst="rect">
            <a:avLst/>
          </a:prstGeom>
        </p:spPr>
      </p:pic>
      <p:sp>
        <p:nvSpPr>
          <p:cNvPr id="2" name="Title 1"/>
          <p:cNvSpPr>
            <a:spLocks noGrp="1"/>
          </p:cNvSpPr>
          <p:nvPr>
            <p:ph type="title"/>
          </p:nvPr>
        </p:nvSpPr>
        <p:spPr>
          <a:xfrm>
            <a:off x="390513" y="66066"/>
            <a:ext cx="8229600" cy="1143000"/>
          </a:xfrm>
        </p:spPr>
        <p:txBody>
          <a:bodyPr>
            <a:normAutofit/>
          </a:bodyPr>
          <a:lstStyle/>
          <a:p>
            <a:r>
              <a:rPr lang="en-US" sz="4400" b="0" i="0" dirty="0" smtClean="0">
                <a:solidFill>
                  <a:schemeClr val="tx2">
                    <a:lumMod val="75000"/>
                  </a:schemeClr>
                </a:solidFill>
                <a:latin typeface="+mn-lt"/>
              </a:rPr>
              <a:t>Language families</a:t>
            </a:r>
            <a:endParaRPr lang="en-US" sz="4400" b="0" i="0" dirty="0">
              <a:solidFill>
                <a:schemeClr val="tx2">
                  <a:lumMod val="75000"/>
                </a:schemeClr>
              </a:solidFill>
              <a:latin typeface="+mn-lt"/>
            </a:endParaRPr>
          </a:p>
        </p:txBody>
      </p:sp>
      <p:sp>
        <p:nvSpPr>
          <p:cNvPr id="3" name="Content Placeholder 2"/>
          <p:cNvSpPr>
            <a:spLocks noGrp="1"/>
          </p:cNvSpPr>
          <p:nvPr>
            <p:ph idx="1"/>
          </p:nvPr>
        </p:nvSpPr>
        <p:spPr>
          <a:xfrm>
            <a:off x="4229142" y="1300650"/>
            <a:ext cx="4914859" cy="2630046"/>
          </a:xfrm>
        </p:spPr>
        <p:txBody>
          <a:bodyPr>
            <a:noAutofit/>
          </a:bodyPr>
          <a:lstStyle/>
          <a:p>
            <a:pPr marL="0" indent="0">
              <a:buNone/>
            </a:pPr>
            <a:r>
              <a:rPr lang="en-US" sz="2400" b="0" i="0" dirty="0" smtClean="0">
                <a:solidFill>
                  <a:schemeClr val="tx2">
                    <a:lumMod val="75000"/>
                  </a:schemeClr>
                </a:solidFill>
                <a:latin typeface="+mn-lt"/>
              </a:rPr>
              <a:t>Nichols 	(1992) 		≈300 </a:t>
            </a:r>
          </a:p>
          <a:p>
            <a:pPr marL="0" indent="0">
              <a:buNone/>
            </a:pPr>
            <a:r>
              <a:rPr lang="en-US" sz="2400" b="0" i="0" dirty="0" smtClean="0">
                <a:solidFill>
                  <a:schemeClr val="tx2">
                    <a:lumMod val="75000"/>
                  </a:schemeClr>
                </a:solidFill>
                <a:latin typeface="+mn-lt"/>
              </a:rPr>
              <a:t>Campbell (2009) 		250-300 </a:t>
            </a:r>
          </a:p>
          <a:p>
            <a:pPr marL="0" indent="0">
              <a:buNone/>
            </a:pPr>
            <a:r>
              <a:rPr lang="en-US" sz="2400" b="0" i="0" dirty="0" smtClean="0">
                <a:solidFill>
                  <a:schemeClr val="tx2">
                    <a:lumMod val="75000"/>
                  </a:schemeClr>
                </a:solidFill>
                <a:latin typeface="+mn-lt"/>
              </a:rPr>
              <a:t>WALS 		</a:t>
            </a:r>
            <a:r>
              <a:rPr lang="en-US" sz="2400" b="0" i="0" dirty="0">
                <a:solidFill>
                  <a:schemeClr val="tx2">
                    <a:lumMod val="75000"/>
                  </a:schemeClr>
                </a:solidFill>
                <a:latin typeface="+mn-lt"/>
              </a:rPr>
              <a:t> </a:t>
            </a:r>
            <a:r>
              <a:rPr lang="en-US" sz="2400" b="0" i="0" dirty="0" smtClean="0">
                <a:solidFill>
                  <a:schemeClr val="tx2">
                    <a:lumMod val="75000"/>
                  </a:schemeClr>
                </a:solidFill>
                <a:latin typeface="+mn-lt"/>
              </a:rPr>
              <a:t> (2011)		212 </a:t>
            </a:r>
          </a:p>
          <a:p>
            <a:pPr marL="0" indent="0">
              <a:buNone/>
            </a:pPr>
            <a:r>
              <a:rPr lang="en-US" sz="2400" b="0" i="0" dirty="0" err="1" smtClean="0">
                <a:solidFill>
                  <a:schemeClr val="tx2">
                    <a:lumMod val="75000"/>
                  </a:schemeClr>
                </a:solidFill>
                <a:latin typeface="+mn-lt"/>
              </a:rPr>
              <a:t>Ethnologue</a:t>
            </a:r>
            <a:r>
              <a:rPr lang="en-US" sz="2400" b="0" i="0" dirty="0" smtClean="0">
                <a:solidFill>
                  <a:schemeClr val="tx2">
                    <a:lumMod val="75000"/>
                  </a:schemeClr>
                </a:solidFill>
                <a:latin typeface="+mn-lt"/>
              </a:rPr>
              <a:t> 	(2014) 	130 </a:t>
            </a:r>
          </a:p>
          <a:p>
            <a:pPr marL="0" indent="0">
              <a:buNone/>
            </a:pPr>
            <a:r>
              <a:rPr lang="en-US" sz="2400" b="0" i="0" dirty="0" err="1" smtClean="0">
                <a:solidFill>
                  <a:schemeClr val="tx2">
                    <a:lumMod val="75000"/>
                  </a:schemeClr>
                </a:solidFill>
                <a:latin typeface="+mn-lt"/>
              </a:rPr>
              <a:t>Glottolog</a:t>
            </a:r>
            <a:r>
              <a:rPr lang="en-US" sz="2400" b="0" i="0" dirty="0" smtClean="0">
                <a:solidFill>
                  <a:schemeClr val="tx2">
                    <a:lumMod val="75000"/>
                  </a:schemeClr>
                </a:solidFill>
                <a:latin typeface="+mn-lt"/>
              </a:rPr>
              <a:t> 	(2013)	246</a:t>
            </a:r>
          </a:p>
          <a:p>
            <a:pPr marL="0" indent="0">
              <a:buNone/>
            </a:pPr>
            <a:endParaRPr lang="en-US" sz="1400" b="0" i="0" u="sng" dirty="0">
              <a:solidFill>
                <a:schemeClr val="tx2">
                  <a:lumMod val="75000"/>
                </a:schemeClr>
              </a:solidFill>
              <a:latin typeface="+mn-lt"/>
            </a:endParaRPr>
          </a:p>
          <a:p>
            <a:pPr marL="450850" indent="0">
              <a:buNone/>
            </a:pPr>
            <a:endParaRPr lang="en-US" sz="400" b="0" i="0" dirty="0" smtClean="0">
              <a:solidFill>
                <a:schemeClr val="tx2">
                  <a:lumMod val="75000"/>
                </a:schemeClr>
              </a:solidFill>
              <a:latin typeface="+mn-lt"/>
            </a:endParaRPr>
          </a:p>
          <a:p>
            <a:pPr marL="0" indent="450850">
              <a:lnSpc>
                <a:spcPct val="90000"/>
              </a:lnSpc>
              <a:buNone/>
            </a:pPr>
            <a:r>
              <a:rPr lang="en-US" sz="1800" b="0" i="0" dirty="0" smtClean="0">
                <a:solidFill>
                  <a:schemeClr val="tx2">
                    <a:lumMod val="75000"/>
                  </a:schemeClr>
                </a:solidFill>
                <a:latin typeface="+mn-lt"/>
              </a:rPr>
              <a:t>	</a:t>
            </a:r>
            <a:endParaRPr lang="en-US" sz="3600" b="0" i="0" dirty="0" smtClean="0">
              <a:solidFill>
                <a:schemeClr val="tx2">
                  <a:lumMod val="75000"/>
                </a:schemeClr>
              </a:solidFill>
              <a:latin typeface="+mn-lt"/>
            </a:endParaRPr>
          </a:p>
        </p:txBody>
      </p:sp>
      <p:sp>
        <p:nvSpPr>
          <p:cNvPr id="12" name="Rounded Rectangular Callout 11"/>
          <p:cNvSpPr/>
          <p:nvPr/>
        </p:nvSpPr>
        <p:spPr>
          <a:xfrm>
            <a:off x="3344353" y="2758658"/>
            <a:ext cx="5133800" cy="1693169"/>
          </a:xfrm>
          <a:prstGeom prst="wedgeRoundRectCallout">
            <a:avLst>
              <a:gd name="adj1" fmla="val -1975"/>
              <a:gd name="adj2" fmla="val 64739"/>
              <a:gd name="adj3" fmla="val 16667"/>
            </a:avLst>
          </a:prstGeom>
          <a:solidFill>
            <a:schemeClr val="accent1">
              <a:lumMod val="20000"/>
              <a:lumOff val="80000"/>
            </a:schemeClr>
          </a:solidFill>
          <a:ln w="2222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2"/>
                </a:solidFill>
              </a:rPr>
              <a:t>How many language families are there?</a:t>
            </a:r>
            <a:endParaRPr lang="en-US" sz="3200" dirty="0">
              <a:solidFill>
                <a:schemeClr val="tx2"/>
              </a:solidFill>
            </a:endParaRPr>
          </a:p>
        </p:txBody>
      </p:sp>
      <p:pic>
        <p:nvPicPr>
          <p:cNvPr id="5" name="Picture 4" descr="AA0274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158" y="4313406"/>
            <a:ext cx="2147168" cy="2385410"/>
          </a:xfrm>
          <a:prstGeom prst="rect">
            <a:avLst/>
          </a:prstGeom>
        </p:spPr>
      </p:pic>
      <p:sp>
        <p:nvSpPr>
          <p:cNvPr id="4" name="TextBox 3"/>
          <p:cNvSpPr txBox="1"/>
          <p:nvPr/>
        </p:nvSpPr>
        <p:spPr>
          <a:xfrm>
            <a:off x="9579750" y="410703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520766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p:tgtEl>
                                          <p:spTgt spid="13"/>
                                        </p:tgtEl>
                                        <p:attrNameLst>
                                          <p:attrName>ppt_y</p:attrName>
                                        </p:attrNameLst>
                                      </p:cBhvr>
                                      <p:tavLst>
                                        <p:tav tm="0">
                                          <p:val>
                                            <p:strVal val="#ppt_y+#ppt_h*1.125000"/>
                                          </p:val>
                                        </p:tav>
                                        <p:tav tm="100000">
                                          <p:val>
                                            <p:strVal val="#ppt_y"/>
                                          </p:val>
                                        </p:tav>
                                      </p:tavLst>
                                    </p:anim>
                                    <p:animEffect transition="in" filter="wipe(up)">
                                      <p:cBhvr>
                                        <p:cTn id="8" dur="2000"/>
                                        <p:tgtEl>
                                          <p:spTgt spid="13"/>
                                        </p:tgtEl>
                                      </p:cBhvr>
                                    </p:animEffect>
                                  </p:childTnLst>
                                </p:cTn>
                              </p:par>
                              <p:par>
                                <p:cTn id="9" presetID="0" presetClass="path" presetSubtype="0" accel="50000" decel="50000" fill="hold" grpId="1" nodeType="withEffect">
                                  <p:stCondLst>
                                    <p:cond delay="0"/>
                                  </p:stCondLst>
                                  <p:childTnLst>
                                    <p:animMotion origin="layout" path="M 0 0 L 0.22023 0 " pathEditMode="relative" ptsTypes="AA">
                                      <p:cBhvr>
                                        <p:cTn id="10" dur="3000" fill="hold"/>
                                        <p:tgtEl>
                                          <p:spTgt spid="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ppt_y</p:attrName>
                                        </p:attrNameLst>
                                      </p:cBhvr>
                                      <p:tavLst>
                                        <p:tav tm="0">
                                          <p:val>
                                            <p:strVal val="#ppt_y+#ppt_h*1.125000"/>
                                          </p:val>
                                        </p:tav>
                                        <p:tav tm="100000">
                                          <p:val>
                                            <p:strVal val="#ppt_y"/>
                                          </p:val>
                                        </p:tav>
                                      </p:tavLst>
                                    </p:anim>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xit" presetSubtype="4" fill="hold" grpId="1" nodeType="clickEffect">
                                  <p:stCondLst>
                                    <p:cond delay="0"/>
                                  </p:stCondLst>
                                  <p:childTnLst>
                                    <p:anim calcmode="lin" valueType="num">
                                      <p:cBhvr additive="base">
                                        <p:cTn id="20" dur="500"/>
                                        <p:tgtEl>
                                          <p:spTgt spid="12"/>
                                        </p:tgtEl>
                                        <p:attrNameLst>
                                          <p:attrName>ppt_y</p:attrName>
                                        </p:attrNameLst>
                                      </p:cBhvr>
                                      <p:tavLst>
                                        <p:tav tm="0">
                                          <p:val>
                                            <p:strVal val="#ppt_y"/>
                                          </p:val>
                                        </p:tav>
                                        <p:tav tm="100000">
                                          <p:val>
                                            <p:strVal val="#ppt_y+#ppt_h*1.125000"/>
                                          </p:val>
                                        </p:tav>
                                      </p:tavLst>
                                    </p:anim>
                                    <p:animEffect transition="out" filter="wipe(down)">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additive="base">
                                        <p:cTn id="3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additive="base">
                                        <p:cTn id="3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 calcmode="lin" valueType="num">
                                      <p:cBhvr additive="base">
                                        <p:cTn id="4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46" dur="500"/>
                                        <p:tgtEl>
                                          <p:spTgt spid="3">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52" dur="500"/>
                                        <p:tgtEl>
                                          <p:spTgt spid="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1" nodeType="clickEffect">
                                  <p:stCondLst>
                                    <p:cond delay="0"/>
                                  </p:stCondLst>
                                  <p:childTnLst>
                                    <p:animEffect transition="out" filter="dissolve">
                                      <p:cBhvr>
                                        <p:cTn id="56" dur="500"/>
                                        <p:tgtEl>
                                          <p:spTgt spid="3">
                                            <p:txEl>
                                              <p:pRg st="0" end="0"/>
                                            </p:txEl>
                                          </p:spTgt>
                                        </p:tgtEl>
                                      </p:cBhvr>
                                    </p:animEffect>
                                    <p:set>
                                      <p:cBhvr>
                                        <p:cTn id="57" dur="1" fill="hold">
                                          <p:stCondLst>
                                            <p:cond delay="499"/>
                                          </p:stCondLst>
                                        </p:cTn>
                                        <p:tgtEl>
                                          <p:spTgt spid="3">
                                            <p:txEl>
                                              <p:pRg st="0" end="0"/>
                                            </p:txEl>
                                          </p:spTgt>
                                        </p:tgtEl>
                                        <p:attrNameLst>
                                          <p:attrName>style.visibility</p:attrName>
                                        </p:attrNameLst>
                                      </p:cBhvr>
                                      <p:to>
                                        <p:strVal val="hidden"/>
                                      </p:to>
                                    </p:set>
                                  </p:childTnLst>
                                </p:cTn>
                              </p:par>
                              <p:par>
                                <p:cTn id="58" presetID="9" presetClass="exit" presetSubtype="0" fill="hold" grpId="1" nodeType="withEffect">
                                  <p:stCondLst>
                                    <p:cond delay="0"/>
                                  </p:stCondLst>
                                  <p:childTnLst>
                                    <p:animEffect transition="out" filter="dissolve">
                                      <p:cBhvr>
                                        <p:cTn id="59" dur="500"/>
                                        <p:tgtEl>
                                          <p:spTgt spid="3">
                                            <p:txEl>
                                              <p:pRg st="1" end="1"/>
                                            </p:txEl>
                                          </p:spTgt>
                                        </p:tgtEl>
                                      </p:cBhvr>
                                    </p:animEffect>
                                    <p:set>
                                      <p:cBhvr>
                                        <p:cTn id="60" dur="1" fill="hold">
                                          <p:stCondLst>
                                            <p:cond delay="499"/>
                                          </p:stCondLst>
                                        </p:cTn>
                                        <p:tgtEl>
                                          <p:spTgt spid="3">
                                            <p:txEl>
                                              <p:pRg st="1" end="1"/>
                                            </p:txEl>
                                          </p:spTgt>
                                        </p:tgtEl>
                                        <p:attrNameLst>
                                          <p:attrName>style.visibility</p:attrName>
                                        </p:attrNameLst>
                                      </p:cBhvr>
                                      <p:to>
                                        <p:strVal val="hidden"/>
                                      </p:to>
                                    </p:set>
                                  </p:childTnLst>
                                </p:cTn>
                              </p:par>
                              <p:par>
                                <p:cTn id="61" presetID="9" presetClass="exit" presetSubtype="0" fill="hold" grpId="1" nodeType="withEffect">
                                  <p:stCondLst>
                                    <p:cond delay="0"/>
                                  </p:stCondLst>
                                  <p:childTnLst>
                                    <p:animEffect transition="out" filter="dissolve">
                                      <p:cBhvr>
                                        <p:cTn id="62" dur="500"/>
                                        <p:tgtEl>
                                          <p:spTgt spid="3">
                                            <p:txEl>
                                              <p:pRg st="2" end="2"/>
                                            </p:txEl>
                                          </p:spTgt>
                                        </p:tgtEl>
                                      </p:cBhvr>
                                    </p:animEffect>
                                    <p:set>
                                      <p:cBhvr>
                                        <p:cTn id="63" dur="1" fill="hold">
                                          <p:stCondLst>
                                            <p:cond delay="499"/>
                                          </p:stCondLst>
                                        </p:cTn>
                                        <p:tgtEl>
                                          <p:spTgt spid="3">
                                            <p:txEl>
                                              <p:pRg st="2" end="2"/>
                                            </p:txEl>
                                          </p:spTgt>
                                        </p:tgtEl>
                                        <p:attrNameLst>
                                          <p:attrName>style.visibility</p:attrName>
                                        </p:attrNameLst>
                                      </p:cBhvr>
                                      <p:to>
                                        <p:strVal val="hidden"/>
                                      </p:to>
                                    </p:set>
                                  </p:childTnLst>
                                </p:cTn>
                              </p:par>
                              <p:par>
                                <p:cTn id="64" presetID="9" presetClass="exit" presetSubtype="0" fill="hold" grpId="1" nodeType="withEffect">
                                  <p:stCondLst>
                                    <p:cond delay="0"/>
                                  </p:stCondLst>
                                  <p:childTnLst>
                                    <p:animEffect transition="out" filter="dissolve">
                                      <p:cBhvr>
                                        <p:cTn id="65" dur="500"/>
                                        <p:tgtEl>
                                          <p:spTgt spid="3">
                                            <p:txEl>
                                              <p:pRg st="3" end="3"/>
                                            </p:txEl>
                                          </p:spTgt>
                                        </p:tgtEl>
                                      </p:cBhvr>
                                    </p:animEffect>
                                    <p:set>
                                      <p:cBhvr>
                                        <p:cTn id="66" dur="1" fill="hold">
                                          <p:stCondLst>
                                            <p:cond delay="499"/>
                                          </p:stCondLst>
                                        </p:cTn>
                                        <p:tgtEl>
                                          <p:spTgt spid="3">
                                            <p:txEl>
                                              <p:pRg st="3" end="3"/>
                                            </p:txEl>
                                          </p:spTgt>
                                        </p:tgtEl>
                                        <p:attrNameLst>
                                          <p:attrName>style.visibility</p:attrName>
                                        </p:attrNameLst>
                                      </p:cBhvr>
                                      <p:to>
                                        <p:strVal val="hidden"/>
                                      </p:to>
                                    </p:set>
                                  </p:childTnLst>
                                </p:cTn>
                              </p:par>
                              <p:par>
                                <p:cTn id="67" presetID="9" presetClass="exit" presetSubtype="0" fill="hold" grpId="1" nodeType="withEffect">
                                  <p:stCondLst>
                                    <p:cond delay="0"/>
                                  </p:stCondLst>
                                  <p:childTnLst>
                                    <p:animEffect transition="out" filter="dissolve">
                                      <p:cBhvr>
                                        <p:cTn id="68" dur="500"/>
                                        <p:tgtEl>
                                          <p:spTgt spid="3">
                                            <p:txEl>
                                              <p:pRg st="4" end="4"/>
                                            </p:txEl>
                                          </p:spTgt>
                                        </p:tgtEl>
                                      </p:cBhvr>
                                    </p:animEffect>
                                    <p:set>
                                      <p:cBhvr>
                                        <p:cTn id="69" dur="1" fill="hold">
                                          <p:stCondLst>
                                            <p:cond delay="499"/>
                                          </p:stCondLst>
                                        </p:cTn>
                                        <p:tgtEl>
                                          <p:spTgt spid="3">
                                            <p:txEl>
                                              <p:pRg st="4" end="4"/>
                                            </p:txEl>
                                          </p:spTgt>
                                        </p:tgtEl>
                                        <p:attrNameLst>
                                          <p:attrName>style.visibility</p:attrName>
                                        </p:attrNameLst>
                                      </p:cBhvr>
                                      <p:to>
                                        <p:strVal val="hidden"/>
                                      </p:to>
                                    </p:set>
                                  </p:childTnLst>
                                </p:cTn>
                              </p:par>
                              <p:par>
                                <p:cTn id="70" presetID="8" presetClass="emph" presetSubtype="0" fill="hold" nodeType="withEffect">
                                  <p:stCondLst>
                                    <p:cond delay="0"/>
                                  </p:stCondLst>
                                  <p:childTnLst>
                                    <p:animRot by="10800000">
                                      <p:cBhvr>
                                        <p:cTn id="71" dur="2000" fill="hold"/>
                                        <p:tgtEl>
                                          <p:spTgt spid="13"/>
                                        </p:tgtEl>
                                        <p:attrNameLst>
                                          <p:attrName>r</p:attrName>
                                        </p:attrNameLst>
                                      </p:cBhvr>
                                    </p:animRot>
                                  </p:childTnLst>
                                </p:cTn>
                              </p:par>
                              <p:par>
                                <p:cTn id="72" presetID="9" presetClass="exit" presetSubtype="0" fill="hold" nodeType="withEffect">
                                  <p:stCondLst>
                                    <p:cond delay="0"/>
                                  </p:stCondLst>
                                  <p:childTnLst>
                                    <p:animEffect transition="out" filter="dissolv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9" presetClass="exit" presetSubtype="0" fill="hold" grpId="0" nodeType="clickEffect">
                                  <p:stCondLst>
                                    <p:cond delay="0"/>
                                  </p:stCondLst>
                                  <p:childTnLst>
                                    <p:animEffect transition="out" filter="dissolv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P spid="12" grpId="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1114"/>
          <a:stretch/>
        </p:blipFill>
        <p:spPr>
          <a:xfrm>
            <a:off x="-33417" y="4436938"/>
            <a:ext cx="9177418" cy="1615530"/>
          </a:xfrm>
          <a:prstGeom prst="rect">
            <a:avLst/>
          </a:prstGeom>
        </p:spPr>
      </p:pic>
      <p:sp>
        <p:nvSpPr>
          <p:cNvPr id="2" name="Title 1"/>
          <p:cNvSpPr>
            <a:spLocks noGrp="1"/>
          </p:cNvSpPr>
          <p:nvPr>
            <p:ph type="title"/>
          </p:nvPr>
        </p:nvSpPr>
        <p:spPr>
          <a:xfrm>
            <a:off x="390513" y="66066"/>
            <a:ext cx="8229600" cy="1143000"/>
          </a:xfrm>
        </p:spPr>
        <p:txBody>
          <a:bodyPr>
            <a:normAutofit/>
          </a:bodyPr>
          <a:lstStyle/>
          <a:p>
            <a:r>
              <a:rPr lang="en-US" sz="4400" b="0" i="0" dirty="0" smtClean="0">
                <a:solidFill>
                  <a:schemeClr val="tx2">
                    <a:lumMod val="75000"/>
                  </a:schemeClr>
                </a:solidFill>
                <a:latin typeface="+mn-lt"/>
              </a:rPr>
              <a:t>Language families cont.</a:t>
            </a:r>
            <a:endParaRPr lang="en-US" sz="4400" b="0" i="0" dirty="0">
              <a:solidFill>
                <a:schemeClr val="tx2">
                  <a:lumMod val="75000"/>
                </a:schemeClr>
              </a:solidFill>
              <a:latin typeface="+mn-lt"/>
            </a:endParaRPr>
          </a:p>
        </p:txBody>
      </p:sp>
      <p:sp>
        <p:nvSpPr>
          <p:cNvPr id="9" name="Rounded Rectangular Callout 8"/>
          <p:cNvSpPr/>
          <p:nvPr/>
        </p:nvSpPr>
        <p:spPr>
          <a:xfrm>
            <a:off x="229696" y="1559590"/>
            <a:ext cx="8711630" cy="3255627"/>
          </a:xfrm>
          <a:prstGeom prst="wedgeRoundRectCallout">
            <a:avLst>
              <a:gd name="adj1" fmla="val -1369"/>
              <a:gd name="adj2" fmla="val 59923"/>
              <a:gd name="adj3" fmla="val 16667"/>
            </a:avLst>
          </a:prstGeom>
          <a:solidFill>
            <a:schemeClr val="accent1">
              <a:lumMod val="20000"/>
              <a:lumOff val="80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2"/>
                </a:solidFill>
              </a:rPr>
              <a:t>How far back can we go.. ?</a:t>
            </a:r>
            <a:endParaRPr lang="en-US" sz="1050" b="1" dirty="0" smtClean="0">
              <a:solidFill>
                <a:schemeClr val="tx2"/>
              </a:solidFill>
            </a:endParaRPr>
          </a:p>
          <a:p>
            <a:pPr algn="ctr"/>
            <a:endParaRPr lang="en-US" sz="1050" b="1" dirty="0" smtClean="0">
              <a:solidFill>
                <a:schemeClr val="tx2"/>
              </a:solidFill>
            </a:endParaRPr>
          </a:p>
          <a:p>
            <a:r>
              <a:rPr lang="en-US" sz="2400" dirty="0" smtClean="0">
                <a:solidFill>
                  <a:schemeClr val="tx2"/>
                </a:solidFill>
              </a:rPr>
              <a:t>Nichols (2003) </a:t>
            </a:r>
            <a:br>
              <a:rPr lang="en-US" sz="2400" dirty="0" smtClean="0">
                <a:solidFill>
                  <a:schemeClr val="tx2"/>
                </a:solidFill>
              </a:rPr>
            </a:br>
            <a:r>
              <a:rPr lang="en-US" sz="2400" dirty="0" smtClean="0">
                <a:solidFill>
                  <a:schemeClr val="tx2"/>
                </a:solidFill>
              </a:rPr>
              <a:t>about the cognate method: 				4000-8000 BC</a:t>
            </a:r>
          </a:p>
          <a:p>
            <a:r>
              <a:rPr lang="en-US" sz="2400" dirty="0" smtClean="0">
                <a:solidFill>
                  <a:schemeClr val="tx2"/>
                </a:solidFill>
              </a:rPr>
              <a:t>Proto-</a:t>
            </a:r>
            <a:r>
              <a:rPr lang="en-US" sz="2400" dirty="0" err="1" smtClean="0">
                <a:solidFill>
                  <a:schemeClr val="tx2"/>
                </a:solidFill>
              </a:rPr>
              <a:t>Uraliska</a:t>
            </a:r>
            <a:r>
              <a:rPr lang="en-US" sz="2400" dirty="0" smtClean="0">
                <a:solidFill>
                  <a:schemeClr val="tx2"/>
                </a:solidFill>
              </a:rPr>
              <a:t>: 				     </a:t>
            </a:r>
            <a:r>
              <a:rPr lang="en-US" sz="2400" dirty="0" err="1" smtClean="0">
                <a:solidFill>
                  <a:schemeClr val="tx2"/>
                </a:solidFill>
              </a:rPr>
              <a:t>approx</a:t>
            </a:r>
            <a:r>
              <a:rPr lang="en-US" sz="2400" dirty="0" smtClean="0">
                <a:solidFill>
                  <a:schemeClr val="tx2"/>
                </a:solidFill>
              </a:rPr>
              <a:t> 7000</a:t>
            </a:r>
            <a:r>
              <a:rPr lang="en-US" sz="2400" dirty="0">
                <a:solidFill>
                  <a:schemeClr val="tx2"/>
                </a:solidFill>
              </a:rPr>
              <a:t>-2000 </a:t>
            </a:r>
            <a:r>
              <a:rPr lang="en-US" sz="2400" dirty="0" smtClean="0">
                <a:solidFill>
                  <a:schemeClr val="tx2"/>
                </a:solidFill>
              </a:rPr>
              <a:t>BC</a:t>
            </a:r>
            <a:endParaRPr lang="en-US" sz="2400" dirty="0">
              <a:solidFill>
                <a:schemeClr val="tx2"/>
              </a:solidFill>
            </a:endParaRPr>
          </a:p>
          <a:p>
            <a:r>
              <a:rPr lang="en-US" sz="2400" dirty="0" smtClean="0">
                <a:solidFill>
                  <a:schemeClr val="tx2"/>
                </a:solidFill>
              </a:rPr>
              <a:t>Proto- Indo-</a:t>
            </a:r>
            <a:r>
              <a:rPr lang="en-US" sz="2400" dirty="0" err="1" smtClean="0">
                <a:solidFill>
                  <a:schemeClr val="tx2"/>
                </a:solidFill>
              </a:rPr>
              <a:t>Europeiska</a:t>
            </a:r>
            <a:r>
              <a:rPr lang="en-US" sz="2400" dirty="0">
                <a:solidFill>
                  <a:schemeClr val="tx2"/>
                </a:solidFill>
              </a:rPr>
              <a:t>:</a:t>
            </a:r>
            <a:r>
              <a:rPr lang="en-US" sz="2400" dirty="0" smtClean="0">
                <a:solidFill>
                  <a:schemeClr val="tx2"/>
                </a:solidFill>
              </a:rPr>
              <a:t>   				</a:t>
            </a:r>
            <a:r>
              <a:rPr lang="en-US" sz="2400" dirty="0" err="1" smtClean="0">
                <a:solidFill>
                  <a:schemeClr val="tx2"/>
                </a:solidFill>
              </a:rPr>
              <a:t>approx</a:t>
            </a:r>
            <a:r>
              <a:rPr lang="en-US" sz="2400" dirty="0" smtClean="0">
                <a:solidFill>
                  <a:schemeClr val="tx2"/>
                </a:solidFill>
              </a:rPr>
              <a:t> 3700 BC</a:t>
            </a:r>
            <a:endParaRPr lang="en-US" sz="2400" dirty="0">
              <a:solidFill>
                <a:schemeClr val="tx2"/>
              </a:solidFill>
            </a:endParaRPr>
          </a:p>
          <a:p>
            <a:r>
              <a:rPr lang="en-US" sz="2400" dirty="0" smtClean="0">
                <a:solidFill>
                  <a:schemeClr val="tx2"/>
                </a:solidFill>
              </a:rPr>
              <a:t>Proto-</a:t>
            </a:r>
            <a:r>
              <a:rPr lang="en-US" sz="2400" dirty="0" err="1" smtClean="0">
                <a:solidFill>
                  <a:schemeClr val="tx2"/>
                </a:solidFill>
              </a:rPr>
              <a:t>Dravidiska</a:t>
            </a:r>
            <a:r>
              <a:rPr lang="en-US" sz="2400" dirty="0" smtClean="0">
                <a:solidFill>
                  <a:schemeClr val="tx2"/>
                </a:solidFill>
              </a:rPr>
              <a:t>: 			</a:t>
            </a:r>
            <a:r>
              <a:rPr lang="en-US" sz="2400" dirty="0">
                <a:solidFill>
                  <a:schemeClr val="tx2"/>
                </a:solidFill>
              </a:rPr>
              <a:t> </a:t>
            </a:r>
            <a:r>
              <a:rPr lang="en-US" sz="2400" dirty="0" smtClean="0">
                <a:solidFill>
                  <a:schemeClr val="tx2"/>
                </a:solidFill>
              </a:rPr>
              <a:t> 		    		   </a:t>
            </a:r>
            <a:r>
              <a:rPr lang="en-US" sz="2400" dirty="0" err="1" smtClean="0">
                <a:solidFill>
                  <a:schemeClr val="tx2"/>
                </a:solidFill>
              </a:rPr>
              <a:t>approx</a:t>
            </a:r>
            <a:r>
              <a:rPr lang="en-US" sz="2400" dirty="0" smtClean="0">
                <a:solidFill>
                  <a:schemeClr val="tx2"/>
                </a:solidFill>
              </a:rPr>
              <a:t> 500 BC</a:t>
            </a:r>
            <a:endParaRPr lang="en-US" sz="2400" dirty="0">
              <a:solidFill>
                <a:schemeClr val="tx2"/>
              </a:solidFill>
            </a:endParaRPr>
          </a:p>
        </p:txBody>
      </p:sp>
      <p:sp>
        <p:nvSpPr>
          <p:cNvPr id="10" name="TextBox 9"/>
          <p:cNvSpPr txBox="1"/>
          <p:nvPr/>
        </p:nvSpPr>
        <p:spPr>
          <a:xfrm>
            <a:off x="229696" y="1829152"/>
            <a:ext cx="8582085" cy="1785104"/>
          </a:xfrm>
          <a:prstGeom prst="rect">
            <a:avLst/>
          </a:prstGeom>
          <a:noFill/>
          <a:ln w="0">
            <a:solidFill>
              <a:schemeClr val="tx1"/>
            </a:solidFill>
          </a:ln>
        </p:spPr>
        <p:txBody>
          <a:bodyPr wrap="square" rtlCol="0">
            <a:spAutoFit/>
          </a:bodyPr>
          <a:lstStyle/>
          <a:p>
            <a:pPr algn="ctr"/>
            <a:r>
              <a:rPr lang="en-US" sz="4400" b="1" dirty="0" smtClean="0">
                <a:solidFill>
                  <a:schemeClr val="accent1">
                    <a:lumMod val="75000"/>
                  </a:schemeClr>
                </a:solidFill>
              </a:rPr>
              <a:t>Genus</a:t>
            </a:r>
            <a:r>
              <a:rPr lang="en-US" b="1" dirty="0" smtClean="0">
                <a:solidFill>
                  <a:schemeClr val="accent1">
                    <a:lumMod val="75000"/>
                  </a:schemeClr>
                </a:solidFill>
              </a:rPr>
              <a:t> </a:t>
            </a:r>
          </a:p>
          <a:p>
            <a:pPr algn="ctr"/>
            <a:endParaRPr lang="en-US" b="1" dirty="0" smtClean="0">
              <a:solidFill>
                <a:schemeClr val="accent1">
                  <a:lumMod val="75000"/>
                </a:schemeClr>
              </a:solidFill>
            </a:endParaRPr>
          </a:p>
          <a:p>
            <a:pPr algn="ctr"/>
            <a:r>
              <a:rPr lang="en-US" b="1" dirty="0" smtClean="0">
                <a:solidFill>
                  <a:schemeClr val="accent1">
                    <a:lumMod val="75000"/>
                  </a:schemeClr>
                </a:solidFill>
              </a:rPr>
              <a:t>– term from WALS</a:t>
            </a:r>
          </a:p>
          <a:p>
            <a:pPr algn="ctr"/>
            <a:r>
              <a:rPr lang="en-US" dirty="0" smtClean="0">
                <a:solidFill>
                  <a:schemeClr val="accent1">
                    <a:lumMod val="75000"/>
                  </a:schemeClr>
                </a:solidFill>
              </a:rPr>
              <a:t>group of languages with a shared history at least 3 500 – 4 000 years ago</a:t>
            </a:r>
            <a:endParaRPr lang="en-US" sz="300" dirty="0">
              <a:solidFill>
                <a:schemeClr val="accent1">
                  <a:lumMod val="75000"/>
                </a:schemeClr>
              </a:solidFill>
            </a:endParaRPr>
          </a:p>
          <a:p>
            <a:pPr algn="ctr"/>
            <a:endParaRPr lang="en-US" sz="1200" dirty="0"/>
          </a:p>
        </p:txBody>
      </p:sp>
      <p:sp>
        <p:nvSpPr>
          <p:cNvPr id="11" name="TextBox 10"/>
          <p:cNvSpPr txBox="1"/>
          <p:nvPr/>
        </p:nvSpPr>
        <p:spPr>
          <a:xfrm>
            <a:off x="229696" y="4718706"/>
            <a:ext cx="7796215" cy="1126462"/>
          </a:xfrm>
          <a:prstGeom prst="rect">
            <a:avLst/>
          </a:prstGeom>
          <a:noFill/>
        </p:spPr>
        <p:txBody>
          <a:bodyPr wrap="square" rtlCol="0">
            <a:spAutoFit/>
          </a:bodyPr>
          <a:lstStyle/>
          <a:p>
            <a:pPr indent="450850">
              <a:lnSpc>
                <a:spcPct val="90000"/>
              </a:lnSpc>
            </a:pPr>
            <a:r>
              <a:rPr lang="en-US" sz="2400" dirty="0">
                <a:solidFill>
                  <a:schemeClr val="tx2">
                    <a:lumMod val="20000"/>
                    <a:lumOff val="80000"/>
                  </a:schemeClr>
                </a:solidFill>
              </a:rPr>
              <a:t>WALS 	</a:t>
            </a:r>
            <a:r>
              <a:rPr lang="en-US" sz="2400" dirty="0" err="1" smtClean="0">
                <a:solidFill>
                  <a:schemeClr val="tx2">
                    <a:lumMod val="20000"/>
                    <a:lumOff val="80000"/>
                  </a:schemeClr>
                </a:solidFill>
              </a:rPr>
              <a:t>innehåller</a:t>
            </a:r>
            <a:r>
              <a:rPr lang="en-US" sz="2400" dirty="0" smtClean="0">
                <a:solidFill>
                  <a:schemeClr val="tx2">
                    <a:lumMod val="20000"/>
                    <a:lumOff val="80000"/>
                  </a:schemeClr>
                </a:solidFill>
              </a:rPr>
              <a:t> 510 </a:t>
            </a:r>
            <a:r>
              <a:rPr lang="en-US" sz="2400" dirty="0">
                <a:solidFill>
                  <a:schemeClr val="tx2">
                    <a:lumMod val="20000"/>
                    <a:lumOff val="80000"/>
                  </a:schemeClr>
                </a:solidFill>
              </a:rPr>
              <a:t>genera</a:t>
            </a:r>
          </a:p>
          <a:p>
            <a:pPr marL="450850" indent="0">
              <a:lnSpc>
                <a:spcPct val="90000"/>
              </a:lnSpc>
              <a:buNone/>
            </a:pPr>
            <a:r>
              <a:rPr lang="en-US" sz="2400" dirty="0">
                <a:solidFill>
                  <a:schemeClr val="tx2">
                    <a:lumMod val="20000"/>
                    <a:lumOff val="80000"/>
                  </a:schemeClr>
                </a:solidFill>
              </a:rPr>
              <a:t> Ex: </a:t>
            </a:r>
            <a:r>
              <a:rPr lang="en-US" sz="2400" dirty="0" err="1" smtClean="0">
                <a:solidFill>
                  <a:schemeClr val="tx2">
                    <a:lumMod val="20000"/>
                    <a:lumOff val="80000"/>
                  </a:schemeClr>
                </a:solidFill>
              </a:rPr>
              <a:t>slavic</a:t>
            </a:r>
            <a:r>
              <a:rPr lang="en-US" sz="2400" dirty="0" smtClean="0">
                <a:solidFill>
                  <a:schemeClr val="tx2">
                    <a:lumMod val="20000"/>
                    <a:lumOff val="80000"/>
                  </a:schemeClr>
                </a:solidFill>
              </a:rPr>
              <a:t>, </a:t>
            </a:r>
            <a:r>
              <a:rPr lang="en-US" sz="2400" dirty="0" err="1" smtClean="0">
                <a:solidFill>
                  <a:schemeClr val="tx2">
                    <a:lumMod val="20000"/>
                    <a:lumOff val="80000"/>
                  </a:schemeClr>
                </a:solidFill>
              </a:rPr>
              <a:t>germanic</a:t>
            </a:r>
            <a:r>
              <a:rPr lang="en-US" sz="2400" dirty="0" smtClean="0">
                <a:solidFill>
                  <a:schemeClr val="tx2">
                    <a:lumMod val="20000"/>
                    <a:lumOff val="80000"/>
                  </a:schemeClr>
                </a:solidFill>
              </a:rPr>
              <a:t>, </a:t>
            </a:r>
            <a:r>
              <a:rPr lang="en-US" sz="2400" dirty="0" err="1" smtClean="0">
                <a:solidFill>
                  <a:schemeClr val="tx2">
                    <a:lumMod val="20000"/>
                    <a:lumOff val="80000"/>
                  </a:schemeClr>
                </a:solidFill>
              </a:rPr>
              <a:t>semitic,bantoid</a:t>
            </a:r>
            <a:endParaRPr lang="en-US" sz="2400" dirty="0" smtClean="0">
              <a:solidFill>
                <a:schemeClr val="tx2">
                  <a:lumMod val="20000"/>
                  <a:lumOff val="80000"/>
                </a:schemeClr>
              </a:solidFill>
            </a:endParaRPr>
          </a:p>
          <a:p>
            <a:endParaRPr lang="en-US" sz="2400" dirty="0"/>
          </a:p>
        </p:txBody>
      </p:sp>
      <p:pic>
        <p:nvPicPr>
          <p:cNvPr id="5" name="Picture 4" descr="AA0274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158" y="4313406"/>
            <a:ext cx="2147168" cy="2385410"/>
          </a:xfrm>
          <a:prstGeom prst="rect">
            <a:avLst/>
          </a:prstGeom>
        </p:spPr>
      </p:pic>
      <p:sp>
        <p:nvSpPr>
          <p:cNvPr id="4" name="TextBox 3"/>
          <p:cNvSpPr txBox="1"/>
          <p:nvPr/>
        </p:nvSpPr>
        <p:spPr>
          <a:xfrm>
            <a:off x="9579750" y="410703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43427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1" nodeType="clickEffect">
                                  <p:stCondLst>
                                    <p:cond delay="0"/>
                                  </p:stCondLst>
                                  <p:childTnLst>
                                    <p:anim calcmode="lin" valueType="num">
                                      <p:cBhvr additive="base">
                                        <p:cTn id="12" dur="500"/>
                                        <p:tgtEl>
                                          <p:spTgt spid="9"/>
                                        </p:tgtEl>
                                        <p:attrNameLst>
                                          <p:attrName>ppt_y</p:attrName>
                                        </p:attrNameLst>
                                      </p:cBhvr>
                                      <p:tavLst>
                                        <p:tav tm="0">
                                          <p:val>
                                            <p:strVal val="#ppt_y"/>
                                          </p:val>
                                        </p:tav>
                                        <p:tav tm="100000">
                                          <p:val>
                                            <p:strVal val="#ppt_y+#ppt_h*1.125000"/>
                                          </p:val>
                                        </p:tav>
                                      </p:tavLst>
                                    </p:anim>
                                    <p:animEffect transition="out" filter="wipe(down)">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0" nodeType="clickEffect">
                                  <p:stCondLst>
                                    <p:cond delay="0"/>
                                  </p:stCondLst>
                                  <p:childTnLst>
                                    <p:animEffect transition="out" filter="dissolv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par>
                          <p:cTn id="23" fill="hold">
                            <p:stCondLst>
                              <p:cond delay="500"/>
                            </p:stCondLst>
                            <p:childTnLst>
                              <p:par>
                                <p:cTn id="24" presetID="1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p:tgtEl>
                                          <p:spTgt spid="6"/>
                                        </p:tgtEl>
                                        <p:attrNameLst>
                                          <p:attrName>ppt_y</p:attrName>
                                        </p:attrNameLst>
                                      </p:cBhvr>
                                      <p:tavLst>
                                        <p:tav tm="0">
                                          <p:val>
                                            <p:strVal val="#ppt_y+#ppt_h*1.125000"/>
                                          </p:val>
                                        </p:tav>
                                        <p:tav tm="100000">
                                          <p:val>
                                            <p:strVal val="#ppt_y"/>
                                          </p:val>
                                        </p:tav>
                                      </p:tavLst>
                                    </p:anim>
                                    <p:animEffect transition="in" filter="wipe(up)">
                                      <p:cBhvr>
                                        <p:cTn id="27" dur="1000"/>
                                        <p:tgtEl>
                                          <p:spTgt spid="6"/>
                                        </p:tgtEl>
                                      </p:cBhvr>
                                    </p:animEffect>
                                  </p:childTnLst>
                                  <p:subTnLst>
                                    <p:animClr clrSpc="rgb" dir="cw">
                                      <p:cBhvr override="childStyle">
                                        <p:cTn dur="1" fill="hold" display="0" masterRel="nextClick" afterEffect="1"/>
                                        <p:tgtEl>
                                          <p:spTgt spid="6"/>
                                        </p:tgtEl>
                                        <p:attrNameLst>
                                          <p:attrName>ppt_c</p:attrName>
                                        </p:attrNameLst>
                                      </p:cBhvr>
                                      <p:to>
                                        <a:schemeClr val="accent1"/>
                                      </p:to>
                                    </p:animClr>
                                  </p:sub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0" i="0" dirty="0" smtClean="0">
                <a:solidFill>
                  <a:schemeClr val="tx2">
                    <a:lumMod val="75000"/>
                  </a:schemeClr>
                </a:solidFill>
                <a:latin typeface="+mn-lt"/>
              </a:rPr>
              <a:t>More on language families</a:t>
            </a:r>
            <a:endParaRPr lang="en-US" sz="3600" b="0" i="0" dirty="0">
              <a:solidFill>
                <a:schemeClr val="tx2">
                  <a:lumMod val="75000"/>
                </a:schemeClr>
              </a:solidFill>
              <a:latin typeface="+mn-lt"/>
            </a:endParaRPr>
          </a:p>
        </p:txBody>
      </p:sp>
      <p:sp>
        <p:nvSpPr>
          <p:cNvPr id="3" name="Content Placeholder 2"/>
          <p:cNvSpPr>
            <a:spLocks noGrp="1"/>
          </p:cNvSpPr>
          <p:nvPr>
            <p:ph idx="1"/>
          </p:nvPr>
        </p:nvSpPr>
        <p:spPr>
          <a:xfrm>
            <a:off x="660050" y="1483140"/>
            <a:ext cx="8229600" cy="836727"/>
          </a:xfrm>
        </p:spPr>
        <p:txBody>
          <a:bodyPr/>
          <a:lstStyle/>
          <a:p>
            <a:pPr marL="0" indent="0" algn="ctr">
              <a:buNone/>
            </a:pPr>
            <a:r>
              <a:rPr lang="en-US" sz="1800" b="0" i="0" dirty="0" smtClean="0">
                <a:solidFill>
                  <a:schemeClr val="tx2">
                    <a:lumMod val="75000"/>
                  </a:schemeClr>
                </a:solidFill>
                <a:latin typeface="+mn-lt"/>
              </a:rPr>
              <a:t>6 languages families include 63% of all languages and </a:t>
            </a:r>
            <a:br>
              <a:rPr lang="en-US" sz="1800" b="0" i="0" dirty="0" smtClean="0">
                <a:solidFill>
                  <a:schemeClr val="tx2">
                    <a:lumMod val="75000"/>
                  </a:schemeClr>
                </a:solidFill>
                <a:latin typeface="+mn-lt"/>
              </a:rPr>
            </a:br>
            <a:r>
              <a:rPr lang="en-US" sz="1800" b="0" i="0" dirty="0" smtClean="0">
                <a:solidFill>
                  <a:schemeClr val="tx2">
                    <a:lumMod val="75000"/>
                  </a:schemeClr>
                </a:solidFill>
                <a:latin typeface="+mn-lt"/>
              </a:rPr>
              <a:t>are spoken by 85% of the worlds population</a:t>
            </a:r>
          </a:p>
          <a:p>
            <a:pPr marL="0" indent="0">
              <a:buNone/>
            </a:pPr>
            <a:endParaRPr lang="en-US" sz="2400" b="0" i="0" dirty="0">
              <a:solidFill>
                <a:schemeClr val="tx2">
                  <a:lumMod val="75000"/>
                </a:schemeClr>
              </a:solidFill>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2399464264"/>
              </p:ext>
            </p:extLst>
          </p:nvPr>
        </p:nvGraphicFramePr>
        <p:xfrm>
          <a:off x="239920" y="2484523"/>
          <a:ext cx="8649730" cy="4000722"/>
        </p:xfrm>
        <a:graphic>
          <a:graphicData uri="http://schemas.openxmlformats.org/drawingml/2006/table">
            <a:tbl>
              <a:tblPr firstRow="1" bandRow="1">
                <a:tableStyleId>{5C22544A-7EE6-4342-B048-85BDC9FD1C3A}</a:tableStyleId>
              </a:tblPr>
              <a:tblGrid>
                <a:gridCol w="1929459"/>
                <a:gridCol w="1530433"/>
                <a:gridCol w="1729946"/>
                <a:gridCol w="1729946"/>
                <a:gridCol w="1729946"/>
              </a:tblGrid>
              <a:tr h="1070766">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Language families</a:t>
                      </a:r>
                      <a:endParaRPr lang="en-US" sz="1800" dirty="0">
                        <a:effectLst/>
                        <a:latin typeface="Cambria"/>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a:effectLst/>
                          <a:latin typeface="Helvetica"/>
                          <a:ea typeface="ＭＳ 明朝"/>
                          <a:cs typeface="Helvetica"/>
                        </a:rPr>
                        <a:t># </a:t>
                      </a:r>
                      <a:r>
                        <a:rPr lang="en-US" sz="1800" dirty="0" smtClean="0">
                          <a:effectLst/>
                          <a:latin typeface="Helvetica"/>
                          <a:ea typeface="ＭＳ 明朝"/>
                          <a:cs typeface="Helvetica"/>
                        </a:rPr>
                        <a:t>languages</a:t>
                      </a:r>
                      <a:endParaRPr lang="en-US" sz="1800" dirty="0">
                        <a:effectLst/>
                        <a:latin typeface="Cambria"/>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a:effectLst/>
                          <a:latin typeface="Helvetica"/>
                          <a:ea typeface="ＭＳ 明朝"/>
                          <a:cs typeface="Helvetica"/>
                        </a:rPr>
                        <a:t>% </a:t>
                      </a:r>
                      <a:r>
                        <a:rPr lang="en-US" sz="1800" dirty="0" smtClean="0">
                          <a:effectLst/>
                          <a:latin typeface="Helvetica"/>
                          <a:ea typeface="ＭＳ 明朝"/>
                          <a:cs typeface="Helvetica"/>
                        </a:rPr>
                        <a:t>of world population of languages</a:t>
                      </a:r>
                      <a:endParaRPr lang="en-US" sz="1800" dirty="0">
                        <a:effectLst/>
                        <a:latin typeface="Cambria"/>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a:t>
                      </a:r>
                      <a:r>
                        <a:rPr lang="en-US" sz="1800" baseline="0" dirty="0" smtClean="0">
                          <a:effectLst/>
                          <a:latin typeface="Helvetica"/>
                          <a:ea typeface="ＭＳ 明朝"/>
                          <a:cs typeface="Helvetica"/>
                        </a:rPr>
                        <a:t> speakers</a:t>
                      </a:r>
                      <a:endParaRPr lang="en-US" sz="1800" dirty="0">
                        <a:effectLst/>
                        <a:latin typeface="Cambria"/>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a:t>
                      </a:r>
                      <a:r>
                        <a:rPr lang="en-US" sz="1800" baseline="0" dirty="0" smtClean="0">
                          <a:effectLst/>
                          <a:latin typeface="Helvetica"/>
                          <a:ea typeface="ＭＳ 明朝"/>
                          <a:cs typeface="Helvetica"/>
                        </a:rPr>
                        <a:t> of world population of speakers</a:t>
                      </a:r>
                      <a:endParaRPr lang="en-US" sz="1800" dirty="0">
                        <a:effectLst/>
                        <a:latin typeface="Cambria"/>
                        <a:ea typeface="ＭＳ 明朝"/>
                        <a:cs typeface="Times New Roman"/>
                      </a:endParaRPr>
                    </a:p>
                  </a:txBody>
                  <a:tcPr marL="68580" marR="68580" marT="0" marB="0" anchor="ctr"/>
                </a:tc>
              </a:tr>
              <a:tr h="391734">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a:effectLst/>
                          <a:latin typeface="Helvetica"/>
                          <a:ea typeface="ＭＳ 明朝"/>
                          <a:cs typeface="Helvetica"/>
                        </a:rPr>
                        <a:t>Niger</a:t>
                      </a:r>
                      <a:r>
                        <a:rPr lang="en-US" sz="1800" dirty="0" smtClean="0">
                          <a:effectLst/>
                          <a:latin typeface="Helvetica"/>
                          <a:ea typeface="ＭＳ 明朝"/>
                          <a:cs typeface="Helvetica"/>
                        </a:rPr>
                        <a:t>-Congo</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a:effectLst/>
                          <a:latin typeface="Helvetica"/>
                          <a:ea typeface="ＭＳ 明朝"/>
                          <a:cs typeface="Helvetica"/>
                        </a:rPr>
                        <a:t>1 </a:t>
                      </a:r>
                      <a:r>
                        <a:rPr lang="en-US" sz="1800" dirty="0" smtClean="0">
                          <a:effectLst/>
                          <a:latin typeface="Helvetica"/>
                          <a:ea typeface="ＭＳ 明朝"/>
                          <a:cs typeface="Helvetica"/>
                        </a:rPr>
                        <a:t>526</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21,47%</a:t>
                      </a:r>
                      <a:endParaRPr lang="en-US" sz="1800" dirty="0">
                        <a:effectLst/>
                        <a:latin typeface="Cambria"/>
                        <a:ea typeface="ＭＳ 明朝"/>
                        <a:cs typeface="Times New Roman"/>
                      </a:endParaRPr>
                    </a:p>
                  </a:txBody>
                  <a:tcPr marL="68580" marR="68580" marT="0" marB="0" anchor="ctr"/>
                </a:tc>
                <a:tc>
                  <a:txBody>
                    <a:bodyPr/>
                    <a:lstStyle/>
                    <a:p>
                      <a:pPr algn="r">
                        <a:spcAft>
                          <a:spcPts val="0"/>
                        </a:spcAft>
                      </a:pPr>
                      <a:r>
                        <a:rPr lang="en-US" sz="1800" dirty="0" smtClean="0">
                          <a:effectLst/>
                          <a:latin typeface="Helvetica"/>
                          <a:ea typeface="ＭＳ 明朝"/>
                          <a:cs typeface="Helvetica"/>
                        </a:rPr>
                        <a:t>435 432 213</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6,92%</a:t>
                      </a:r>
                      <a:endParaRPr lang="en-US" sz="1800" dirty="0">
                        <a:effectLst/>
                        <a:latin typeface="Cambria"/>
                        <a:ea typeface="ＭＳ 明朝"/>
                        <a:cs typeface="Times New Roman"/>
                      </a:endParaRPr>
                    </a:p>
                  </a:txBody>
                  <a:tcPr marL="68580" marR="68580" marT="0" marB="0" anchor="ctr"/>
                </a:tc>
              </a:tr>
              <a:tr h="391734">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Austronesian</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a:effectLst/>
                          <a:latin typeface="Helvetica"/>
                          <a:ea typeface="ＭＳ 明朝"/>
                          <a:cs typeface="Helvetica"/>
                        </a:rPr>
                        <a:t>1 </a:t>
                      </a:r>
                      <a:r>
                        <a:rPr lang="en-US" sz="1800" dirty="0" smtClean="0">
                          <a:effectLst/>
                          <a:latin typeface="Helvetica"/>
                          <a:ea typeface="ＭＳ 明朝"/>
                          <a:cs typeface="Helvetica"/>
                        </a:rPr>
                        <a:t>222 </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17,20%</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346</a:t>
                      </a:r>
                      <a:r>
                        <a:rPr lang="en-US" sz="1800" baseline="0" dirty="0" smtClean="0">
                          <a:effectLst/>
                          <a:latin typeface="Helvetica"/>
                          <a:ea typeface="ＭＳ 明朝"/>
                          <a:cs typeface="Helvetica"/>
                        </a:rPr>
                        <a:t> 489 508</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5,50%</a:t>
                      </a:r>
                      <a:endParaRPr lang="en-US" sz="1800" dirty="0">
                        <a:effectLst/>
                        <a:latin typeface="Cambria"/>
                        <a:ea typeface="ＭＳ 明朝"/>
                        <a:cs typeface="Times New Roman"/>
                      </a:endParaRPr>
                    </a:p>
                  </a:txBody>
                  <a:tcPr marL="68580" marR="68580" marT="0" marB="0" anchor="ctr"/>
                </a:tc>
              </a:tr>
              <a:tr h="579552">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a:effectLst/>
                          <a:latin typeface="Helvetica"/>
                          <a:ea typeface="ＭＳ 明朝"/>
                          <a:cs typeface="Helvetica"/>
                        </a:rPr>
                        <a:t>Trans-</a:t>
                      </a:r>
                      <a:r>
                        <a:rPr lang="en-US" sz="1800" dirty="0" smtClean="0">
                          <a:effectLst/>
                          <a:latin typeface="Helvetica"/>
                          <a:ea typeface="ＭＳ 明朝"/>
                          <a:cs typeface="Helvetica"/>
                        </a:rPr>
                        <a:t>New-</a:t>
                      </a:r>
                      <a:r>
                        <a:rPr lang="en-US" sz="1800" dirty="0">
                          <a:effectLst/>
                          <a:latin typeface="Helvetica"/>
                          <a:ea typeface="ＭＳ 明朝"/>
                          <a:cs typeface="Helvetica"/>
                        </a:rPr>
                        <a:t>Guinea</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476</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6,70%</a:t>
                      </a:r>
                      <a:endParaRPr lang="en-US" sz="1800" dirty="0">
                        <a:effectLst/>
                        <a:latin typeface="Cambria"/>
                        <a:ea typeface="ＭＳ 明朝"/>
                        <a:cs typeface="Times New Roman"/>
                      </a:endParaRPr>
                    </a:p>
                  </a:txBody>
                  <a:tcPr marL="68580" marR="68580" marT="0" marB="0" anchor="ctr"/>
                </a:tc>
                <a:tc>
                  <a:txBody>
                    <a:bodyPr/>
                    <a:lstStyle/>
                    <a:p>
                      <a:pPr algn="r">
                        <a:spcAft>
                          <a:spcPts val="0"/>
                        </a:spcAft>
                      </a:pPr>
                      <a:r>
                        <a:rPr lang="en-US" sz="1800" dirty="0" smtClean="0">
                          <a:effectLst/>
                          <a:latin typeface="Helvetica"/>
                          <a:ea typeface="ＭＳ 明朝"/>
                          <a:cs typeface="Helvetica"/>
                        </a:rPr>
                        <a:t>3</a:t>
                      </a:r>
                      <a:r>
                        <a:rPr lang="en-US" sz="1800" baseline="0" dirty="0" smtClean="0">
                          <a:effectLst/>
                          <a:latin typeface="Helvetica"/>
                          <a:ea typeface="ＭＳ 明朝"/>
                          <a:cs typeface="Helvetica"/>
                        </a:rPr>
                        <a:t> 540 024</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0,06%</a:t>
                      </a:r>
                      <a:endParaRPr lang="en-US" sz="1800" dirty="0">
                        <a:effectLst/>
                        <a:latin typeface="Cambria"/>
                        <a:ea typeface="ＭＳ 明朝"/>
                        <a:cs typeface="Times New Roman"/>
                      </a:endParaRPr>
                    </a:p>
                  </a:txBody>
                  <a:tcPr marL="68580" marR="68580" marT="0" marB="0" anchor="ctr"/>
                </a:tc>
              </a:tr>
              <a:tr h="391734">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a:effectLst/>
                          <a:latin typeface="Helvetica"/>
                          <a:ea typeface="ＭＳ 明朝"/>
                          <a:cs typeface="Helvetica"/>
                        </a:rPr>
                        <a:t>Sino-</a:t>
                      </a:r>
                      <a:r>
                        <a:rPr lang="en-US" sz="1800" dirty="0" smtClean="0">
                          <a:effectLst/>
                          <a:latin typeface="Helvetica"/>
                          <a:ea typeface="ＭＳ 明朝"/>
                          <a:cs typeface="Helvetica"/>
                        </a:rPr>
                        <a:t>Tibetan</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455</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6,40%</a:t>
                      </a:r>
                      <a:endParaRPr lang="en-US" sz="1800" dirty="0">
                        <a:effectLst/>
                        <a:latin typeface="Cambria"/>
                        <a:ea typeface="ＭＳ 明朝"/>
                        <a:cs typeface="Times New Roman"/>
                      </a:endParaRPr>
                    </a:p>
                  </a:txBody>
                  <a:tcPr marL="68580" marR="68580" marT="0" marB="0" anchor="ctr"/>
                </a:tc>
                <a:tc>
                  <a:txBody>
                    <a:bodyPr/>
                    <a:lstStyle/>
                    <a:p>
                      <a:pPr algn="r">
                        <a:spcAft>
                          <a:spcPts val="0"/>
                        </a:spcAft>
                      </a:pPr>
                      <a:r>
                        <a:rPr lang="en-US" sz="1800" dirty="0" smtClean="0">
                          <a:effectLst/>
                          <a:latin typeface="Helvetica"/>
                          <a:ea typeface="ＭＳ 明朝"/>
                          <a:cs typeface="Helvetica"/>
                        </a:rPr>
                        <a:t>1</a:t>
                      </a:r>
                      <a:r>
                        <a:rPr lang="en-US" sz="1800" baseline="0" dirty="0" smtClean="0">
                          <a:effectLst/>
                          <a:latin typeface="Helvetica"/>
                          <a:ea typeface="ＭＳ 明朝"/>
                          <a:cs typeface="Helvetica"/>
                        </a:rPr>
                        <a:t> 268 218 984</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20,14%</a:t>
                      </a:r>
                      <a:endParaRPr lang="en-US" sz="1800" dirty="0">
                        <a:effectLst/>
                        <a:latin typeface="Cambria"/>
                        <a:ea typeface="ＭＳ 明朝"/>
                        <a:cs typeface="Times New Roman"/>
                      </a:endParaRPr>
                    </a:p>
                  </a:txBody>
                  <a:tcPr marL="68580" marR="68580" marT="0" marB="0" anchor="ctr"/>
                </a:tc>
              </a:tr>
              <a:tr h="391734">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Indo</a:t>
                      </a:r>
                      <a:r>
                        <a:rPr lang="en-US" sz="1800" baseline="0" dirty="0" smtClean="0">
                          <a:effectLst/>
                          <a:latin typeface="Helvetica"/>
                          <a:ea typeface="ＭＳ 明朝"/>
                          <a:cs typeface="Helvetica"/>
                        </a:rPr>
                        <a:t>-</a:t>
                      </a:r>
                      <a:r>
                        <a:rPr lang="en-US" sz="1800" dirty="0" smtClean="0">
                          <a:effectLst/>
                          <a:latin typeface="Helvetica"/>
                          <a:ea typeface="ＭＳ 明朝"/>
                          <a:cs typeface="Helvetica"/>
                        </a:rPr>
                        <a:t>European</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437</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6,15%</a:t>
                      </a:r>
                      <a:endParaRPr lang="en-US" sz="1800" dirty="0">
                        <a:effectLst/>
                        <a:latin typeface="Cambria"/>
                        <a:ea typeface="ＭＳ 明朝"/>
                        <a:cs typeface="Times New Roman"/>
                      </a:endParaRPr>
                    </a:p>
                  </a:txBody>
                  <a:tcPr marL="68580" marR="68580" marT="0" marB="0" anchor="ctr"/>
                </a:tc>
                <a:tc>
                  <a:txBody>
                    <a:bodyPr/>
                    <a:lstStyle/>
                    <a:p>
                      <a:pPr algn="r">
                        <a:spcAft>
                          <a:spcPts val="0"/>
                        </a:spcAft>
                      </a:pPr>
                      <a:r>
                        <a:rPr lang="en-US" sz="1800" dirty="0" smtClean="0">
                          <a:effectLst/>
                          <a:latin typeface="Helvetica"/>
                          <a:ea typeface="ＭＳ 明朝"/>
                          <a:cs typeface="Helvetica"/>
                        </a:rPr>
                        <a:t>2</a:t>
                      </a:r>
                      <a:r>
                        <a:rPr lang="en-US" sz="1800" baseline="0" dirty="0" smtClean="0">
                          <a:effectLst/>
                          <a:latin typeface="Helvetica"/>
                          <a:ea typeface="ＭＳ 明朝"/>
                          <a:cs typeface="Helvetica"/>
                        </a:rPr>
                        <a:t> 925 253 210</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46,46%</a:t>
                      </a:r>
                      <a:endParaRPr lang="en-US" sz="1800" dirty="0">
                        <a:effectLst/>
                        <a:latin typeface="Cambria"/>
                        <a:ea typeface="ＭＳ 明朝"/>
                        <a:cs typeface="Times New Roman"/>
                      </a:endParaRPr>
                    </a:p>
                  </a:txBody>
                  <a:tcPr marL="68580" marR="68580" marT="0" marB="0" anchor="ctr"/>
                </a:tc>
              </a:tr>
              <a:tr h="391734">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a:effectLst/>
                          <a:latin typeface="Helvetica"/>
                          <a:ea typeface="ＭＳ 明朝"/>
                          <a:cs typeface="Helvetica"/>
                        </a:rPr>
                        <a:t>Afro-</a:t>
                      </a:r>
                      <a:r>
                        <a:rPr lang="en-US" sz="1800" dirty="0" smtClean="0">
                          <a:effectLst/>
                          <a:latin typeface="Helvetica"/>
                          <a:ea typeface="ＭＳ 明朝"/>
                          <a:cs typeface="Helvetica"/>
                        </a:rPr>
                        <a:t>Asiatic</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367</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5,16%</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Cambria"/>
                          <a:ea typeface="ＭＳ 明朝"/>
                          <a:cs typeface="Times New Roman"/>
                        </a:rPr>
                        <a:t>374 573 409</a:t>
                      </a:r>
                      <a:endParaRPr lang="en-US" sz="1800"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latin typeface="Helvetica"/>
                          <a:ea typeface="ＭＳ 明朝"/>
                          <a:cs typeface="Helvetica"/>
                        </a:rPr>
                        <a:t>5,95%</a:t>
                      </a:r>
                      <a:endParaRPr lang="en-US" sz="1800" dirty="0">
                        <a:effectLst/>
                        <a:latin typeface="Cambria"/>
                        <a:ea typeface="ＭＳ 明朝"/>
                        <a:cs typeface="Times New Roman"/>
                      </a:endParaRPr>
                    </a:p>
                  </a:txBody>
                  <a:tcPr marL="68580" marR="68580" marT="0" marB="0" anchor="ctr"/>
                </a:tc>
              </a:tr>
              <a:tr h="391734">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b="1" dirty="0" smtClean="0">
                          <a:effectLst/>
                          <a:latin typeface="Helvetica"/>
                          <a:ea typeface="ＭＳ 明朝"/>
                          <a:cs typeface="Helvetica"/>
                        </a:rPr>
                        <a:t>Total</a:t>
                      </a:r>
                      <a:endParaRPr lang="en-US" sz="1800" b="1"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b="1" dirty="0">
                          <a:effectLst/>
                          <a:latin typeface="Helvetica"/>
                          <a:ea typeface="ＭＳ 明朝"/>
                          <a:cs typeface="Helvetica"/>
                        </a:rPr>
                        <a:t>4 </a:t>
                      </a:r>
                      <a:r>
                        <a:rPr lang="en-US" sz="1800" b="1" dirty="0" smtClean="0">
                          <a:effectLst/>
                          <a:latin typeface="Helvetica"/>
                          <a:ea typeface="ＭＳ 明朝"/>
                          <a:cs typeface="Helvetica"/>
                        </a:rPr>
                        <a:t>483</a:t>
                      </a:r>
                      <a:endParaRPr lang="en-US" sz="1800" b="1"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b="1" dirty="0" smtClean="0">
                          <a:effectLst/>
                          <a:latin typeface="Helvetica"/>
                          <a:ea typeface="ＭＳ 明朝"/>
                          <a:cs typeface="Helvetica"/>
                        </a:rPr>
                        <a:t>63,09%</a:t>
                      </a:r>
                      <a:endParaRPr lang="en-US" sz="1800" b="1" dirty="0">
                        <a:effectLst/>
                        <a:latin typeface="Cambria"/>
                        <a:ea typeface="ＭＳ 明朝"/>
                        <a:cs typeface="Times New Roman"/>
                      </a:endParaRPr>
                    </a:p>
                  </a:txBody>
                  <a:tcPr marL="68580" marR="68580" marT="0" marB="0" anchor="ctr"/>
                </a:tc>
                <a:tc>
                  <a:txBody>
                    <a:bodyPr/>
                    <a:lstStyle/>
                    <a:p>
                      <a:pPr algn="r">
                        <a:spcAft>
                          <a:spcPts val="0"/>
                        </a:spcAft>
                      </a:pPr>
                      <a:r>
                        <a:rPr lang="en-US" sz="1800" b="1" dirty="0" smtClean="0">
                          <a:effectLst/>
                          <a:latin typeface="Helvetica"/>
                          <a:ea typeface="ＭＳ 明朝"/>
                          <a:cs typeface="Helvetica"/>
                        </a:rPr>
                        <a:t>5</a:t>
                      </a:r>
                      <a:r>
                        <a:rPr lang="en-US" sz="1800" b="1" baseline="0" dirty="0" smtClean="0">
                          <a:effectLst/>
                          <a:latin typeface="Helvetica"/>
                          <a:ea typeface="ＭＳ 明朝"/>
                          <a:cs typeface="Helvetica"/>
                        </a:rPr>
                        <a:t> 353 507 348</a:t>
                      </a:r>
                      <a:endParaRPr lang="en-US" sz="1800" b="1" dirty="0">
                        <a:effectLst/>
                        <a:latin typeface="Cambria"/>
                        <a:ea typeface="ＭＳ 明朝"/>
                        <a:cs typeface="Times New Roman"/>
                      </a:endParaRPr>
                    </a:p>
                  </a:txBody>
                  <a:tcPr marL="68580" marR="68580" marT="0" marB="0" anchor="ctr"/>
                </a:tc>
                <a:tc>
                  <a:txBody>
                    <a:bodyPr/>
                    <a:lstStyle/>
                    <a:p>
                      <a:pPr algn="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b="1" dirty="0" smtClean="0">
                          <a:effectLst/>
                          <a:latin typeface="Helvetica"/>
                          <a:ea typeface="ＭＳ 明朝"/>
                          <a:cs typeface="Helvetica"/>
                        </a:rPr>
                        <a:t>85,03%</a:t>
                      </a:r>
                      <a:endParaRPr lang="en-US" sz="1800" b="1" dirty="0">
                        <a:effectLst/>
                        <a:latin typeface="Cambria"/>
                        <a:ea typeface="ＭＳ 明朝"/>
                        <a:cs typeface="Times New Roman"/>
                      </a:endParaRPr>
                    </a:p>
                  </a:txBody>
                  <a:tcPr marL="68580" marR="68580" marT="0" marB="0" anchor="ctr"/>
                </a:tc>
              </a:tr>
            </a:tbl>
          </a:graphicData>
        </a:graphic>
      </p:graphicFrame>
    </p:spTree>
    <p:extLst>
      <p:ext uri="{BB962C8B-B14F-4D97-AF65-F5344CB8AC3E}">
        <p14:creationId xmlns:p14="http://schemas.microsoft.com/office/powerpoint/2010/main" val="698417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0" i="0" dirty="0" smtClean="0">
                <a:solidFill>
                  <a:schemeClr val="tx2">
                    <a:lumMod val="75000"/>
                  </a:schemeClr>
                </a:solidFill>
                <a:latin typeface="+mn-lt"/>
              </a:rPr>
              <a:t>How many isolates?</a:t>
            </a:r>
            <a:endParaRPr lang="en-US" sz="3600" b="0" i="0" dirty="0">
              <a:solidFill>
                <a:schemeClr val="tx2">
                  <a:lumMod val="75000"/>
                </a:schemeClr>
              </a:solidFill>
              <a:latin typeface="+mn-lt"/>
            </a:endParaRPr>
          </a:p>
        </p:txBody>
      </p:sp>
      <p:sp>
        <p:nvSpPr>
          <p:cNvPr id="3" name="Content Placeholder 2"/>
          <p:cNvSpPr>
            <a:spLocks noGrp="1"/>
          </p:cNvSpPr>
          <p:nvPr>
            <p:ph idx="1"/>
          </p:nvPr>
        </p:nvSpPr>
        <p:spPr>
          <a:xfrm>
            <a:off x="353255" y="1240369"/>
            <a:ext cx="8488978" cy="5250126"/>
          </a:xfrm>
        </p:spPr>
        <p:txBody>
          <a:bodyPr>
            <a:normAutofit/>
          </a:bodyPr>
          <a:lstStyle/>
          <a:p>
            <a:pPr marL="0" indent="0">
              <a:buNone/>
            </a:pPr>
            <a:r>
              <a:rPr lang="en-US" sz="2400" b="0" i="0" dirty="0" smtClean="0">
                <a:solidFill>
                  <a:schemeClr val="tx2">
                    <a:lumMod val="75000"/>
                  </a:schemeClr>
                </a:solidFill>
                <a:latin typeface="+mn-lt"/>
              </a:rPr>
              <a:t>An isolate is a language with no known relatives</a:t>
            </a:r>
          </a:p>
          <a:p>
            <a:pPr marL="0" indent="0">
              <a:buNone/>
            </a:pPr>
            <a:endParaRPr lang="sv-SE" sz="2400" b="0" i="0" dirty="0" smtClean="0">
              <a:solidFill>
                <a:schemeClr val="tx2">
                  <a:lumMod val="75000"/>
                </a:schemeClr>
              </a:solidFill>
              <a:latin typeface="+mn-lt"/>
            </a:endParaRPr>
          </a:p>
          <a:p>
            <a:pPr marL="0" indent="0">
              <a:buNone/>
            </a:pPr>
            <a:endParaRPr lang="sv-SE" sz="2400" b="0" i="0" dirty="0">
              <a:solidFill>
                <a:schemeClr val="tx2">
                  <a:lumMod val="75000"/>
                </a:schemeClr>
              </a:solidFill>
              <a:latin typeface="+mn-lt"/>
            </a:endParaRPr>
          </a:p>
          <a:p>
            <a:pPr marL="0" indent="0">
              <a:buNone/>
            </a:pPr>
            <a:endParaRPr lang="sv-SE" sz="2400" b="0" i="0" dirty="0" smtClean="0">
              <a:solidFill>
                <a:schemeClr val="tx2">
                  <a:lumMod val="75000"/>
                </a:schemeClr>
              </a:solidFill>
              <a:latin typeface="+mn-lt"/>
            </a:endParaRPr>
          </a:p>
          <a:p>
            <a:pPr marL="0" indent="0">
              <a:buNone/>
            </a:pPr>
            <a:endParaRPr lang="sv-SE" sz="2400" b="0" i="0" dirty="0" smtClean="0">
              <a:solidFill>
                <a:schemeClr val="tx2">
                  <a:lumMod val="75000"/>
                </a:schemeClr>
              </a:solidFill>
              <a:latin typeface="+mn-lt"/>
            </a:endParaRPr>
          </a:p>
          <a:p>
            <a:pPr marL="0" indent="0">
              <a:buNone/>
            </a:pPr>
            <a:endParaRPr lang="sv-SE" sz="2400" b="0" i="0" dirty="0" smtClean="0">
              <a:solidFill>
                <a:schemeClr val="tx2">
                  <a:lumMod val="75000"/>
                </a:schemeClr>
              </a:solidFill>
              <a:latin typeface="+mn-lt"/>
            </a:endParaRPr>
          </a:p>
          <a:p>
            <a:pPr marL="0" indent="0">
              <a:buNone/>
            </a:pPr>
            <a:endParaRPr lang="sv-SE" sz="2400" b="0" i="0" dirty="0" smtClean="0">
              <a:solidFill>
                <a:schemeClr val="tx2">
                  <a:lumMod val="75000"/>
                </a:schemeClr>
              </a:solidFill>
              <a:latin typeface="+mn-lt"/>
            </a:endParaRPr>
          </a:p>
          <a:p>
            <a:pPr marL="0" indent="0">
              <a:buNone/>
            </a:pPr>
            <a:endParaRPr lang="sv-SE" sz="2400" b="0" i="0" dirty="0" smtClean="0">
              <a:solidFill>
                <a:schemeClr val="tx2">
                  <a:lumMod val="75000"/>
                </a:schemeClr>
              </a:solidFill>
              <a:latin typeface="+mn-lt"/>
            </a:endParaRPr>
          </a:p>
          <a:p>
            <a:pPr marL="0" indent="0">
              <a:buNone/>
            </a:pPr>
            <a:r>
              <a:rPr lang="sv-SE" sz="2400" b="0" i="0" dirty="0" err="1" smtClean="0">
                <a:solidFill>
                  <a:schemeClr val="tx2">
                    <a:lumMod val="75000"/>
                  </a:schemeClr>
                </a:solidFill>
                <a:latin typeface="+mn-lt"/>
              </a:rPr>
              <a:t>Ethnologue</a:t>
            </a:r>
            <a:r>
              <a:rPr lang="sv-SE" sz="2400" b="0" i="0" dirty="0" smtClean="0">
                <a:solidFill>
                  <a:schemeClr val="tx2">
                    <a:lumMod val="75000"/>
                  </a:schemeClr>
                </a:solidFill>
                <a:latin typeface="+mn-lt"/>
              </a:rPr>
              <a:t> (2014)	 	74</a:t>
            </a:r>
          </a:p>
          <a:p>
            <a:pPr marL="0" indent="0">
              <a:buNone/>
            </a:pPr>
            <a:r>
              <a:rPr lang="sv-SE" sz="2400" b="0" i="0" dirty="0" err="1" smtClean="0">
                <a:solidFill>
                  <a:schemeClr val="tx2">
                    <a:lumMod val="75000"/>
                  </a:schemeClr>
                </a:solidFill>
                <a:latin typeface="+mn-lt"/>
              </a:rPr>
              <a:t>Glottolog</a:t>
            </a:r>
            <a:r>
              <a:rPr lang="sv-SE" sz="2400" b="0" i="0" dirty="0" smtClean="0">
                <a:solidFill>
                  <a:schemeClr val="tx2">
                    <a:lumMod val="75000"/>
                  </a:schemeClr>
                </a:solidFill>
                <a:latin typeface="+mn-lt"/>
              </a:rPr>
              <a:t> (2014)		189</a:t>
            </a:r>
          </a:p>
          <a:p>
            <a:pPr marL="0" indent="0">
              <a:buNone/>
            </a:pPr>
            <a:r>
              <a:rPr lang="sv-SE" sz="2400" b="0" i="0" dirty="0" smtClean="0">
                <a:solidFill>
                  <a:schemeClr val="tx2">
                    <a:lumMod val="75000"/>
                  </a:schemeClr>
                </a:solidFill>
                <a:latin typeface="+mn-lt"/>
              </a:rPr>
              <a:t>Campbell (2009) 		129</a:t>
            </a:r>
            <a:endParaRPr lang="en-US" sz="2400" b="0" i="0" dirty="0">
              <a:solidFill>
                <a:schemeClr val="tx2">
                  <a:lumMod val="75000"/>
                </a:schemeClr>
              </a:solidFill>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104" y="1467371"/>
            <a:ext cx="1489688" cy="1696818"/>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4062" y="1768848"/>
            <a:ext cx="1437076" cy="1636892"/>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7505584" y="4048318"/>
            <a:ext cx="1336649" cy="2193475"/>
          </a:xfrm>
          <a:prstGeom prst="rect">
            <a:avLst/>
          </a:prstGeom>
        </p:spPr>
      </p:pic>
      <p:sp>
        <p:nvSpPr>
          <p:cNvPr id="14" name="Left Arrow 13"/>
          <p:cNvSpPr/>
          <p:nvPr/>
        </p:nvSpPr>
        <p:spPr>
          <a:xfrm rot="20558460">
            <a:off x="2426032" y="2068770"/>
            <a:ext cx="1810069" cy="1060843"/>
          </a:xfrm>
          <a:prstGeom prst="leftArrow">
            <a:avLst/>
          </a:prstGeom>
          <a:solidFill>
            <a:schemeClr val="accent1">
              <a:lumMod val="20000"/>
              <a:lumOff val="80000"/>
            </a:schemeClr>
          </a:solidFill>
          <a:ln w="22225"/>
        </p:spPr>
        <p:style>
          <a:lnRef idx="1">
            <a:schemeClr val="accent1"/>
          </a:lnRef>
          <a:fillRef idx="3">
            <a:schemeClr val="accent1"/>
          </a:fillRef>
          <a:effectRef idx="2">
            <a:schemeClr val="accent1"/>
          </a:effectRef>
          <a:fontRef idx="minor">
            <a:schemeClr val="lt1"/>
          </a:fontRef>
        </p:style>
        <p:txBody>
          <a:bodyPr/>
          <a:lstStyle/>
          <a:p>
            <a:r>
              <a:rPr lang="en-US" sz="2400" dirty="0" smtClean="0">
                <a:solidFill>
                  <a:schemeClr val="tx2"/>
                </a:solidFill>
              </a:rPr>
              <a:t>Basque</a:t>
            </a:r>
            <a:endParaRPr lang="en-US" sz="2400" dirty="0">
              <a:solidFill>
                <a:schemeClr val="tx2"/>
              </a:solidFill>
            </a:endParaRPr>
          </a:p>
        </p:txBody>
      </p:sp>
      <p:sp>
        <p:nvSpPr>
          <p:cNvPr id="15" name="Left Arrow 14"/>
          <p:cNvSpPr/>
          <p:nvPr/>
        </p:nvSpPr>
        <p:spPr>
          <a:xfrm rot="784853">
            <a:off x="2400071" y="3693323"/>
            <a:ext cx="2233316" cy="1060843"/>
          </a:xfrm>
          <a:prstGeom prst="leftArrow">
            <a:avLst/>
          </a:prstGeom>
          <a:solidFill>
            <a:schemeClr val="accent1">
              <a:lumMod val="20000"/>
              <a:lumOff val="80000"/>
            </a:schemeClr>
          </a:solidFill>
          <a:ln w="22225"/>
        </p:spPr>
        <p:style>
          <a:lnRef idx="1">
            <a:schemeClr val="accent1"/>
          </a:lnRef>
          <a:fillRef idx="3">
            <a:schemeClr val="accent1"/>
          </a:fillRef>
          <a:effectRef idx="2">
            <a:schemeClr val="accent1"/>
          </a:effectRef>
          <a:fontRef idx="minor">
            <a:schemeClr val="lt1"/>
          </a:fontRef>
        </p:style>
        <p:txBody>
          <a:bodyPr/>
          <a:lstStyle/>
          <a:p>
            <a:r>
              <a:rPr lang="en-US" sz="2400" dirty="0" err="1" smtClean="0">
                <a:solidFill>
                  <a:schemeClr val="tx2"/>
                </a:solidFill>
              </a:rPr>
              <a:t>Burushaski</a:t>
            </a:r>
            <a:endParaRPr lang="en-US" sz="2400" dirty="0">
              <a:solidFill>
                <a:schemeClr val="tx2"/>
              </a:solidFill>
            </a:endParaRPr>
          </a:p>
        </p:txBody>
      </p:sp>
      <p:sp>
        <p:nvSpPr>
          <p:cNvPr id="16" name="Left Arrow 15"/>
          <p:cNvSpPr/>
          <p:nvPr/>
        </p:nvSpPr>
        <p:spPr>
          <a:xfrm rot="180120">
            <a:off x="2685955" y="2837277"/>
            <a:ext cx="1643402" cy="1060843"/>
          </a:xfrm>
          <a:prstGeom prst="leftArrow">
            <a:avLst/>
          </a:prstGeom>
          <a:solidFill>
            <a:schemeClr val="accent1">
              <a:lumMod val="20000"/>
              <a:lumOff val="80000"/>
            </a:schemeClr>
          </a:solidFill>
          <a:ln w="22225"/>
        </p:spPr>
        <p:style>
          <a:lnRef idx="1">
            <a:schemeClr val="accent1"/>
          </a:lnRef>
          <a:fillRef idx="3">
            <a:schemeClr val="accent1"/>
          </a:fillRef>
          <a:effectRef idx="2">
            <a:schemeClr val="accent1"/>
          </a:effectRef>
          <a:fontRef idx="minor">
            <a:schemeClr val="lt1"/>
          </a:fontRef>
        </p:style>
        <p:txBody>
          <a:bodyPr/>
          <a:lstStyle/>
          <a:p>
            <a:r>
              <a:rPr lang="en-US" sz="2400" dirty="0" smtClean="0">
                <a:solidFill>
                  <a:schemeClr val="tx2"/>
                </a:solidFill>
              </a:rPr>
              <a:t>Korean</a:t>
            </a:r>
            <a:endParaRPr lang="en-US" sz="2400" dirty="0">
              <a:solidFill>
                <a:schemeClr val="tx2"/>
              </a:solidFill>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218" y="4020467"/>
            <a:ext cx="1221606" cy="200468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4824" y="4749264"/>
            <a:ext cx="1321348" cy="2168366"/>
          </a:xfrm>
          <a:prstGeom prst="rect">
            <a:avLst/>
          </a:prstGeom>
        </p:spPr>
      </p:pic>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146" y="2235495"/>
            <a:ext cx="1591531" cy="1812823"/>
          </a:xfrm>
          <a:prstGeom prst="rect">
            <a:avLst/>
          </a:prstGeom>
        </p:spPr>
      </p:pic>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252246" y="4458227"/>
            <a:ext cx="1238413" cy="2032268"/>
          </a:xfrm>
          <a:prstGeom prst="rect">
            <a:avLst/>
          </a:prstGeom>
        </p:spPr>
      </p:pic>
      <p:pic>
        <p:nvPicPr>
          <p:cNvPr id="22" name="Picture 21"/>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flipH="1">
            <a:off x="5874785" y="4825732"/>
            <a:ext cx="1461163" cy="2032268"/>
          </a:xfrm>
          <a:prstGeom prst="rect">
            <a:avLst/>
          </a:prstGeom>
        </p:spPr>
      </p:pic>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496062" y="1722759"/>
            <a:ext cx="1866853" cy="1812823"/>
          </a:xfrm>
          <a:prstGeom prst="rect">
            <a:avLst/>
          </a:prstGeom>
        </p:spPr>
      </p:pic>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47955" y="2178403"/>
            <a:ext cx="1561217" cy="1812823"/>
          </a:xfrm>
          <a:prstGeom prst="rect">
            <a:avLst/>
          </a:prstGeom>
        </p:spPr>
      </p:pic>
      <p:sp>
        <p:nvSpPr>
          <p:cNvPr id="25" name="TextBox 24"/>
          <p:cNvSpPr txBox="1"/>
          <p:nvPr/>
        </p:nvSpPr>
        <p:spPr>
          <a:xfrm>
            <a:off x="5664771" y="2863208"/>
            <a:ext cx="3380906" cy="523220"/>
          </a:xfrm>
          <a:prstGeom prst="rect">
            <a:avLst/>
          </a:prstGeom>
          <a:solidFill>
            <a:schemeClr val="accent1">
              <a:lumMod val="20000"/>
              <a:lumOff val="80000"/>
            </a:schemeClr>
          </a:solidFill>
          <a:ln w="66675">
            <a:solidFill>
              <a:schemeClr val="tx2">
                <a:lumMod val="60000"/>
                <a:lumOff val="40000"/>
              </a:schemeClr>
            </a:solidFill>
          </a:ln>
        </p:spPr>
        <p:txBody>
          <a:bodyPr wrap="square" rtlCol="0">
            <a:spAutoFit/>
          </a:bodyPr>
          <a:lstStyle/>
          <a:p>
            <a:r>
              <a:rPr lang="en-US" sz="2800" dirty="0" smtClean="0">
                <a:solidFill>
                  <a:schemeClr val="accent1">
                    <a:lumMod val="75000"/>
                  </a:schemeClr>
                </a:solidFill>
              </a:rPr>
              <a:t>Language family A</a:t>
            </a:r>
          </a:p>
        </p:txBody>
      </p:sp>
      <p:sp>
        <p:nvSpPr>
          <p:cNvPr id="26" name="TextBox 25"/>
          <p:cNvSpPr txBox="1"/>
          <p:nvPr/>
        </p:nvSpPr>
        <p:spPr>
          <a:xfrm>
            <a:off x="5461327" y="5427726"/>
            <a:ext cx="3380906" cy="523220"/>
          </a:xfrm>
          <a:prstGeom prst="rect">
            <a:avLst/>
          </a:prstGeom>
          <a:solidFill>
            <a:schemeClr val="accent1">
              <a:lumMod val="20000"/>
              <a:lumOff val="80000"/>
            </a:schemeClr>
          </a:solidFill>
          <a:ln w="66675">
            <a:solidFill>
              <a:schemeClr val="tx2">
                <a:lumMod val="60000"/>
                <a:lumOff val="40000"/>
              </a:schemeClr>
            </a:solidFill>
          </a:ln>
        </p:spPr>
        <p:txBody>
          <a:bodyPr wrap="square" rtlCol="0">
            <a:spAutoFit/>
          </a:bodyPr>
          <a:lstStyle/>
          <a:p>
            <a:r>
              <a:rPr lang="en-US" sz="2800" dirty="0" smtClean="0">
                <a:solidFill>
                  <a:schemeClr val="accent1">
                    <a:lumMod val="75000"/>
                  </a:schemeClr>
                </a:solidFill>
              </a:rPr>
              <a:t>Language family B</a:t>
            </a: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891" y="2098436"/>
            <a:ext cx="1740309" cy="2321730"/>
          </a:xfrm>
          <a:prstGeom prst="ellipse">
            <a:avLst/>
          </a:prstGeom>
        </p:spPr>
      </p:pic>
      <p:pic>
        <p:nvPicPr>
          <p:cNvPr id="7" name="Picture 6"/>
          <p:cNvPicPr>
            <a:picLocks noChangeAspect="1"/>
          </p:cNvPicPr>
          <p:nvPr/>
        </p:nvPicPr>
        <p:blipFill rotWithShape="1">
          <a:blip r:embed="rId11">
            <a:extLst>
              <a:ext uri="{BEBA8EAE-BF5A-486C-A8C5-ECC9F3942E4B}">
                <a14:imgProps xmlns:a14="http://schemas.microsoft.com/office/drawing/2010/main">
                  <a14:imgLayer r:embed="rId12">
                    <a14:imgEffect>
                      <a14:saturation sat="66000"/>
                    </a14:imgEffect>
                  </a14:imgLayer>
                </a14:imgProps>
              </a:ext>
            </a:extLst>
          </a:blip>
          <a:srcRect l="6009" t="5436" r="2048" b="6366"/>
          <a:stretch/>
        </p:blipFill>
        <p:spPr>
          <a:xfrm>
            <a:off x="521933" y="4099118"/>
            <a:ext cx="2308422" cy="1599043"/>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3255" y="2803707"/>
            <a:ext cx="975420" cy="1301299"/>
          </a:xfrm>
          <a:prstGeom prst="ellipse">
            <a:avLst/>
          </a:prstGeom>
        </p:spPr>
      </p:pic>
      <p:pic>
        <p:nvPicPr>
          <p:cNvPr id="31" name="Picture 30" descr="AA027414.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52246" y="2609561"/>
            <a:ext cx="2993640" cy="3325804"/>
          </a:xfrm>
          <a:prstGeom prst="rect">
            <a:avLst/>
          </a:prstGeom>
        </p:spPr>
      </p:pic>
      <p:sp>
        <p:nvSpPr>
          <p:cNvPr id="28" name="Rounded Rectangular Callout 27"/>
          <p:cNvSpPr/>
          <p:nvPr/>
        </p:nvSpPr>
        <p:spPr>
          <a:xfrm>
            <a:off x="2700758" y="801966"/>
            <a:ext cx="5590608" cy="1693169"/>
          </a:xfrm>
          <a:prstGeom prst="wedgeRoundRectCallout">
            <a:avLst>
              <a:gd name="adj1" fmla="val -3045"/>
              <a:gd name="adj2" fmla="val 66239"/>
              <a:gd name="adj3" fmla="val 16667"/>
            </a:avLst>
          </a:prstGeom>
          <a:solidFill>
            <a:schemeClr val="accent1">
              <a:lumMod val="20000"/>
              <a:lumOff val="80000"/>
            </a:schemeClr>
          </a:solidFill>
          <a:ln w="2222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2"/>
                </a:solidFill>
              </a:rPr>
              <a:t>What should we do about </a:t>
            </a:r>
            <a:br>
              <a:rPr lang="en-US" sz="3200" dirty="0" smtClean="0">
                <a:solidFill>
                  <a:schemeClr val="tx2"/>
                </a:solidFill>
              </a:rPr>
            </a:br>
            <a:r>
              <a:rPr lang="en-US" sz="3200" dirty="0" smtClean="0">
                <a:solidFill>
                  <a:schemeClr val="tx2"/>
                </a:solidFill>
              </a:rPr>
              <a:t>“very small families”?</a:t>
            </a:r>
            <a:endParaRPr lang="en-US" sz="3200" dirty="0">
              <a:solidFill>
                <a:schemeClr val="tx2"/>
              </a:solidFill>
            </a:endParaRPr>
          </a:p>
        </p:txBody>
      </p:sp>
      <p:sp>
        <p:nvSpPr>
          <p:cNvPr id="27" name="TextBox 26"/>
          <p:cNvSpPr txBox="1"/>
          <p:nvPr/>
        </p:nvSpPr>
        <p:spPr>
          <a:xfrm>
            <a:off x="1031096" y="3187370"/>
            <a:ext cx="1303302" cy="461665"/>
          </a:xfrm>
          <a:prstGeom prst="rect">
            <a:avLst/>
          </a:prstGeom>
          <a:solidFill>
            <a:schemeClr val="accent1">
              <a:lumMod val="20000"/>
              <a:lumOff val="80000"/>
            </a:schemeClr>
          </a:solidFill>
          <a:ln w="66675">
            <a:solidFill>
              <a:schemeClr val="tx2">
                <a:lumMod val="60000"/>
                <a:lumOff val="40000"/>
              </a:schemeClr>
            </a:solidFill>
          </a:ln>
        </p:spPr>
        <p:txBody>
          <a:bodyPr wrap="square" rtlCol="0">
            <a:spAutoFit/>
          </a:bodyPr>
          <a:lstStyle/>
          <a:p>
            <a:r>
              <a:rPr lang="en-US" sz="2400" dirty="0" smtClean="0">
                <a:solidFill>
                  <a:schemeClr val="accent1">
                    <a:lumMod val="75000"/>
                  </a:schemeClr>
                </a:solidFill>
              </a:rPr>
              <a:t>Isolate</a:t>
            </a:r>
          </a:p>
        </p:txBody>
      </p:sp>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21694" y="3065408"/>
            <a:ext cx="798787" cy="1065654"/>
          </a:xfrm>
          <a:prstGeom prst="ellipse">
            <a:avLst/>
          </a:prstGeom>
        </p:spPr>
      </p:pic>
    </p:spTree>
    <p:extLst>
      <p:ext uri="{BB962C8B-B14F-4D97-AF65-F5344CB8AC3E}">
        <p14:creationId xmlns:p14="http://schemas.microsoft.com/office/powerpoint/2010/main" val="10380359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up)">
                                      <p:cBhvr>
                                        <p:cTn id="16" dur="500"/>
                                        <p:tgtEl>
                                          <p:spTgt spid="20"/>
                                        </p:tgtEl>
                                      </p:cBhvr>
                                    </p:animEffect>
                                  </p:childTnLst>
                                </p:cTn>
                              </p:par>
                              <p:par>
                                <p:cTn id="17" presetID="1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up)">
                                      <p:cBhvr>
                                        <p:cTn id="20" dur="500"/>
                                        <p:tgtEl>
                                          <p:spTgt spid="23"/>
                                        </p:tgtEl>
                                      </p:cBhvr>
                                    </p:animEffect>
                                  </p:childTnLst>
                                </p:cTn>
                              </p:par>
                              <p:par>
                                <p:cTn id="21" presetID="1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ppt_y</p:attrName>
                                        </p:attrNameLst>
                                      </p:cBhvr>
                                      <p:tavLst>
                                        <p:tav tm="0">
                                          <p:val>
                                            <p:strVal val="#ppt_y+#ppt_h*1.125000"/>
                                          </p:val>
                                        </p:tav>
                                        <p:tav tm="100000">
                                          <p:val>
                                            <p:strVal val="#ppt_y"/>
                                          </p:val>
                                        </p:tav>
                                      </p:tavLst>
                                    </p:anim>
                                    <p:animEffect transition="in" filter="wipe(up)">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p:tgtEl>
                                          <p:spTgt spid="4"/>
                                        </p:tgtEl>
                                        <p:attrNameLst>
                                          <p:attrName>ppt_y</p:attrName>
                                        </p:attrNameLst>
                                      </p:cBhvr>
                                      <p:tavLst>
                                        <p:tav tm="0">
                                          <p:val>
                                            <p:strVal val="#ppt_y+#ppt_h*1.125000"/>
                                          </p:val>
                                        </p:tav>
                                        <p:tav tm="100000">
                                          <p:val>
                                            <p:strVal val="#ppt_y"/>
                                          </p:val>
                                        </p:tav>
                                      </p:tavLst>
                                    </p:anim>
                                    <p:animEffect transition="in" filter="wipe(up)">
                                      <p:cBhvr>
                                        <p:cTn id="30" dur="500"/>
                                        <p:tgtEl>
                                          <p:spTgt spid="4"/>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p:tgtEl>
                                          <p:spTgt spid="25"/>
                                        </p:tgtEl>
                                        <p:attrNameLst>
                                          <p:attrName>ppt_y</p:attrName>
                                        </p:attrNameLst>
                                      </p:cBhvr>
                                      <p:tavLst>
                                        <p:tav tm="0">
                                          <p:val>
                                            <p:strVal val="#ppt_y+#ppt_h*1.125000"/>
                                          </p:val>
                                        </p:tav>
                                        <p:tav tm="100000">
                                          <p:val>
                                            <p:strVal val="#ppt_y"/>
                                          </p:val>
                                        </p:tav>
                                      </p:tavLst>
                                    </p:anim>
                                    <p:animEffect transition="in" filter="wipe(up)">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p:tgtEl>
                                          <p:spTgt spid="22"/>
                                        </p:tgtEl>
                                        <p:attrNameLst>
                                          <p:attrName>ppt_y</p:attrName>
                                        </p:attrNameLst>
                                      </p:cBhvr>
                                      <p:tavLst>
                                        <p:tav tm="0">
                                          <p:val>
                                            <p:strVal val="#ppt_y+#ppt_h*1.125000"/>
                                          </p:val>
                                        </p:tav>
                                        <p:tav tm="100000">
                                          <p:val>
                                            <p:strVal val="#ppt_y"/>
                                          </p:val>
                                        </p:tav>
                                      </p:tavLst>
                                    </p:anim>
                                    <p:animEffect transition="in" filter="wipe(up)">
                                      <p:cBhvr>
                                        <p:cTn id="40" dur="500"/>
                                        <p:tgtEl>
                                          <p:spTgt spid="22"/>
                                        </p:tgtEl>
                                      </p:cBhvr>
                                    </p:animEffect>
                                  </p:childTnLst>
                                </p:cTn>
                              </p:par>
                              <p:par>
                                <p:cTn id="41" presetID="1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p:tgtEl>
                                          <p:spTgt spid="21"/>
                                        </p:tgtEl>
                                        <p:attrNameLst>
                                          <p:attrName>ppt_y</p:attrName>
                                        </p:attrNameLst>
                                      </p:cBhvr>
                                      <p:tavLst>
                                        <p:tav tm="0">
                                          <p:val>
                                            <p:strVal val="#ppt_y+#ppt_h*1.125000"/>
                                          </p:val>
                                        </p:tav>
                                        <p:tav tm="100000">
                                          <p:val>
                                            <p:strVal val="#ppt_y"/>
                                          </p:val>
                                        </p:tav>
                                      </p:tavLst>
                                    </p:anim>
                                    <p:animEffect transition="in" filter="wipe(up)">
                                      <p:cBhvr>
                                        <p:cTn id="44" dur="500"/>
                                        <p:tgtEl>
                                          <p:spTgt spid="21"/>
                                        </p:tgtEl>
                                      </p:cBhvr>
                                    </p:animEffect>
                                  </p:childTnLst>
                                </p:cTn>
                              </p:par>
                              <p:par>
                                <p:cTn id="45" presetID="1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p:tgtEl>
                                          <p:spTgt spid="18"/>
                                        </p:tgtEl>
                                        <p:attrNameLst>
                                          <p:attrName>ppt_y</p:attrName>
                                        </p:attrNameLst>
                                      </p:cBhvr>
                                      <p:tavLst>
                                        <p:tav tm="0">
                                          <p:val>
                                            <p:strVal val="#ppt_y+#ppt_h*1.125000"/>
                                          </p:val>
                                        </p:tav>
                                        <p:tav tm="100000">
                                          <p:val>
                                            <p:strVal val="#ppt_y"/>
                                          </p:val>
                                        </p:tav>
                                      </p:tavLst>
                                    </p:anim>
                                    <p:animEffect transition="in" filter="wipe(up)">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p:tgtEl>
                                          <p:spTgt spid="17"/>
                                        </p:tgtEl>
                                        <p:attrNameLst>
                                          <p:attrName>ppt_y</p:attrName>
                                        </p:attrNameLst>
                                      </p:cBhvr>
                                      <p:tavLst>
                                        <p:tav tm="0">
                                          <p:val>
                                            <p:strVal val="#ppt_y+#ppt_h*1.125000"/>
                                          </p:val>
                                        </p:tav>
                                        <p:tav tm="100000">
                                          <p:val>
                                            <p:strVal val="#ppt_y"/>
                                          </p:val>
                                        </p:tav>
                                      </p:tavLst>
                                    </p:anim>
                                    <p:animEffect transition="in" filter="wipe(up)">
                                      <p:cBhvr>
                                        <p:cTn id="54" dur="500"/>
                                        <p:tgtEl>
                                          <p:spTgt spid="17"/>
                                        </p:tgtEl>
                                      </p:cBhvr>
                                    </p:animEffect>
                                  </p:childTnLst>
                                </p:cTn>
                              </p:par>
                              <p:par>
                                <p:cTn id="55" presetID="12" presetClass="entr" presetSubtype="4"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p:tgtEl>
                                          <p:spTgt spid="9"/>
                                        </p:tgtEl>
                                        <p:attrNameLst>
                                          <p:attrName>ppt_y</p:attrName>
                                        </p:attrNameLst>
                                      </p:cBhvr>
                                      <p:tavLst>
                                        <p:tav tm="0">
                                          <p:val>
                                            <p:strVal val="#ppt_y+#ppt_h*1.125000"/>
                                          </p:val>
                                        </p:tav>
                                        <p:tav tm="100000">
                                          <p:val>
                                            <p:strVal val="#ppt_y"/>
                                          </p:val>
                                        </p:tav>
                                      </p:tavLst>
                                    </p:anim>
                                    <p:animEffect transition="in" filter="wipe(up)">
                                      <p:cBhvr>
                                        <p:cTn id="58" dur="500"/>
                                        <p:tgtEl>
                                          <p:spTgt spid="9"/>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p:tgtEl>
                                          <p:spTgt spid="26"/>
                                        </p:tgtEl>
                                        <p:attrNameLst>
                                          <p:attrName>ppt_y</p:attrName>
                                        </p:attrNameLst>
                                      </p:cBhvr>
                                      <p:tavLst>
                                        <p:tav tm="0">
                                          <p:val>
                                            <p:strVal val="#ppt_y+#ppt_h*1.125000"/>
                                          </p:val>
                                        </p:tav>
                                        <p:tav tm="100000">
                                          <p:val>
                                            <p:strVal val="#ppt_y"/>
                                          </p:val>
                                        </p:tav>
                                      </p:tavLst>
                                    </p:anim>
                                    <p:animEffect transition="in" filter="wipe(up)">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p:tgtEl>
                                          <p:spTgt spid="19"/>
                                        </p:tgtEl>
                                        <p:attrNameLst>
                                          <p:attrName>ppt_y</p:attrName>
                                        </p:attrNameLst>
                                      </p:cBhvr>
                                      <p:tavLst>
                                        <p:tav tm="0">
                                          <p:val>
                                            <p:strVal val="#ppt_y+#ppt_h*1.125000"/>
                                          </p:val>
                                        </p:tav>
                                        <p:tav tm="100000">
                                          <p:val>
                                            <p:strVal val="#ppt_y"/>
                                          </p:val>
                                        </p:tav>
                                      </p:tavLst>
                                    </p:anim>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p:tgtEl>
                                          <p:spTgt spid="27"/>
                                        </p:tgtEl>
                                        <p:attrNameLst>
                                          <p:attrName>ppt_y</p:attrName>
                                        </p:attrNameLst>
                                      </p:cBhvr>
                                      <p:tavLst>
                                        <p:tav tm="0">
                                          <p:val>
                                            <p:strVal val="#ppt_y+#ppt_h*1.125000"/>
                                          </p:val>
                                        </p:tav>
                                        <p:tav tm="100000">
                                          <p:val>
                                            <p:strVal val="#ppt_y"/>
                                          </p:val>
                                        </p:tav>
                                      </p:tavLst>
                                    </p:anim>
                                    <p:animEffect transition="in" filter="wipe(up)">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p:tgtEl>
                                          <p:spTgt spid="14"/>
                                        </p:tgtEl>
                                        <p:attrNameLst>
                                          <p:attrName>ppt_y</p:attrName>
                                        </p:attrNameLst>
                                      </p:cBhvr>
                                      <p:tavLst>
                                        <p:tav tm="0">
                                          <p:val>
                                            <p:strVal val="#ppt_y+#ppt_h*1.125000"/>
                                          </p:val>
                                        </p:tav>
                                        <p:tav tm="100000">
                                          <p:val>
                                            <p:strVal val="#ppt_y"/>
                                          </p:val>
                                        </p:tav>
                                      </p:tavLst>
                                    </p:anim>
                                    <p:animEffect transition="in" filter="wipe(up)">
                                      <p:cBhvr>
                                        <p:cTn id="80" dur="5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p:tgtEl>
                                          <p:spTgt spid="15"/>
                                        </p:tgtEl>
                                        <p:attrNameLst>
                                          <p:attrName>ppt_y</p:attrName>
                                        </p:attrNameLst>
                                      </p:cBhvr>
                                      <p:tavLst>
                                        <p:tav tm="0">
                                          <p:val>
                                            <p:strVal val="#ppt_y+#ppt_h*1.125000"/>
                                          </p:val>
                                        </p:tav>
                                        <p:tav tm="100000">
                                          <p:val>
                                            <p:strVal val="#ppt_y"/>
                                          </p:val>
                                        </p:tav>
                                      </p:tavLst>
                                    </p:anim>
                                    <p:animEffect transition="in" filter="wipe(up)">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p:tgtEl>
                                          <p:spTgt spid="16"/>
                                        </p:tgtEl>
                                        <p:attrNameLst>
                                          <p:attrName>ppt_y</p:attrName>
                                        </p:attrNameLst>
                                      </p:cBhvr>
                                      <p:tavLst>
                                        <p:tav tm="0">
                                          <p:val>
                                            <p:strVal val="#ppt_y+#ppt_h*1.125000"/>
                                          </p:val>
                                        </p:tav>
                                        <p:tav tm="100000">
                                          <p:val>
                                            <p:strVal val="#ppt_y"/>
                                          </p:val>
                                        </p:tav>
                                      </p:tavLst>
                                    </p:anim>
                                    <p:animEffect transition="in" filter="wipe(up)">
                                      <p:cBhvr>
                                        <p:cTn id="92" dur="500"/>
                                        <p:tgtEl>
                                          <p:spTgt spid="16"/>
                                        </p:tgtEl>
                                      </p:cBhvr>
                                    </p:animEffect>
                                  </p:childTnLst>
                                </p:cTn>
                              </p:par>
                            </p:childTnLst>
                          </p:cTn>
                        </p:par>
                      </p:childTnLst>
                    </p:cTn>
                  </p:par>
                  <p:par>
                    <p:cTn id="93" fill="hold">
                      <p:stCondLst>
                        <p:cond delay="indefinite"/>
                      </p:stCondLst>
                      <p:childTnLst>
                        <p:par>
                          <p:cTn id="94" fill="hold">
                            <p:stCondLst>
                              <p:cond delay="0"/>
                            </p:stCondLst>
                            <p:childTnLst>
                              <p:par>
                                <p:cTn id="95" presetID="12" presetClass="entr" presetSubtype="4" fill="hold" nodeType="clickEffect">
                                  <p:stCondLst>
                                    <p:cond delay="0"/>
                                  </p:stCondLst>
                                  <p:childTnLst>
                                    <p:set>
                                      <p:cBhvr>
                                        <p:cTn id="96" dur="1" fill="hold">
                                          <p:stCondLst>
                                            <p:cond delay="0"/>
                                          </p:stCondLst>
                                        </p:cTn>
                                        <p:tgtEl>
                                          <p:spTgt spid="3">
                                            <p:txEl>
                                              <p:pRg st="8" end="8"/>
                                            </p:txEl>
                                          </p:spTgt>
                                        </p:tgtEl>
                                        <p:attrNameLst>
                                          <p:attrName>style.visibility</p:attrName>
                                        </p:attrNameLst>
                                      </p:cBhvr>
                                      <p:to>
                                        <p:strVal val="visible"/>
                                      </p:to>
                                    </p:set>
                                    <p:anim calcmode="lin" valueType="num">
                                      <p:cBhvr additive="base">
                                        <p:cTn id="97"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98" dur="500"/>
                                        <p:tgtEl>
                                          <p:spTgt spid="3">
                                            <p:txEl>
                                              <p:pRg st="8" end="8"/>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2" presetClass="entr" presetSubtype="4" fill="hold" nodeType="clickEffect">
                                  <p:stCondLst>
                                    <p:cond delay="0"/>
                                  </p:stCondLst>
                                  <p:childTnLst>
                                    <p:set>
                                      <p:cBhvr>
                                        <p:cTn id="102" dur="1" fill="hold">
                                          <p:stCondLst>
                                            <p:cond delay="0"/>
                                          </p:stCondLst>
                                        </p:cTn>
                                        <p:tgtEl>
                                          <p:spTgt spid="3">
                                            <p:txEl>
                                              <p:pRg st="9" end="9"/>
                                            </p:txEl>
                                          </p:spTgt>
                                        </p:tgtEl>
                                        <p:attrNameLst>
                                          <p:attrName>style.visibility</p:attrName>
                                        </p:attrNameLst>
                                      </p:cBhvr>
                                      <p:to>
                                        <p:strVal val="visible"/>
                                      </p:to>
                                    </p:set>
                                    <p:anim calcmode="lin" valueType="num">
                                      <p:cBhvr additive="base">
                                        <p:cTn id="103"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104" dur="500"/>
                                        <p:tgtEl>
                                          <p:spTgt spid="3">
                                            <p:txEl>
                                              <p:pRg st="9" end="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
                                            <p:txEl>
                                              <p:pRg st="10" end="10"/>
                                            </p:txEl>
                                          </p:spTgt>
                                        </p:tgtEl>
                                        <p:attrNameLst>
                                          <p:attrName>style.visibility</p:attrName>
                                        </p:attrNameLst>
                                      </p:cBhvr>
                                      <p:to>
                                        <p:strVal val="visible"/>
                                      </p:to>
                                    </p:set>
                                  </p:childTnLst>
                                </p:cTn>
                              </p:par>
                              <p:par>
                                <p:cTn id="109" presetID="12" presetClass="exit" presetSubtype="4" fill="hold" grpId="1" nodeType="withEffect">
                                  <p:stCondLst>
                                    <p:cond delay="0"/>
                                  </p:stCondLst>
                                  <p:childTnLst>
                                    <p:anim calcmode="lin" valueType="num">
                                      <p:cBhvr additive="base">
                                        <p:cTn id="110" dur="500"/>
                                        <p:tgtEl>
                                          <p:spTgt spid="27"/>
                                        </p:tgtEl>
                                        <p:attrNameLst>
                                          <p:attrName>ppt_y</p:attrName>
                                        </p:attrNameLst>
                                      </p:cBhvr>
                                      <p:tavLst>
                                        <p:tav tm="0">
                                          <p:val>
                                            <p:strVal val="#ppt_y"/>
                                          </p:val>
                                        </p:tav>
                                        <p:tav tm="100000">
                                          <p:val>
                                            <p:strVal val="#ppt_y+#ppt_h*1.125000"/>
                                          </p:val>
                                        </p:tav>
                                      </p:tavLst>
                                    </p:anim>
                                    <p:animEffect transition="out" filter="wipe(down)">
                                      <p:cBhvr>
                                        <p:cTn id="111" dur="500"/>
                                        <p:tgtEl>
                                          <p:spTgt spid="27"/>
                                        </p:tgtEl>
                                      </p:cBhvr>
                                    </p:animEffect>
                                    <p:set>
                                      <p:cBhvr>
                                        <p:cTn id="112" dur="1" fill="hold">
                                          <p:stCondLst>
                                            <p:cond delay="499"/>
                                          </p:stCondLst>
                                        </p:cTn>
                                        <p:tgtEl>
                                          <p:spTgt spid="27"/>
                                        </p:tgtEl>
                                        <p:attrNameLst>
                                          <p:attrName>style.visibility</p:attrName>
                                        </p:attrNameLst>
                                      </p:cBhvr>
                                      <p:to>
                                        <p:strVal val="hidden"/>
                                      </p:to>
                                    </p:set>
                                  </p:childTnLst>
                                </p:cTn>
                              </p:par>
                              <p:par>
                                <p:cTn id="113" presetID="12" presetClass="entr" presetSubtype="4" fill="hold" nodeType="withEffect">
                                  <p:stCondLst>
                                    <p:cond delay="1000"/>
                                  </p:stCondLst>
                                  <p:childTnLst>
                                    <p:set>
                                      <p:cBhvr>
                                        <p:cTn id="114" dur="1" fill="hold">
                                          <p:stCondLst>
                                            <p:cond delay="0"/>
                                          </p:stCondLst>
                                        </p:cTn>
                                        <p:tgtEl>
                                          <p:spTgt spid="7"/>
                                        </p:tgtEl>
                                        <p:attrNameLst>
                                          <p:attrName>style.visibility</p:attrName>
                                        </p:attrNameLst>
                                      </p:cBhvr>
                                      <p:to>
                                        <p:strVal val="visible"/>
                                      </p:to>
                                    </p:set>
                                    <p:anim calcmode="lin" valueType="num">
                                      <p:cBhvr additive="base">
                                        <p:cTn id="115" dur="500"/>
                                        <p:tgtEl>
                                          <p:spTgt spid="7"/>
                                        </p:tgtEl>
                                        <p:attrNameLst>
                                          <p:attrName>ppt_y</p:attrName>
                                        </p:attrNameLst>
                                      </p:cBhvr>
                                      <p:tavLst>
                                        <p:tav tm="0">
                                          <p:val>
                                            <p:strVal val="#ppt_y+#ppt_h*1.125000"/>
                                          </p:val>
                                        </p:tav>
                                        <p:tav tm="100000">
                                          <p:val>
                                            <p:strVal val="#ppt_y"/>
                                          </p:val>
                                        </p:tav>
                                      </p:tavLst>
                                    </p:anim>
                                    <p:animEffect transition="in" filter="wipe(up)">
                                      <p:cBhvr>
                                        <p:cTn id="116" dur="500"/>
                                        <p:tgtEl>
                                          <p:spTgt spid="7"/>
                                        </p:tgtEl>
                                      </p:cBhvr>
                                    </p:animEffect>
                                  </p:childTnLst>
                                </p:cTn>
                              </p:par>
                              <p:par>
                                <p:cTn id="117" presetID="12" presetClass="exit" presetSubtype="4" fill="hold" nodeType="withEffect">
                                  <p:stCondLst>
                                    <p:cond delay="3000"/>
                                  </p:stCondLst>
                                  <p:childTnLst>
                                    <p:anim calcmode="lin" valueType="num">
                                      <p:cBhvr additive="base">
                                        <p:cTn id="118" dur="500"/>
                                        <p:tgtEl>
                                          <p:spTgt spid="7"/>
                                        </p:tgtEl>
                                        <p:attrNameLst>
                                          <p:attrName>ppt_y</p:attrName>
                                        </p:attrNameLst>
                                      </p:cBhvr>
                                      <p:tavLst>
                                        <p:tav tm="0">
                                          <p:val>
                                            <p:strVal val="#ppt_y"/>
                                          </p:val>
                                        </p:tav>
                                        <p:tav tm="100000">
                                          <p:val>
                                            <p:strVal val="#ppt_y+#ppt_h*1.125000"/>
                                          </p:val>
                                        </p:tav>
                                      </p:tavLst>
                                    </p:anim>
                                    <p:animEffect transition="out" filter="wipe(down)">
                                      <p:cBhvr>
                                        <p:cTn id="119" dur="500"/>
                                        <p:tgtEl>
                                          <p:spTgt spid="7"/>
                                        </p:tgtEl>
                                      </p:cBhvr>
                                    </p:animEffect>
                                    <p:set>
                                      <p:cBhvr>
                                        <p:cTn id="120" dur="1" fill="hold">
                                          <p:stCondLst>
                                            <p:cond delay="499"/>
                                          </p:stCondLst>
                                        </p:cTn>
                                        <p:tgtEl>
                                          <p:spTgt spid="7"/>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2" presetClass="entr" presetSubtype="2"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anim calcmode="lin" valueType="num">
                                      <p:cBhvr additive="base">
                                        <p:cTn id="125" dur="500"/>
                                        <p:tgtEl>
                                          <p:spTgt spid="31"/>
                                        </p:tgtEl>
                                        <p:attrNameLst>
                                          <p:attrName>ppt_x</p:attrName>
                                        </p:attrNameLst>
                                      </p:cBhvr>
                                      <p:tavLst>
                                        <p:tav tm="0">
                                          <p:val>
                                            <p:strVal val="#ppt_x+#ppt_w*1.125000"/>
                                          </p:val>
                                        </p:tav>
                                        <p:tav tm="100000">
                                          <p:val>
                                            <p:strVal val="#ppt_x"/>
                                          </p:val>
                                        </p:tav>
                                      </p:tavLst>
                                    </p:anim>
                                    <p:animEffect transition="in" filter="wipe(left)">
                                      <p:cBhvr>
                                        <p:cTn id="126" dur="500"/>
                                        <p:tgtEl>
                                          <p:spTgt spid="31"/>
                                        </p:tgtEl>
                                      </p:cBhvr>
                                    </p:animEffect>
                                  </p:childTnLst>
                                </p:cTn>
                              </p:par>
                              <p:par>
                                <p:cTn id="127" presetID="12" presetClass="entr" presetSubtype="4" fill="hold" nodeType="withEffect">
                                  <p:stCondLst>
                                    <p:cond delay="0"/>
                                  </p:stCondLst>
                                  <p:childTnLst>
                                    <p:set>
                                      <p:cBhvr>
                                        <p:cTn id="128" dur="1" fill="hold">
                                          <p:stCondLst>
                                            <p:cond delay="0"/>
                                          </p:stCondLst>
                                        </p:cTn>
                                        <p:tgtEl>
                                          <p:spTgt spid="29"/>
                                        </p:tgtEl>
                                        <p:attrNameLst>
                                          <p:attrName>style.visibility</p:attrName>
                                        </p:attrNameLst>
                                      </p:cBhvr>
                                      <p:to>
                                        <p:strVal val="visible"/>
                                      </p:to>
                                    </p:set>
                                    <p:anim calcmode="lin" valueType="num">
                                      <p:cBhvr additive="base">
                                        <p:cTn id="129" dur="500"/>
                                        <p:tgtEl>
                                          <p:spTgt spid="29"/>
                                        </p:tgtEl>
                                        <p:attrNameLst>
                                          <p:attrName>ppt_y</p:attrName>
                                        </p:attrNameLst>
                                      </p:cBhvr>
                                      <p:tavLst>
                                        <p:tav tm="0">
                                          <p:val>
                                            <p:strVal val="#ppt_y+#ppt_h*1.125000"/>
                                          </p:val>
                                        </p:tav>
                                        <p:tav tm="100000">
                                          <p:val>
                                            <p:strVal val="#ppt_y"/>
                                          </p:val>
                                        </p:tav>
                                      </p:tavLst>
                                    </p:anim>
                                    <p:animEffect transition="in" filter="wipe(up)">
                                      <p:cBhvr>
                                        <p:cTn id="130" dur="500"/>
                                        <p:tgtEl>
                                          <p:spTgt spid="29"/>
                                        </p:tgtEl>
                                      </p:cBhvr>
                                    </p:animEffect>
                                  </p:childTnLst>
                                </p:cTn>
                              </p:par>
                            </p:childTnLst>
                          </p:cTn>
                        </p:par>
                        <p:par>
                          <p:cTn id="131" fill="hold">
                            <p:stCondLst>
                              <p:cond delay="500"/>
                            </p:stCondLst>
                            <p:childTnLst>
                              <p:par>
                                <p:cTn id="132" presetID="12" presetClass="entr" presetSubtype="4" fill="hold" nodeType="afterEffect">
                                  <p:stCondLst>
                                    <p:cond delay="0"/>
                                  </p:stCondLst>
                                  <p:childTnLst>
                                    <p:set>
                                      <p:cBhvr>
                                        <p:cTn id="133" dur="1" fill="hold">
                                          <p:stCondLst>
                                            <p:cond delay="0"/>
                                          </p:stCondLst>
                                        </p:cTn>
                                        <p:tgtEl>
                                          <p:spTgt spid="30"/>
                                        </p:tgtEl>
                                        <p:attrNameLst>
                                          <p:attrName>style.visibility</p:attrName>
                                        </p:attrNameLst>
                                      </p:cBhvr>
                                      <p:to>
                                        <p:strVal val="visible"/>
                                      </p:to>
                                    </p:set>
                                    <p:anim calcmode="lin" valueType="num">
                                      <p:cBhvr additive="base">
                                        <p:cTn id="134" dur="500"/>
                                        <p:tgtEl>
                                          <p:spTgt spid="30"/>
                                        </p:tgtEl>
                                        <p:attrNameLst>
                                          <p:attrName>ppt_y</p:attrName>
                                        </p:attrNameLst>
                                      </p:cBhvr>
                                      <p:tavLst>
                                        <p:tav tm="0">
                                          <p:val>
                                            <p:strVal val="#ppt_y+#ppt_h*1.125000"/>
                                          </p:val>
                                        </p:tav>
                                        <p:tav tm="100000">
                                          <p:val>
                                            <p:strVal val="#ppt_y"/>
                                          </p:val>
                                        </p:tav>
                                      </p:tavLst>
                                    </p:anim>
                                    <p:animEffect transition="in" filter="wipe(up)">
                                      <p:cBhvr>
                                        <p:cTn id="135" dur="500"/>
                                        <p:tgtEl>
                                          <p:spTgt spid="30"/>
                                        </p:tgtEl>
                                      </p:cBhvr>
                                    </p:animEffect>
                                  </p:childTnLst>
                                </p:cTn>
                              </p:par>
                              <p:par>
                                <p:cTn id="136" presetID="12" presetClass="entr" presetSubtype="4" fill="hold" grpId="0" nodeType="withEffect">
                                  <p:stCondLst>
                                    <p:cond delay="0"/>
                                  </p:stCondLst>
                                  <p:childTnLst>
                                    <p:set>
                                      <p:cBhvr>
                                        <p:cTn id="137" dur="1" fill="hold">
                                          <p:stCondLst>
                                            <p:cond delay="0"/>
                                          </p:stCondLst>
                                        </p:cTn>
                                        <p:tgtEl>
                                          <p:spTgt spid="28"/>
                                        </p:tgtEl>
                                        <p:attrNameLst>
                                          <p:attrName>style.visibility</p:attrName>
                                        </p:attrNameLst>
                                      </p:cBhvr>
                                      <p:to>
                                        <p:strVal val="visible"/>
                                      </p:to>
                                    </p:set>
                                    <p:anim calcmode="lin" valueType="num">
                                      <p:cBhvr additive="base">
                                        <p:cTn id="138" dur="500"/>
                                        <p:tgtEl>
                                          <p:spTgt spid="28"/>
                                        </p:tgtEl>
                                        <p:attrNameLst>
                                          <p:attrName>ppt_y</p:attrName>
                                        </p:attrNameLst>
                                      </p:cBhvr>
                                      <p:tavLst>
                                        <p:tav tm="0">
                                          <p:val>
                                            <p:strVal val="#ppt_y+#ppt_h*1.125000"/>
                                          </p:val>
                                        </p:tav>
                                        <p:tav tm="100000">
                                          <p:val>
                                            <p:strVal val="#ppt_y"/>
                                          </p:val>
                                        </p:tav>
                                      </p:tavLst>
                                    </p:anim>
                                    <p:animEffect transition="in" filter="wipe(up)">
                                      <p:cBhvr>
                                        <p:cTn id="139" dur="500"/>
                                        <p:tgtEl>
                                          <p:spTgt spid="28"/>
                                        </p:tgtEl>
                                      </p:cBhvr>
                                    </p:animEffect>
                                  </p:childTnLst>
                                </p:cTn>
                              </p:par>
                              <p:par>
                                <p:cTn id="140" presetID="12" presetClass="exit" presetSubtype="4" fill="hold" grpId="1" nodeType="withEffect">
                                  <p:stCondLst>
                                    <p:cond delay="0"/>
                                  </p:stCondLst>
                                  <p:childTnLst>
                                    <p:anim calcmode="lin" valueType="num">
                                      <p:cBhvr additive="base">
                                        <p:cTn id="141" dur="500"/>
                                        <p:tgtEl>
                                          <p:spTgt spid="25"/>
                                        </p:tgtEl>
                                        <p:attrNameLst>
                                          <p:attrName>ppt_y</p:attrName>
                                        </p:attrNameLst>
                                      </p:cBhvr>
                                      <p:tavLst>
                                        <p:tav tm="0">
                                          <p:val>
                                            <p:strVal val="#ppt_y"/>
                                          </p:val>
                                        </p:tav>
                                        <p:tav tm="100000">
                                          <p:val>
                                            <p:strVal val="#ppt_y+#ppt_h*1.125000"/>
                                          </p:val>
                                        </p:tav>
                                      </p:tavLst>
                                    </p:anim>
                                    <p:animEffect transition="out" filter="wipe(down)">
                                      <p:cBhvr>
                                        <p:cTn id="142" dur="500"/>
                                        <p:tgtEl>
                                          <p:spTgt spid="25"/>
                                        </p:tgtEl>
                                      </p:cBhvr>
                                    </p:animEffect>
                                    <p:set>
                                      <p:cBhvr>
                                        <p:cTn id="143" dur="1" fill="hold">
                                          <p:stCondLst>
                                            <p:cond delay="499"/>
                                          </p:stCondLst>
                                        </p:cTn>
                                        <p:tgtEl>
                                          <p:spTgt spid="25"/>
                                        </p:tgtEl>
                                        <p:attrNameLst>
                                          <p:attrName>style.visibility</p:attrName>
                                        </p:attrNameLst>
                                      </p:cBhvr>
                                      <p:to>
                                        <p:strVal val="hidden"/>
                                      </p:to>
                                    </p:set>
                                  </p:childTnLst>
                                </p:cTn>
                              </p:par>
                              <p:par>
                                <p:cTn id="144" presetID="12" presetClass="exit" presetSubtype="4" fill="hold" grpId="1" nodeType="withEffect">
                                  <p:stCondLst>
                                    <p:cond delay="0"/>
                                  </p:stCondLst>
                                  <p:childTnLst>
                                    <p:anim calcmode="lin" valueType="num">
                                      <p:cBhvr additive="base">
                                        <p:cTn id="145" dur="500"/>
                                        <p:tgtEl>
                                          <p:spTgt spid="26"/>
                                        </p:tgtEl>
                                        <p:attrNameLst>
                                          <p:attrName>ppt_y</p:attrName>
                                        </p:attrNameLst>
                                      </p:cBhvr>
                                      <p:tavLst>
                                        <p:tav tm="0">
                                          <p:val>
                                            <p:strVal val="#ppt_y"/>
                                          </p:val>
                                        </p:tav>
                                        <p:tav tm="100000">
                                          <p:val>
                                            <p:strVal val="#ppt_y+#ppt_h*1.125000"/>
                                          </p:val>
                                        </p:tav>
                                      </p:tavLst>
                                    </p:anim>
                                    <p:animEffect transition="out" filter="wipe(down)">
                                      <p:cBhvr>
                                        <p:cTn id="146" dur="500"/>
                                        <p:tgtEl>
                                          <p:spTgt spid="26"/>
                                        </p:tgtEl>
                                      </p:cBhvr>
                                    </p:animEffect>
                                    <p:set>
                                      <p:cBhvr>
                                        <p:cTn id="147" dur="1" fill="hold">
                                          <p:stCondLst>
                                            <p:cond delay="499"/>
                                          </p:stCondLst>
                                        </p:cTn>
                                        <p:tgtEl>
                                          <p:spTgt spid="26"/>
                                        </p:tgtEl>
                                        <p:attrNameLst>
                                          <p:attrName>style.visibility</p:attrName>
                                        </p:attrNameLst>
                                      </p:cBhvr>
                                      <p:to>
                                        <p:strVal val="hidden"/>
                                      </p:to>
                                    </p:set>
                                  </p:childTnLst>
                                </p:cTn>
                              </p:par>
                              <p:par>
                                <p:cTn id="148" presetID="12" presetClass="exit" presetSubtype="4" fill="hold" nodeType="withEffect">
                                  <p:stCondLst>
                                    <p:cond delay="0"/>
                                  </p:stCondLst>
                                  <p:childTnLst>
                                    <p:anim calcmode="lin" valueType="num">
                                      <p:cBhvr additive="base">
                                        <p:cTn id="149" dur="500"/>
                                        <p:tgtEl>
                                          <p:spTgt spid="20"/>
                                        </p:tgtEl>
                                        <p:attrNameLst>
                                          <p:attrName>ppt_y</p:attrName>
                                        </p:attrNameLst>
                                      </p:cBhvr>
                                      <p:tavLst>
                                        <p:tav tm="0">
                                          <p:val>
                                            <p:strVal val="#ppt_y"/>
                                          </p:val>
                                        </p:tav>
                                        <p:tav tm="100000">
                                          <p:val>
                                            <p:strVal val="#ppt_y+#ppt_h*1.125000"/>
                                          </p:val>
                                        </p:tav>
                                      </p:tavLst>
                                    </p:anim>
                                    <p:animEffect transition="out" filter="wipe(down)">
                                      <p:cBhvr>
                                        <p:cTn id="150" dur="500"/>
                                        <p:tgtEl>
                                          <p:spTgt spid="20"/>
                                        </p:tgtEl>
                                      </p:cBhvr>
                                    </p:animEffect>
                                    <p:set>
                                      <p:cBhvr>
                                        <p:cTn id="151" dur="1" fill="hold">
                                          <p:stCondLst>
                                            <p:cond delay="499"/>
                                          </p:stCondLst>
                                        </p:cTn>
                                        <p:tgtEl>
                                          <p:spTgt spid="20"/>
                                        </p:tgtEl>
                                        <p:attrNameLst>
                                          <p:attrName>style.visibility</p:attrName>
                                        </p:attrNameLst>
                                      </p:cBhvr>
                                      <p:to>
                                        <p:strVal val="hidden"/>
                                      </p:to>
                                    </p:set>
                                  </p:childTnLst>
                                </p:cTn>
                              </p:par>
                              <p:par>
                                <p:cTn id="152" presetID="12" presetClass="exit" presetSubtype="4" fill="hold" nodeType="withEffect">
                                  <p:stCondLst>
                                    <p:cond delay="0"/>
                                  </p:stCondLst>
                                  <p:childTnLst>
                                    <p:anim calcmode="lin" valueType="num">
                                      <p:cBhvr additive="base">
                                        <p:cTn id="153" dur="500"/>
                                        <p:tgtEl>
                                          <p:spTgt spid="4"/>
                                        </p:tgtEl>
                                        <p:attrNameLst>
                                          <p:attrName>ppt_y</p:attrName>
                                        </p:attrNameLst>
                                      </p:cBhvr>
                                      <p:tavLst>
                                        <p:tav tm="0">
                                          <p:val>
                                            <p:strVal val="#ppt_y"/>
                                          </p:val>
                                        </p:tav>
                                        <p:tav tm="100000">
                                          <p:val>
                                            <p:strVal val="#ppt_y+#ppt_h*1.125000"/>
                                          </p:val>
                                        </p:tav>
                                      </p:tavLst>
                                    </p:anim>
                                    <p:animEffect transition="out" filter="wipe(down)">
                                      <p:cBhvr>
                                        <p:cTn id="154" dur="500"/>
                                        <p:tgtEl>
                                          <p:spTgt spid="4"/>
                                        </p:tgtEl>
                                      </p:cBhvr>
                                    </p:animEffect>
                                    <p:set>
                                      <p:cBhvr>
                                        <p:cTn id="155" dur="1" fill="hold">
                                          <p:stCondLst>
                                            <p:cond delay="499"/>
                                          </p:stCondLst>
                                        </p:cTn>
                                        <p:tgtEl>
                                          <p:spTgt spid="4"/>
                                        </p:tgtEl>
                                        <p:attrNameLst>
                                          <p:attrName>style.visibility</p:attrName>
                                        </p:attrNameLst>
                                      </p:cBhvr>
                                      <p:to>
                                        <p:strVal val="hidden"/>
                                      </p:to>
                                    </p:set>
                                  </p:childTnLst>
                                </p:cTn>
                              </p:par>
                              <p:par>
                                <p:cTn id="156" presetID="12" presetClass="exit" presetSubtype="4" fill="hold" nodeType="withEffect">
                                  <p:stCondLst>
                                    <p:cond delay="0"/>
                                  </p:stCondLst>
                                  <p:childTnLst>
                                    <p:anim calcmode="lin" valueType="num">
                                      <p:cBhvr additive="base">
                                        <p:cTn id="157" dur="500"/>
                                        <p:tgtEl>
                                          <p:spTgt spid="24"/>
                                        </p:tgtEl>
                                        <p:attrNameLst>
                                          <p:attrName>ppt_y</p:attrName>
                                        </p:attrNameLst>
                                      </p:cBhvr>
                                      <p:tavLst>
                                        <p:tav tm="0">
                                          <p:val>
                                            <p:strVal val="#ppt_y"/>
                                          </p:val>
                                        </p:tav>
                                        <p:tav tm="100000">
                                          <p:val>
                                            <p:strVal val="#ppt_y+#ppt_h*1.125000"/>
                                          </p:val>
                                        </p:tav>
                                      </p:tavLst>
                                    </p:anim>
                                    <p:animEffect transition="out" filter="wipe(down)">
                                      <p:cBhvr>
                                        <p:cTn id="158" dur="500"/>
                                        <p:tgtEl>
                                          <p:spTgt spid="24"/>
                                        </p:tgtEl>
                                      </p:cBhvr>
                                    </p:animEffect>
                                    <p:set>
                                      <p:cBhvr>
                                        <p:cTn id="159" dur="1" fill="hold">
                                          <p:stCondLst>
                                            <p:cond delay="499"/>
                                          </p:stCondLst>
                                        </p:cTn>
                                        <p:tgtEl>
                                          <p:spTgt spid="24"/>
                                        </p:tgtEl>
                                        <p:attrNameLst>
                                          <p:attrName>style.visibility</p:attrName>
                                        </p:attrNameLst>
                                      </p:cBhvr>
                                      <p:to>
                                        <p:strVal val="hidden"/>
                                      </p:to>
                                    </p:set>
                                  </p:childTnLst>
                                </p:cTn>
                              </p:par>
                              <p:par>
                                <p:cTn id="160" presetID="12" presetClass="exit" presetSubtype="4" fill="hold" nodeType="withEffect">
                                  <p:stCondLst>
                                    <p:cond delay="0"/>
                                  </p:stCondLst>
                                  <p:childTnLst>
                                    <p:anim calcmode="lin" valueType="num">
                                      <p:cBhvr additive="base">
                                        <p:cTn id="161" dur="500"/>
                                        <p:tgtEl>
                                          <p:spTgt spid="23"/>
                                        </p:tgtEl>
                                        <p:attrNameLst>
                                          <p:attrName>ppt_y</p:attrName>
                                        </p:attrNameLst>
                                      </p:cBhvr>
                                      <p:tavLst>
                                        <p:tav tm="0">
                                          <p:val>
                                            <p:strVal val="#ppt_y"/>
                                          </p:val>
                                        </p:tav>
                                        <p:tav tm="100000">
                                          <p:val>
                                            <p:strVal val="#ppt_y+#ppt_h*1.125000"/>
                                          </p:val>
                                        </p:tav>
                                      </p:tavLst>
                                    </p:anim>
                                    <p:animEffect transition="out" filter="wipe(down)">
                                      <p:cBhvr>
                                        <p:cTn id="162" dur="500"/>
                                        <p:tgtEl>
                                          <p:spTgt spid="23"/>
                                        </p:tgtEl>
                                      </p:cBhvr>
                                    </p:animEffect>
                                    <p:set>
                                      <p:cBhvr>
                                        <p:cTn id="163" dur="1" fill="hold">
                                          <p:stCondLst>
                                            <p:cond delay="499"/>
                                          </p:stCondLst>
                                        </p:cTn>
                                        <p:tgtEl>
                                          <p:spTgt spid="23"/>
                                        </p:tgtEl>
                                        <p:attrNameLst>
                                          <p:attrName>style.visibility</p:attrName>
                                        </p:attrNameLst>
                                      </p:cBhvr>
                                      <p:to>
                                        <p:strVal val="hidden"/>
                                      </p:to>
                                    </p:set>
                                  </p:childTnLst>
                                </p:cTn>
                              </p:par>
                              <p:par>
                                <p:cTn id="164" presetID="12" presetClass="exit" presetSubtype="4" fill="hold" nodeType="withEffect">
                                  <p:stCondLst>
                                    <p:cond delay="0"/>
                                  </p:stCondLst>
                                  <p:childTnLst>
                                    <p:anim calcmode="lin" valueType="num">
                                      <p:cBhvr additive="base">
                                        <p:cTn id="165" dur="500"/>
                                        <p:tgtEl>
                                          <p:spTgt spid="9"/>
                                        </p:tgtEl>
                                        <p:attrNameLst>
                                          <p:attrName>ppt_y</p:attrName>
                                        </p:attrNameLst>
                                      </p:cBhvr>
                                      <p:tavLst>
                                        <p:tav tm="0">
                                          <p:val>
                                            <p:strVal val="#ppt_y"/>
                                          </p:val>
                                        </p:tav>
                                        <p:tav tm="100000">
                                          <p:val>
                                            <p:strVal val="#ppt_y+#ppt_h*1.125000"/>
                                          </p:val>
                                        </p:tav>
                                      </p:tavLst>
                                    </p:anim>
                                    <p:animEffect transition="out" filter="wipe(down)">
                                      <p:cBhvr>
                                        <p:cTn id="166" dur="500"/>
                                        <p:tgtEl>
                                          <p:spTgt spid="9"/>
                                        </p:tgtEl>
                                      </p:cBhvr>
                                    </p:animEffect>
                                    <p:set>
                                      <p:cBhvr>
                                        <p:cTn id="167" dur="1" fill="hold">
                                          <p:stCondLst>
                                            <p:cond delay="499"/>
                                          </p:stCondLst>
                                        </p:cTn>
                                        <p:tgtEl>
                                          <p:spTgt spid="9"/>
                                        </p:tgtEl>
                                        <p:attrNameLst>
                                          <p:attrName>style.visibility</p:attrName>
                                        </p:attrNameLst>
                                      </p:cBhvr>
                                      <p:to>
                                        <p:strVal val="hidden"/>
                                      </p:to>
                                    </p:set>
                                  </p:childTnLst>
                                </p:cTn>
                              </p:par>
                              <p:par>
                                <p:cTn id="168" presetID="12" presetClass="exit" presetSubtype="4" fill="hold" nodeType="withEffect">
                                  <p:stCondLst>
                                    <p:cond delay="0"/>
                                  </p:stCondLst>
                                  <p:childTnLst>
                                    <p:anim calcmode="lin" valueType="num">
                                      <p:cBhvr additive="base">
                                        <p:cTn id="169" dur="500"/>
                                        <p:tgtEl>
                                          <p:spTgt spid="18"/>
                                        </p:tgtEl>
                                        <p:attrNameLst>
                                          <p:attrName>ppt_y</p:attrName>
                                        </p:attrNameLst>
                                      </p:cBhvr>
                                      <p:tavLst>
                                        <p:tav tm="0">
                                          <p:val>
                                            <p:strVal val="#ppt_y"/>
                                          </p:val>
                                        </p:tav>
                                        <p:tav tm="100000">
                                          <p:val>
                                            <p:strVal val="#ppt_y+#ppt_h*1.125000"/>
                                          </p:val>
                                        </p:tav>
                                      </p:tavLst>
                                    </p:anim>
                                    <p:animEffect transition="out" filter="wipe(down)">
                                      <p:cBhvr>
                                        <p:cTn id="170" dur="500"/>
                                        <p:tgtEl>
                                          <p:spTgt spid="18"/>
                                        </p:tgtEl>
                                      </p:cBhvr>
                                    </p:animEffect>
                                    <p:set>
                                      <p:cBhvr>
                                        <p:cTn id="171" dur="1" fill="hold">
                                          <p:stCondLst>
                                            <p:cond delay="499"/>
                                          </p:stCondLst>
                                        </p:cTn>
                                        <p:tgtEl>
                                          <p:spTgt spid="18"/>
                                        </p:tgtEl>
                                        <p:attrNameLst>
                                          <p:attrName>style.visibility</p:attrName>
                                        </p:attrNameLst>
                                      </p:cBhvr>
                                      <p:to>
                                        <p:strVal val="hidden"/>
                                      </p:to>
                                    </p:set>
                                  </p:childTnLst>
                                </p:cTn>
                              </p:par>
                              <p:par>
                                <p:cTn id="172" presetID="12" presetClass="exit" presetSubtype="4" fill="hold" nodeType="withEffect">
                                  <p:stCondLst>
                                    <p:cond delay="0"/>
                                  </p:stCondLst>
                                  <p:childTnLst>
                                    <p:anim calcmode="lin" valueType="num">
                                      <p:cBhvr additive="base">
                                        <p:cTn id="173" dur="500"/>
                                        <p:tgtEl>
                                          <p:spTgt spid="22"/>
                                        </p:tgtEl>
                                        <p:attrNameLst>
                                          <p:attrName>ppt_y</p:attrName>
                                        </p:attrNameLst>
                                      </p:cBhvr>
                                      <p:tavLst>
                                        <p:tav tm="0">
                                          <p:val>
                                            <p:strVal val="#ppt_y"/>
                                          </p:val>
                                        </p:tav>
                                        <p:tav tm="100000">
                                          <p:val>
                                            <p:strVal val="#ppt_y+#ppt_h*1.125000"/>
                                          </p:val>
                                        </p:tav>
                                      </p:tavLst>
                                    </p:anim>
                                    <p:animEffect transition="out" filter="wipe(down)">
                                      <p:cBhvr>
                                        <p:cTn id="174" dur="500"/>
                                        <p:tgtEl>
                                          <p:spTgt spid="22"/>
                                        </p:tgtEl>
                                      </p:cBhvr>
                                    </p:animEffect>
                                    <p:set>
                                      <p:cBhvr>
                                        <p:cTn id="175" dur="1" fill="hold">
                                          <p:stCondLst>
                                            <p:cond delay="499"/>
                                          </p:stCondLst>
                                        </p:cTn>
                                        <p:tgtEl>
                                          <p:spTgt spid="22"/>
                                        </p:tgtEl>
                                        <p:attrNameLst>
                                          <p:attrName>style.visibility</p:attrName>
                                        </p:attrNameLst>
                                      </p:cBhvr>
                                      <p:to>
                                        <p:strVal val="hidden"/>
                                      </p:to>
                                    </p:set>
                                  </p:childTnLst>
                                </p:cTn>
                              </p:par>
                              <p:par>
                                <p:cTn id="176" presetID="12" presetClass="exit" presetSubtype="4" fill="hold" nodeType="withEffect">
                                  <p:stCondLst>
                                    <p:cond delay="0"/>
                                  </p:stCondLst>
                                  <p:childTnLst>
                                    <p:anim calcmode="lin" valueType="num">
                                      <p:cBhvr additive="base">
                                        <p:cTn id="177" dur="500"/>
                                        <p:tgtEl>
                                          <p:spTgt spid="21"/>
                                        </p:tgtEl>
                                        <p:attrNameLst>
                                          <p:attrName>ppt_y</p:attrName>
                                        </p:attrNameLst>
                                      </p:cBhvr>
                                      <p:tavLst>
                                        <p:tav tm="0">
                                          <p:val>
                                            <p:strVal val="#ppt_y"/>
                                          </p:val>
                                        </p:tav>
                                        <p:tav tm="100000">
                                          <p:val>
                                            <p:strVal val="#ppt_y+#ppt_h*1.125000"/>
                                          </p:val>
                                        </p:tav>
                                      </p:tavLst>
                                    </p:anim>
                                    <p:animEffect transition="out" filter="wipe(down)">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2" presetClass="exit" presetSubtype="4" fill="hold" grpId="2" nodeType="withEffect">
                                  <p:stCondLst>
                                    <p:cond delay="0"/>
                                  </p:stCondLst>
                                  <p:childTnLst>
                                    <p:anim calcmode="lin" valueType="num">
                                      <p:cBhvr additive="base">
                                        <p:cTn id="181" dur="500"/>
                                        <p:tgtEl>
                                          <p:spTgt spid="26"/>
                                        </p:tgtEl>
                                        <p:attrNameLst>
                                          <p:attrName>ppt_y</p:attrName>
                                        </p:attrNameLst>
                                      </p:cBhvr>
                                      <p:tavLst>
                                        <p:tav tm="0">
                                          <p:val>
                                            <p:strVal val="#ppt_y"/>
                                          </p:val>
                                        </p:tav>
                                        <p:tav tm="100000">
                                          <p:val>
                                            <p:strVal val="#ppt_y+#ppt_h*1.125000"/>
                                          </p:val>
                                        </p:tav>
                                      </p:tavLst>
                                    </p:anim>
                                    <p:animEffect transition="out" filter="wipe(down)">
                                      <p:cBhvr>
                                        <p:cTn id="182" dur="500"/>
                                        <p:tgtEl>
                                          <p:spTgt spid="26"/>
                                        </p:tgtEl>
                                      </p:cBhvr>
                                    </p:animEffect>
                                    <p:set>
                                      <p:cBhvr>
                                        <p:cTn id="183" dur="1" fill="hold">
                                          <p:stCondLst>
                                            <p:cond delay="499"/>
                                          </p:stCondLst>
                                        </p:cTn>
                                        <p:tgtEl>
                                          <p:spTgt spid="26"/>
                                        </p:tgtEl>
                                        <p:attrNameLst>
                                          <p:attrName>style.visibility</p:attrName>
                                        </p:attrNameLst>
                                      </p:cBhvr>
                                      <p:to>
                                        <p:strVal val="hidden"/>
                                      </p:to>
                                    </p:set>
                                  </p:childTnLst>
                                </p:cTn>
                              </p:par>
                              <p:par>
                                <p:cTn id="184" presetID="12" presetClass="exit" presetSubtype="4" fill="hold" nodeType="withEffect">
                                  <p:stCondLst>
                                    <p:cond delay="0"/>
                                  </p:stCondLst>
                                  <p:childTnLst>
                                    <p:anim calcmode="lin" valueType="num">
                                      <p:cBhvr additive="base">
                                        <p:cTn id="185" dur="500"/>
                                        <p:tgtEl>
                                          <p:spTgt spid="5"/>
                                        </p:tgtEl>
                                        <p:attrNameLst>
                                          <p:attrName>ppt_y</p:attrName>
                                        </p:attrNameLst>
                                      </p:cBhvr>
                                      <p:tavLst>
                                        <p:tav tm="0">
                                          <p:val>
                                            <p:strVal val="#ppt_y"/>
                                          </p:val>
                                        </p:tav>
                                        <p:tav tm="100000">
                                          <p:val>
                                            <p:strVal val="#ppt_y+#ppt_h*1.125000"/>
                                          </p:val>
                                        </p:tav>
                                      </p:tavLst>
                                    </p:anim>
                                    <p:animEffect transition="out" filter="wipe(down)">
                                      <p:cBhvr>
                                        <p:cTn id="186" dur="500"/>
                                        <p:tgtEl>
                                          <p:spTgt spid="5"/>
                                        </p:tgtEl>
                                      </p:cBhvr>
                                    </p:animEffect>
                                    <p:set>
                                      <p:cBhvr>
                                        <p:cTn id="187" dur="1" fill="hold">
                                          <p:stCondLst>
                                            <p:cond delay="499"/>
                                          </p:stCondLst>
                                        </p:cTn>
                                        <p:tgtEl>
                                          <p:spTgt spid="5"/>
                                        </p:tgtEl>
                                        <p:attrNameLst>
                                          <p:attrName>style.visibility</p:attrName>
                                        </p:attrNameLst>
                                      </p:cBhvr>
                                      <p:to>
                                        <p:strVal val="hidden"/>
                                      </p:to>
                                    </p:set>
                                  </p:childTnLst>
                                </p:cTn>
                              </p:par>
                              <p:par>
                                <p:cTn id="188" presetID="12" presetClass="exit" presetSubtype="4" fill="hold" nodeType="withEffect">
                                  <p:stCondLst>
                                    <p:cond delay="0"/>
                                  </p:stCondLst>
                                  <p:childTnLst>
                                    <p:anim calcmode="lin" valueType="num">
                                      <p:cBhvr additive="base">
                                        <p:cTn id="189" dur="500"/>
                                        <p:tgtEl>
                                          <p:spTgt spid="17"/>
                                        </p:tgtEl>
                                        <p:attrNameLst>
                                          <p:attrName>ppt_y</p:attrName>
                                        </p:attrNameLst>
                                      </p:cBhvr>
                                      <p:tavLst>
                                        <p:tav tm="0">
                                          <p:val>
                                            <p:strVal val="#ppt_y"/>
                                          </p:val>
                                        </p:tav>
                                        <p:tav tm="100000">
                                          <p:val>
                                            <p:strVal val="#ppt_y+#ppt_h*1.125000"/>
                                          </p:val>
                                        </p:tav>
                                      </p:tavLst>
                                    </p:anim>
                                    <p:animEffect transition="out" filter="wipe(down)">
                                      <p:cBhvr>
                                        <p:cTn id="190" dur="500"/>
                                        <p:tgtEl>
                                          <p:spTgt spid="17"/>
                                        </p:tgtEl>
                                      </p:cBhvr>
                                    </p:animEffect>
                                    <p:set>
                                      <p:cBhvr>
                                        <p:cTn id="191" dur="1" fill="hold">
                                          <p:stCondLst>
                                            <p:cond delay="499"/>
                                          </p:stCondLst>
                                        </p:cTn>
                                        <p:tgtEl>
                                          <p:spTgt spid="17"/>
                                        </p:tgtEl>
                                        <p:attrNameLst>
                                          <p:attrName>style.visibility</p:attrName>
                                        </p:attrNameLst>
                                      </p:cBhvr>
                                      <p:to>
                                        <p:strVal val="hidden"/>
                                      </p:to>
                                    </p:set>
                                  </p:childTnLst>
                                </p:cTn>
                              </p:par>
                              <p:par>
                                <p:cTn id="192" presetID="12" presetClass="exit" presetSubtype="4" fill="hold" grpId="1" nodeType="withEffect">
                                  <p:stCondLst>
                                    <p:cond delay="0"/>
                                  </p:stCondLst>
                                  <p:childTnLst>
                                    <p:anim calcmode="lin" valueType="num">
                                      <p:cBhvr additive="base">
                                        <p:cTn id="193" dur="500"/>
                                        <p:tgtEl>
                                          <p:spTgt spid="16"/>
                                        </p:tgtEl>
                                        <p:attrNameLst>
                                          <p:attrName>ppt_y</p:attrName>
                                        </p:attrNameLst>
                                      </p:cBhvr>
                                      <p:tavLst>
                                        <p:tav tm="0">
                                          <p:val>
                                            <p:strVal val="#ppt_y"/>
                                          </p:val>
                                        </p:tav>
                                        <p:tav tm="100000">
                                          <p:val>
                                            <p:strVal val="#ppt_y+#ppt_h*1.125000"/>
                                          </p:val>
                                        </p:tav>
                                      </p:tavLst>
                                    </p:anim>
                                    <p:animEffect transition="out" filter="wipe(down)">
                                      <p:cBhvr>
                                        <p:cTn id="194" dur="500"/>
                                        <p:tgtEl>
                                          <p:spTgt spid="16"/>
                                        </p:tgtEl>
                                      </p:cBhvr>
                                    </p:animEffect>
                                    <p:set>
                                      <p:cBhvr>
                                        <p:cTn id="195" dur="1" fill="hold">
                                          <p:stCondLst>
                                            <p:cond delay="499"/>
                                          </p:stCondLst>
                                        </p:cTn>
                                        <p:tgtEl>
                                          <p:spTgt spid="16"/>
                                        </p:tgtEl>
                                        <p:attrNameLst>
                                          <p:attrName>style.visibility</p:attrName>
                                        </p:attrNameLst>
                                      </p:cBhvr>
                                      <p:to>
                                        <p:strVal val="hidden"/>
                                      </p:to>
                                    </p:set>
                                  </p:childTnLst>
                                </p:cTn>
                              </p:par>
                              <p:par>
                                <p:cTn id="196" presetID="12" presetClass="exit" presetSubtype="4" fill="hold" grpId="1" nodeType="withEffect">
                                  <p:stCondLst>
                                    <p:cond delay="0"/>
                                  </p:stCondLst>
                                  <p:childTnLst>
                                    <p:anim calcmode="lin" valueType="num">
                                      <p:cBhvr additive="base">
                                        <p:cTn id="197" dur="500"/>
                                        <p:tgtEl>
                                          <p:spTgt spid="15"/>
                                        </p:tgtEl>
                                        <p:attrNameLst>
                                          <p:attrName>ppt_y</p:attrName>
                                        </p:attrNameLst>
                                      </p:cBhvr>
                                      <p:tavLst>
                                        <p:tav tm="0">
                                          <p:val>
                                            <p:strVal val="#ppt_y"/>
                                          </p:val>
                                        </p:tav>
                                        <p:tav tm="100000">
                                          <p:val>
                                            <p:strVal val="#ppt_y+#ppt_h*1.125000"/>
                                          </p:val>
                                        </p:tav>
                                      </p:tavLst>
                                    </p:anim>
                                    <p:animEffect transition="out" filter="wipe(down)">
                                      <p:cBhvr>
                                        <p:cTn id="198" dur="500"/>
                                        <p:tgtEl>
                                          <p:spTgt spid="15"/>
                                        </p:tgtEl>
                                      </p:cBhvr>
                                    </p:animEffect>
                                    <p:set>
                                      <p:cBhvr>
                                        <p:cTn id="199" dur="1" fill="hold">
                                          <p:stCondLst>
                                            <p:cond delay="499"/>
                                          </p:stCondLst>
                                        </p:cTn>
                                        <p:tgtEl>
                                          <p:spTgt spid="15"/>
                                        </p:tgtEl>
                                        <p:attrNameLst>
                                          <p:attrName>style.visibility</p:attrName>
                                        </p:attrNameLst>
                                      </p:cBhvr>
                                      <p:to>
                                        <p:strVal val="hidden"/>
                                      </p:to>
                                    </p:set>
                                  </p:childTnLst>
                                </p:cTn>
                              </p:par>
                              <p:par>
                                <p:cTn id="200" presetID="12" presetClass="exit" presetSubtype="4" fill="hold" grpId="1" nodeType="withEffect">
                                  <p:stCondLst>
                                    <p:cond delay="0"/>
                                  </p:stCondLst>
                                  <p:childTnLst>
                                    <p:anim calcmode="lin" valueType="num">
                                      <p:cBhvr additive="base">
                                        <p:cTn id="201" dur="500"/>
                                        <p:tgtEl>
                                          <p:spTgt spid="14"/>
                                        </p:tgtEl>
                                        <p:attrNameLst>
                                          <p:attrName>ppt_y</p:attrName>
                                        </p:attrNameLst>
                                      </p:cBhvr>
                                      <p:tavLst>
                                        <p:tav tm="0">
                                          <p:val>
                                            <p:strVal val="#ppt_y"/>
                                          </p:val>
                                        </p:tav>
                                        <p:tav tm="100000">
                                          <p:val>
                                            <p:strVal val="#ppt_y+#ppt_h*1.125000"/>
                                          </p:val>
                                        </p:tav>
                                      </p:tavLst>
                                    </p:anim>
                                    <p:animEffect transition="out" filter="wipe(down)">
                                      <p:cBhvr>
                                        <p:cTn id="202" dur="500"/>
                                        <p:tgtEl>
                                          <p:spTgt spid="14"/>
                                        </p:tgtEl>
                                      </p:cBhvr>
                                    </p:animEffect>
                                    <p:set>
                                      <p:cBhvr>
                                        <p:cTn id="20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uiExpand="1" animBg="1"/>
      <p:bldP spid="14" grpId="1" animBg="1"/>
      <p:bldP spid="15" grpId="0" uiExpand="1" animBg="1"/>
      <p:bldP spid="15" grpId="1" animBg="1"/>
      <p:bldP spid="16" grpId="0" uiExpand="1" animBg="1"/>
      <p:bldP spid="16" grpId="1" animBg="1"/>
      <p:bldP spid="25" grpId="0" uiExpand="1" animBg="1"/>
      <p:bldP spid="25" grpId="1" animBg="1"/>
      <p:bldP spid="26" grpId="0" uiExpand="1" animBg="1"/>
      <p:bldP spid="26" grpId="1" animBg="1"/>
      <p:bldP spid="26" grpId="2" animBg="1"/>
      <p:bldP spid="28" grpId="0" animBg="1"/>
      <p:bldP spid="27" grpId="0" uiExpand="1" animBg="1"/>
      <p:bldP spid="2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114" y="116984"/>
            <a:ext cx="7468942" cy="916292"/>
          </a:xfrm>
        </p:spPr>
        <p:txBody>
          <a:bodyPr>
            <a:normAutofit/>
          </a:bodyPr>
          <a:lstStyle/>
          <a:p>
            <a:r>
              <a:rPr lang="en-US" sz="4000" b="0" i="0" dirty="0" smtClean="0">
                <a:solidFill>
                  <a:schemeClr val="tx2">
                    <a:lumMod val="75000"/>
                  </a:schemeClr>
                </a:solidFill>
                <a:latin typeface="+mn-lt"/>
              </a:rPr>
              <a:t>Sampling </a:t>
            </a:r>
            <a:r>
              <a:rPr lang="en-US" sz="4000" b="0" i="0" dirty="0" err="1" smtClean="0">
                <a:solidFill>
                  <a:schemeClr val="tx2">
                    <a:lumMod val="75000"/>
                  </a:schemeClr>
                </a:solidFill>
                <a:latin typeface="+mn-lt"/>
              </a:rPr>
              <a:t>cont</a:t>
            </a:r>
            <a:r>
              <a:rPr lang="en-US" sz="4000" b="0" i="0" dirty="0" smtClean="0">
                <a:solidFill>
                  <a:schemeClr val="tx2">
                    <a:lumMod val="75000"/>
                  </a:schemeClr>
                </a:solidFill>
                <a:latin typeface="+mn-lt"/>
              </a:rPr>
              <a:t>: geography</a:t>
            </a:r>
            <a:endParaRPr lang="en-US" sz="3600" b="0" i="0" dirty="0">
              <a:solidFill>
                <a:schemeClr val="tx2">
                  <a:lumMod val="75000"/>
                </a:schemeClr>
              </a:solidFill>
              <a:latin typeface="+mn-lt"/>
            </a:endParaRPr>
          </a:p>
        </p:txBody>
      </p:sp>
      <p:pic>
        <p:nvPicPr>
          <p:cNvPr id="6" name="Content Placeholder 5" descr="wrld_eth.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3958" b="10717"/>
          <a:stretch/>
        </p:blipFill>
        <p:spPr>
          <a:xfrm>
            <a:off x="-1061546" y="986903"/>
            <a:ext cx="10824395" cy="5707461"/>
          </a:xfrm>
        </p:spPr>
      </p:pic>
      <p:sp>
        <p:nvSpPr>
          <p:cNvPr id="5" name="Rounded Rectangular Callout 4"/>
          <p:cNvSpPr/>
          <p:nvPr/>
        </p:nvSpPr>
        <p:spPr>
          <a:xfrm>
            <a:off x="1864208" y="4581502"/>
            <a:ext cx="2554332" cy="1111135"/>
          </a:xfrm>
          <a:prstGeom prst="wedgeRoundRectCallout">
            <a:avLst>
              <a:gd name="adj1" fmla="val -36412"/>
              <a:gd name="adj2" fmla="val 71530"/>
              <a:gd name="adj3" fmla="val 16667"/>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2"/>
                </a:solidFill>
              </a:rPr>
              <a:t>Karta </a:t>
            </a:r>
            <a:r>
              <a:rPr lang="en-US" sz="2400" dirty="0" err="1" smtClean="0">
                <a:solidFill>
                  <a:schemeClr val="tx2"/>
                </a:solidFill>
              </a:rPr>
              <a:t>från</a:t>
            </a:r>
            <a:r>
              <a:rPr lang="en-US" sz="2400" dirty="0" smtClean="0">
                <a:solidFill>
                  <a:schemeClr val="tx2"/>
                </a:solidFill>
              </a:rPr>
              <a:t> </a:t>
            </a:r>
            <a:r>
              <a:rPr lang="en-US" sz="2400" dirty="0" err="1" smtClean="0">
                <a:solidFill>
                  <a:schemeClr val="tx2"/>
                </a:solidFill>
              </a:rPr>
              <a:t>Ethnologue.com</a:t>
            </a:r>
            <a:r>
              <a:rPr lang="en-US" sz="2400" dirty="0" smtClean="0">
                <a:solidFill>
                  <a:schemeClr val="tx2"/>
                </a:solidFill>
              </a:rPr>
              <a:t> Lewis (2009)</a:t>
            </a:r>
            <a:endParaRPr lang="en-US" sz="3200" dirty="0">
              <a:solidFill>
                <a:schemeClr val="tx2"/>
              </a:solidFill>
            </a:endParaRPr>
          </a:p>
        </p:txBody>
      </p:sp>
      <p:sp>
        <p:nvSpPr>
          <p:cNvPr id="7" name="Rounded Rectangular Callout 6"/>
          <p:cNvSpPr/>
          <p:nvPr/>
        </p:nvSpPr>
        <p:spPr>
          <a:xfrm>
            <a:off x="6871194" y="4624823"/>
            <a:ext cx="2106151" cy="768369"/>
          </a:xfrm>
          <a:prstGeom prst="wedgeRoundRectCallout">
            <a:avLst>
              <a:gd name="adj1" fmla="val -3408"/>
              <a:gd name="adj2" fmla="val -92430"/>
              <a:gd name="adj3" fmla="val 16667"/>
            </a:avLst>
          </a:prstGeom>
          <a:solidFill>
            <a:schemeClr val="accent1">
              <a:lumMod val="20000"/>
              <a:lumOff val="80000"/>
            </a:schemeClr>
          </a:solidFill>
          <a:ln w="317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2"/>
                </a:solidFill>
              </a:rPr>
              <a:t>Papa </a:t>
            </a:r>
            <a:r>
              <a:rPr lang="hu-HU" sz="2000" dirty="0" smtClean="0">
                <a:solidFill>
                  <a:schemeClr val="tx2"/>
                </a:solidFill>
              </a:rPr>
              <a:t>Nya</a:t>
            </a:r>
            <a:r>
              <a:rPr lang="en-US" sz="2000" dirty="0" smtClean="0">
                <a:solidFill>
                  <a:schemeClr val="tx2"/>
                </a:solidFill>
              </a:rPr>
              <a:t> Guinea</a:t>
            </a:r>
            <a:endParaRPr lang="en-US" sz="2000" dirty="0">
              <a:solidFill>
                <a:schemeClr val="tx2"/>
              </a:solidFill>
            </a:endParaRPr>
          </a:p>
        </p:txBody>
      </p:sp>
      <p:sp>
        <p:nvSpPr>
          <p:cNvPr id="10" name="Rounded Rectangular Callout 9"/>
          <p:cNvSpPr/>
          <p:nvPr/>
        </p:nvSpPr>
        <p:spPr>
          <a:xfrm>
            <a:off x="4418540" y="1848807"/>
            <a:ext cx="1608604" cy="447341"/>
          </a:xfrm>
          <a:prstGeom prst="wedgeRoundRectCallout">
            <a:avLst>
              <a:gd name="adj1" fmla="val -17504"/>
              <a:gd name="adj2" fmla="val 113980"/>
              <a:gd name="adj3" fmla="val 16667"/>
            </a:avLst>
          </a:prstGeom>
          <a:solidFill>
            <a:schemeClr val="accent1">
              <a:lumMod val="20000"/>
              <a:lumOff val="80000"/>
            </a:schemeClr>
          </a:solidFill>
          <a:ln w="317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smtClean="0">
                <a:solidFill>
                  <a:schemeClr val="tx2"/>
                </a:solidFill>
              </a:rPr>
              <a:t>Kaukasus</a:t>
            </a:r>
            <a:endParaRPr lang="en-US" sz="2000" dirty="0">
              <a:solidFill>
                <a:schemeClr val="tx2"/>
              </a:solidFill>
            </a:endParaRPr>
          </a:p>
        </p:txBody>
      </p:sp>
      <p:sp>
        <p:nvSpPr>
          <p:cNvPr id="11" name="Rounded Rectangular Callout 10"/>
          <p:cNvSpPr/>
          <p:nvPr/>
        </p:nvSpPr>
        <p:spPr>
          <a:xfrm>
            <a:off x="6445938" y="2393697"/>
            <a:ext cx="1478332" cy="447341"/>
          </a:xfrm>
          <a:prstGeom prst="wedgeRoundRectCallout">
            <a:avLst>
              <a:gd name="adj1" fmla="val -34630"/>
              <a:gd name="adj2" fmla="val 95895"/>
              <a:gd name="adj3" fmla="val 16667"/>
            </a:avLst>
          </a:prstGeom>
          <a:solidFill>
            <a:schemeClr val="accent1">
              <a:lumMod val="20000"/>
              <a:lumOff val="80000"/>
            </a:schemeClr>
          </a:solidFill>
          <a:ln w="317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2"/>
                </a:solidFill>
              </a:rPr>
              <a:t>Himalaya</a:t>
            </a:r>
            <a:endParaRPr lang="en-US" sz="2000" dirty="0">
              <a:solidFill>
                <a:schemeClr val="tx2"/>
              </a:solidFill>
            </a:endParaRPr>
          </a:p>
        </p:txBody>
      </p:sp>
      <p:sp>
        <p:nvSpPr>
          <p:cNvPr id="12" name="Rounded Rectangular Callout 11"/>
          <p:cNvSpPr/>
          <p:nvPr/>
        </p:nvSpPr>
        <p:spPr>
          <a:xfrm>
            <a:off x="3352801" y="3014368"/>
            <a:ext cx="2869354" cy="445775"/>
          </a:xfrm>
          <a:prstGeom prst="wedgeRoundRectCallout">
            <a:avLst>
              <a:gd name="adj1" fmla="val -34630"/>
              <a:gd name="adj2" fmla="val 95895"/>
              <a:gd name="adj3" fmla="val 16667"/>
            </a:avLst>
          </a:prstGeom>
          <a:solidFill>
            <a:schemeClr val="accent1">
              <a:lumMod val="20000"/>
              <a:lumOff val="80000"/>
            </a:schemeClr>
          </a:solidFill>
          <a:ln w="317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smtClean="0">
                <a:solidFill>
                  <a:schemeClr val="tx2"/>
                </a:solidFill>
              </a:rPr>
              <a:t>Centrala</a:t>
            </a:r>
            <a:r>
              <a:rPr lang="en-US" sz="2000" dirty="0" smtClean="0">
                <a:solidFill>
                  <a:schemeClr val="tx2"/>
                </a:solidFill>
              </a:rPr>
              <a:t>/</a:t>
            </a:r>
            <a:r>
              <a:rPr lang="en-US" sz="2000" dirty="0" err="1" smtClean="0">
                <a:solidFill>
                  <a:schemeClr val="tx2"/>
                </a:solidFill>
              </a:rPr>
              <a:t>västafrika</a:t>
            </a:r>
            <a:endParaRPr lang="en-US" sz="2000" dirty="0">
              <a:solidFill>
                <a:schemeClr val="tx2"/>
              </a:solidFill>
            </a:endParaRPr>
          </a:p>
        </p:txBody>
      </p:sp>
      <p:sp>
        <p:nvSpPr>
          <p:cNvPr id="9" name="Rounded Rectangular Callout 8"/>
          <p:cNvSpPr/>
          <p:nvPr/>
        </p:nvSpPr>
        <p:spPr>
          <a:xfrm>
            <a:off x="1864209" y="3107740"/>
            <a:ext cx="1632178" cy="512246"/>
          </a:xfrm>
          <a:prstGeom prst="wedgeRoundRectCallout">
            <a:avLst>
              <a:gd name="adj1" fmla="val -52808"/>
              <a:gd name="adj2" fmla="val 155098"/>
              <a:gd name="adj3" fmla="val 16667"/>
            </a:avLst>
          </a:prstGeom>
          <a:solidFill>
            <a:schemeClr val="accent1">
              <a:lumMod val="20000"/>
              <a:lumOff val="80000"/>
            </a:schemeClr>
          </a:solidFill>
          <a:ln w="317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2"/>
                </a:solidFill>
              </a:rPr>
              <a:t>Amazonas</a:t>
            </a:r>
            <a:endParaRPr lang="en-US" sz="2000" dirty="0">
              <a:solidFill>
                <a:schemeClr val="tx2"/>
              </a:solidFill>
            </a:endParaRPr>
          </a:p>
        </p:txBody>
      </p:sp>
      <p:sp>
        <p:nvSpPr>
          <p:cNvPr id="13" name="Rounded Rectangular Callout 12"/>
          <p:cNvSpPr/>
          <p:nvPr/>
        </p:nvSpPr>
        <p:spPr>
          <a:xfrm>
            <a:off x="1342041" y="2296148"/>
            <a:ext cx="2506714" cy="544890"/>
          </a:xfrm>
          <a:prstGeom prst="wedgeRoundRectCallout">
            <a:avLst>
              <a:gd name="adj1" fmla="val -52808"/>
              <a:gd name="adj2" fmla="val 155098"/>
              <a:gd name="adj3" fmla="val 16667"/>
            </a:avLst>
          </a:prstGeom>
          <a:solidFill>
            <a:schemeClr val="accent1">
              <a:lumMod val="20000"/>
              <a:lumOff val="80000"/>
            </a:schemeClr>
          </a:solidFill>
          <a:ln w="317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2"/>
                </a:solidFill>
              </a:rPr>
              <a:t>Central </a:t>
            </a:r>
            <a:r>
              <a:rPr lang="en-US" sz="2000" dirty="0" err="1" smtClean="0">
                <a:solidFill>
                  <a:schemeClr val="tx2"/>
                </a:solidFill>
              </a:rPr>
              <a:t>amerika</a:t>
            </a:r>
            <a:endParaRPr lang="en-US" sz="2000" dirty="0">
              <a:solidFill>
                <a:schemeClr val="tx2"/>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207876636"/>
              </p:ext>
            </p:extLst>
          </p:nvPr>
        </p:nvGraphicFramePr>
        <p:xfrm>
          <a:off x="319763" y="1250108"/>
          <a:ext cx="8657582" cy="4190051"/>
        </p:xfrm>
        <a:graphic>
          <a:graphicData uri="http://schemas.openxmlformats.org/drawingml/2006/table">
            <a:tbl>
              <a:tblPr firstRow="1" bandRow="1">
                <a:tableStyleId>{FABFCF23-3B69-468F-B69F-88F6DE6A72F2}</a:tableStyleId>
              </a:tblPr>
              <a:tblGrid>
                <a:gridCol w="1767407"/>
                <a:gridCol w="1695626"/>
                <a:gridCol w="1431614"/>
                <a:gridCol w="2035735"/>
                <a:gridCol w="1727200"/>
              </a:tblGrid>
              <a:tr h="461973">
                <a:tc rowSpan="2">
                  <a:txBody>
                    <a:bodyPr/>
                    <a:lstStyle/>
                    <a:p>
                      <a:r>
                        <a:rPr lang="en-US" sz="2000" dirty="0" err="1" smtClean="0"/>
                        <a:t>Macroarea</a:t>
                      </a:r>
                      <a:endParaRPr lang="en-US" sz="2000" b="0" i="0" dirty="0">
                        <a:latin typeface="+mn-lt"/>
                      </a:endParaRPr>
                    </a:p>
                  </a:txBody>
                  <a:tcPr/>
                </a:tc>
                <a:tc gridSpan="2">
                  <a:txBody>
                    <a:bodyPr/>
                    <a:lstStyle/>
                    <a:p>
                      <a:r>
                        <a:rPr lang="en-US" sz="2400" dirty="0" smtClean="0"/>
                        <a:t>Living languages</a:t>
                      </a:r>
                      <a:endParaRPr lang="en-US" sz="2400" dirty="0"/>
                    </a:p>
                  </a:txBody>
                  <a:tcPr/>
                </a:tc>
                <a:tc hMerge="1">
                  <a:txBody>
                    <a:bodyPr/>
                    <a:lstStyle/>
                    <a:p>
                      <a:endParaRPr lang="en-US"/>
                    </a:p>
                  </a:txBody>
                  <a:tcPr/>
                </a:tc>
                <a:tc gridSpan="2">
                  <a:txBody>
                    <a:bodyPr/>
                    <a:lstStyle/>
                    <a:p>
                      <a:r>
                        <a:rPr lang="en-US" sz="2400" dirty="0" smtClean="0"/>
                        <a:t>Speaker population</a:t>
                      </a:r>
                      <a:endParaRPr lang="en-US" sz="2400" dirty="0"/>
                    </a:p>
                  </a:txBody>
                  <a:tcPr/>
                </a:tc>
                <a:tc hMerge="1">
                  <a:txBody>
                    <a:bodyPr/>
                    <a:lstStyle/>
                    <a:p>
                      <a:endParaRPr lang="en-US"/>
                    </a:p>
                  </a:txBody>
                  <a:tcPr/>
                </a:tc>
              </a:tr>
              <a:tr h="831552">
                <a:tc vMerge="1">
                  <a:txBody>
                    <a:bodyPr/>
                    <a:lstStyle/>
                    <a:p>
                      <a:endParaRPr lang="en-US"/>
                    </a:p>
                  </a:txBody>
                  <a:tcPr/>
                </a:tc>
                <a:tc>
                  <a:txBody>
                    <a:bodyPr/>
                    <a:lstStyle/>
                    <a:p>
                      <a:r>
                        <a:rPr lang="en-US" sz="2000" dirty="0" smtClean="0"/>
                        <a:t>Number</a:t>
                      </a:r>
                      <a:endParaRPr lang="en-US" sz="2000" b="0" i="0" dirty="0">
                        <a:latin typeface="+mn-lt"/>
                      </a:endParaRPr>
                    </a:p>
                  </a:txBody>
                  <a:tcPr/>
                </a:tc>
                <a:tc>
                  <a:txBody>
                    <a:bodyPr/>
                    <a:lstStyle/>
                    <a:p>
                      <a:r>
                        <a:rPr lang="en-US" sz="2000" dirty="0" smtClean="0"/>
                        <a:t>Percent of </a:t>
                      </a:r>
                      <a:r>
                        <a:rPr lang="en-US" sz="2000" dirty="0" err="1" smtClean="0"/>
                        <a:t>totalt</a:t>
                      </a:r>
                      <a:endParaRPr lang="en-US" sz="2000" b="0" i="0" dirty="0">
                        <a:latin typeface="+mn-lt"/>
                      </a:endParaRPr>
                    </a:p>
                  </a:txBody>
                  <a:tcPr/>
                </a:tc>
                <a:tc>
                  <a:txBody>
                    <a:bodyPr/>
                    <a:lstStyle/>
                    <a:p>
                      <a:r>
                        <a:rPr lang="en-US" sz="2000" dirty="0" smtClean="0"/>
                        <a:t>Number</a:t>
                      </a:r>
                      <a:endParaRPr lang="en-US" sz="2000" b="0" i="0" dirty="0">
                        <a:latin typeface="+mn-lt"/>
                      </a:endParaRPr>
                    </a:p>
                  </a:txBody>
                  <a:tcPr/>
                </a:tc>
                <a:tc>
                  <a:txBody>
                    <a:bodyPr/>
                    <a:lstStyle/>
                    <a:p>
                      <a:r>
                        <a:rPr lang="en-US" sz="2000" dirty="0" smtClean="0"/>
                        <a:t>percent of total</a:t>
                      </a:r>
                      <a:endParaRPr lang="en-US" sz="2000" b="0" i="0" dirty="0">
                        <a:latin typeface="+mn-lt"/>
                      </a:endParaRPr>
                    </a:p>
                  </a:txBody>
                  <a:tcPr/>
                </a:tc>
              </a:tr>
              <a:tr h="461973">
                <a:tc>
                  <a:txBody>
                    <a:bodyPr/>
                    <a:lstStyle/>
                    <a:p>
                      <a:r>
                        <a:rPr lang="en-US" sz="2000" dirty="0" smtClean="0"/>
                        <a:t>Africa</a:t>
                      </a:r>
                      <a:r>
                        <a:rPr lang="en-US" sz="2000" dirty="0"/>
                        <a:t>   </a:t>
                      </a:r>
                      <a:endParaRPr lang="en-US" sz="2000" b="0" i="0" dirty="0">
                        <a:latin typeface="+mn-lt"/>
                      </a:endParaRPr>
                    </a:p>
                  </a:txBody>
                  <a:tcPr/>
                </a:tc>
                <a:tc>
                  <a:txBody>
                    <a:bodyPr/>
                    <a:lstStyle/>
                    <a:p>
                      <a:pPr algn="r"/>
                      <a:r>
                        <a:rPr lang="en-US" sz="2000"/>
                        <a:t>2,146</a:t>
                      </a:r>
                      <a:endParaRPr lang="en-US" sz="2000" b="0" i="0">
                        <a:latin typeface="+mn-lt"/>
                      </a:endParaRPr>
                    </a:p>
                  </a:txBody>
                  <a:tcPr/>
                </a:tc>
                <a:tc>
                  <a:txBody>
                    <a:bodyPr/>
                    <a:lstStyle/>
                    <a:p>
                      <a:pPr algn="r"/>
                      <a:r>
                        <a:rPr lang="en-US" sz="2000" dirty="0" smtClean="0"/>
                        <a:t>30.2 %</a:t>
                      </a:r>
                      <a:endParaRPr lang="en-US" sz="2000" b="0" i="0" dirty="0">
                        <a:latin typeface="+mn-lt"/>
                      </a:endParaRPr>
                    </a:p>
                  </a:txBody>
                  <a:tcPr/>
                </a:tc>
                <a:tc>
                  <a:txBody>
                    <a:bodyPr/>
                    <a:lstStyle/>
                    <a:p>
                      <a:pPr algn="r"/>
                      <a:r>
                        <a:rPr lang="en-US" sz="2000" kern="1200" dirty="0" smtClean="0"/>
                        <a:t>997,320,660</a:t>
                      </a:r>
                      <a:endParaRPr lang="en-US" sz="2000" b="0" i="0" dirty="0">
                        <a:latin typeface="+mn-lt"/>
                      </a:endParaRPr>
                    </a:p>
                  </a:txBody>
                  <a:tcPr/>
                </a:tc>
                <a:tc>
                  <a:txBody>
                    <a:bodyPr/>
                    <a:lstStyle/>
                    <a:p>
                      <a:pPr algn="r"/>
                      <a:r>
                        <a:rPr lang="en-US" sz="2000" dirty="0" smtClean="0"/>
                        <a:t>15.9 %</a:t>
                      </a:r>
                      <a:endParaRPr lang="en-US" sz="2000" b="0" i="0" dirty="0">
                        <a:latin typeface="+mn-lt"/>
                      </a:endParaRPr>
                    </a:p>
                  </a:txBody>
                  <a:tcPr/>
                </a:tc>
              </a:tr>
              <a:tr h="515276">
                <a:tc>
                  <a:txBody>
                    <a:bodyPr/>
                    <a:lstStyle/>
                    <a:p>
                      <a:r>
                        <a:rPr lang="es-ES_tradnl" sz="2000" dirty="0" err="1" smtClean="0"/>
                        <a:t>Americas</a:t>
                      </a:r>
                      <a:r>
                        <a:rPr lang="es-ES_tradnl" sz="2000" dirty="0"/>
                        <a:t>   </a:t>
                      </a:r>
                      <a:endParaRPr lang="es-ES_tradnl" sz="2000" b="0" i="0" dirty="0">
                        <a:latin typeface="+mn-lt"/>
                      </a:endParaRPr>
                    </a:p>
                  </a:txBody>
                  <a:tcPr/>
                </a:tc>
                <a:tc>
                  <a:txBody>
                    <a:bodyPr/>
                    <a:lstStyle/>
                    <a:p>
                      <a:pPr algn="r"/>
                      <a:r>
                        <a:rPr lang="en-US" sz="2000" dirty="0"/>
                        <a:t>1,060</a:t>
                      </a:r>
                      <a:endParaRPr lang="en-US" sz="2000" b="0" i="0" dirty="0">
                        <a:latin typeface="+mn-lt"/>
                      </a:endParaRPr>
                    </a:p>
                  </a:txBody>
                  <a:tcPr/>
                </a:tc>
                <a:tc>
                  <a:txBody>
                    <a:bodyPr/>
                    <a:lstStyle/>
                    <a:p>
                      <a:pPr algn="r"/>
                      <a:r>
                        <a:rPr lang="en-US" sz="2000" dirty="0" smtClean="0"/>
                        <a:t>14.9 %</a:t>
                      </a:r>
                      <a:endParaRPr lang="en-US" sz="2000" b="0" i="0" dirty="0">
                        <a:latin typeface="+mn-lt"/>
                      </a:endParaRPr>
                    </a:p>
                  </a:txBody>
                  <a:tcPr/>
                </a:tc>
                <a:tc>
                  <a:txBody>
                    <a:bodyPr/>
                    <a:lstStyle/>
                    <a:p>
                      <a:pPr algn="r"/>
                      <a:r>
                        <a:rPr lang="en-US" sz="2000" kern="1200" dirty="0" smtClean="0"/>
                        <a:t>946,060,483</a:t>
                      </a:r>
                      <a:endParaRPr lang="en-US" sz="2000" b="0" i="0" dirty="0">
                        <a:latin typeface="+mn-lt"/>
                      </a:endParaRPr>
                    </a:p>
                  </a:txBody>
                  <a:tcPr/>
                </a:tc>
                <a:tc>
                  <a:txBody>
                    <a:bodyPr/>
                    <a:lstStyle/>
                    <a:p>
                      <a:pPr algn="r"/>
                      <a:r>
                        <a:rPr lang="en-US" sz="2000" dirty="0" smtClean="0"/>
                        <a:t>1.5 %</a:t>
                      </a:r>
                      <a:endParaRPr lang="en-US" sz="2000" b="0" i="0" dirty="0">
                        <a:latin typeface="+mn-lt"/>
                      </a:endParaRPr>
                    </a:p>
                  </a:txBody>
                  <a:tcPr/>
                </a:tc>
              </a:tr>
              <a:tr h="461973">
                <a:tc>
                  <a:txBody>
                    <a:bodyPr/>
                    <a:lstStyle/>
                    <a:p>
                      <a:r>
                        <a:rPr lang="en-US" sz="2000" dirty="0" smtClean="0"/>
                        <a:t>Asia </a:t>
                      </a:r>
                      <a:endParaRPr lang="en-US" sz="2000" b="0" i="0" dirty="0">
                        <a:latin typeface="+mn-lt"/>
                      </a:endParaRPr>
                    </a:p>
                  </a:txBody>
                  <a:tcPr/>
                </a:tc>
                <a:tc>
                  <a:txBody>
                    <a:bodyPr/>
                    <a:lstStyle/>
                    <a:p>
                      <a:pPr algn="r"/>
                      <a:r>
                        <a:rPr lang="en-US" sz="2000" dirty="0" smtClean="0"/>
                        <a:t>2,303</a:t>
                      </a:r>
                      <a:endParaRPr lang="en-US" sz="2000" b="0" i="0" dirty="0">
                        <a:latin typeface="+mn-lt"/>
                      </a:endParaRPr>
                    </a:p>
                  </a:txBody>
                  <a:tcPr/>
                </a:tc>
                <a:tc>
                  <a:txBody>
                    <a:bodyPr/>
                    <a:lstStyle/>
                    <a:p>
                      <a:pPr algn="r"/>
                      <a:r>
                        <a:rPr lang="en-US" sz="2000" dirty="0" smtClean="0"/>
                        <a:t>32.4 %</a:t>
                      </a:r>
                      <a:endParaRPr lang="en-US" sz="2000" b="0" i="0" dirty="0">
                        <a:latin typeface="+mn-lt"/>
                      </a:endParaRPr>
                    </a:p>
                  </a:txBody>
                  <a:tcPr/>
                </a:tc>
                <a:tc>
                  <a:txBody>
                    <a:bodyPr/>
                    <a:lstStyle/>
                    <a:p>
                      <a:pPr algn="r"/>
                      <a:r>
                        <a:rPr lang="en-US" sz="2000" kern="1200" dirty="0" smtClean="0"/>
                        <a:t>4,086,262,000</a:t>
                      </a:r>
                      <a:endParaRPr lang="en-US" sz="2000" b="0" i="0" dirty="0">
                        <a:latin typeface="+mn-lt"/>
                      </a:endParaRPr>
                    </a:p>
                  </a:txBody>
                  <a:tcPr/>
                </a:tc>
                <a:tc>
                  <a:txBody>
                    <a:bodyPr/>
                    <a:lstStyle/>
                    <a:p>
                      <a:pPr algn="r"/>
                      <a:r>
                        <a:rPr lang="en-US" sz="2000" dirty="0" smtClean="0"/>
                        <a:t>65.5 %</a:t>
                      </a:r>
                      <a:endParaRPr lang="en-US" sz="2000" b="0" i="0" dirty="0">
                        <a:latin typeface="+mn-lt"/>
                      </a:endParaRPr>
                    </a:p>
                  </a:txBody>
                  <a:tcPr/>
                </a:tc>
              </a:tr>
              <a:tr h="461973">
                <a:tc>
                  <a:txBody>
                    <a:bodyPr/>
                    <a:lstStyle/>
                    <a:p>
                      <a:r>
                        <a:rPr lang="en-US" sz="2000" dirty="0" smtClean="0"/>
                        <a:t>Europe</a:t>
                      </a:r>
                      <a:r>
                        <a:rPr lang="en-US" sz="2000" dirty="0"/>
                        <a:t>   </a:t>
                      </a:r>
                      <a:endParaRPr lang="en-US" sz="2000" b="0" i="0" dirty="0">
                        <a:latin typeface="+mn-lt"/>
                      </a:endParaRPr>
                    </a:p>
                  </a:txBody>
                  <a:tcPr/>
                </a:tc>
                <a:tc>
                  <a:txBody>
                    <a:bodyPr/>
                    <a:lstStyle/>
                    <a:p>
                      <a:pPr algn="r"/>
                      <a:r>
                        <a:rPr lang="en-US" sz="2000" dirty="0" smtClean="0"/>
                        <a:t>285</a:t>
                      </a:r>
                      <a:endParaRPr lang="en-US" sz="2000" b="0" i="0" dirty="0">
                        <a:latin typeface="+mn-lt"/>
                      </a:endParaRPr>
                    </a:p>
                  </a:txBody>
                  <a:tcPr/>
                </a:tc>
                <a:tc>
                  <a:txBody>
                    <a:bodyPr/>
                    <a:lstStyle/>
                    <a:p>
                      <a:pPr algn="r"/>
                      <a:r>
                        <a:rPr lang="en-US" sz="2000" dirty="0" smtClean="0"/>
                        <a:t>4.0 %</a:t>
                      </a:r>
                      <a:endParaRPr lang="en-US" sz="2000" b="0" i="0" dirty="0">
                        <a:latin typeface="+mn-lt"/>
                      </a:endParaRPr>
                    </a:p>
                  </a:txBody>
                  <a:tcPr/>
                </a:tc>
                <a:tc>
                  <a:txBody>
                    <a:bodyPr/>
                    <a:lstStyle/>
                    <a:p>
                      <a:pPr algn="r"/>
                      <a:r>
                        <a:rPr lang="en-US" sz="2000" kern="1200" dirty="0" smtClean="0"/>
                        <a:t>735,669,330</a:t>
                      </a:r>
                      <a:endParaRPr lang="en-US" sz="2000" b="0" i="0" dirty="0">
                        <a:latin typeface="+mn-lt"/>
                      </a:endParaRPr>
                    </a:p>
                  </a:txBody>
                  <a:tcPr/>
                </a:tc>
                <a:tc>
                  <a:txBody>
                    <a:bodyPr/>
                    <a:lstStyle/>
                    <a:p>
                      <a:pPr algn="r"/>
                      <a:r>
                        <a:rPr lang="en-US" sz="2000" dirty="0" smtClean="0"/>
                        <a:t>11.7 %</a:t>
                      </a:r>
                      <a:endParaRPr lang="en-US" sz="2000" b="0" i="0" dirty="0">
                        <a:latin typeface="+mn-lt"/>
                      </a:endParaRPr>
                    </a:p>
                  </a:txBody>
                  <a:tcPr/>
                </a:tc>
              </a:tr>
              <a:tr h="533358">
                <a:tc>
                  <a:txBody>
                    <a:bodyPr/>
                    <a:lstStyle/>
                    <a:p>
                      <a:r>
                        <a:rPr lang="cs-CZ" sz="2000" dirty="0" err="1" smtClean="0"/>
                        <a:t>Pacific</a:t>
                      </a:r>
                      <a:r>
                        <a:rPr lang="cs-CZ" sz="2000" dirty="0" smtClean="0"/>
                        <a:t> </a:t>
                      </a:r>
                      <a:endParaRPr lang="cs-CZ" sz="2000" b="0" i="0" dirty="0">
                        <a:latin typeface="+mn-lt"/>
                      </a:endParaRPr>
                    </a:p>
                  </a:txBody>
                  <a:tcPr/>
                </a:tc>
                <a:tc>
                  <a:txBody>
                    <a:bodyPr/>
                    <a:lstStyle/>
                    <a:p>
                      <a:pPr algn="r"/>
                      <a:r>
                        <a:rPr lang="en-US" sz="2000" dirty="0" smtClean="0"/>
                        <a:t>1,312</a:t>
                      </a:r>
                      <a:endParaRPr lang="en-US" sz="2000" b="0" i="0" dirty="0">
                        <a:latin typeface="+mn-lt"/>
                      </a:endParaRPr>
                    </a:p>
                  </a:txBody>
                  <a:tcPr/>
                </a:tc>
                <a:tc>
                  <a:txBody>
                    <a:bodyPr/>
                    <a:lstStyle/>
                    <a:p>
                      <a:pPr algn="r"/>
                      <a:r>
                        <a:rPr lang="en-US" sz="2000" dirty="0" smtClean="0"/>
                        <a:t>18.5 %</a:t>
                      </a:r>
                      <a:endParaRPr lang="en-US" sz="2000" b="0" i="0" dirty="0">
                        <a:latin typeface="+mn-lt"/>
                      </a:endParaRPr>
                    </a:p>
                  </a:txBody>
                  <a:tcPr/>
                </a:tc>
                <a:tc>
                  <a:txBody>
                    <a:bodyPr/>
                    <a:lstStyle/>
                    <a:p>
                      <a:pPr algn="r"/>
                      <a:r>
                        <a:rPr lang="en-US" sz="2000" kern="1200" dirty="0" smtClean="0"/>
                        <a:t>35,284,389</a:t>
                      </a:r>
                      <a:endParaRPr lang="en-US" sz="2000" b="0" i="0" dirty="0">
                        <a:latin typeface="+mn-lt"/>
                      </a:endParaRPr>
                    </a:p>
                  </a:txBody>
                  <a:tcPr/>
                </a:tc>
                <a:tc>
                  <a:txBody>
                    <a:bodyPr/>
                    <a:lstStyle/>
                    <a:p>
                      <a:pPr algn="r"/>
                      <a:r>
                        <a:rPr lang="en-US" sz="2000" dirty="0" smtClean="0"/>
                        <a:t>0.1 %</a:t>
                      </a:r>
                      <a:endParaRPr lang="en-US" sz="2000" b="0" i="0" dirty="0">
                        <a:latin typeface="+mn-lt"/>
                      </a:endParaRPr>
                    </a:p>
                  </a:txBody>
                  <a:tcPr/>
                </a:tc>
              </a:tr>
              <a:tr h="461973">
                <a:tc>
                  <a:txBody>
                    <a:bodyPr/>
                    <a:lstStyle/>
                    <a:p>
                      <a:r>
                        <a:rPr lang="en-US" sz="2000" dirty="0" smtClean="0"/>
                        <a:t>Total</a:t>
                      </a:r>
                      <a:r>
                        <a:rPr lang="en-US" sz="2000" dirty="0"/>
                        <a:t>   </a:t>
                      </a:r>
                      <a:endParaRPr lang="en-US" sz="2000" b="0" i="0" dirty="0">
                        <a:latin typeface="+mn-lt"/>
                      </a:endParaRPr>
                    </a:p>
                  </a:txBody>
                  <a:tcPr/>
                </a:tc>
                <a:tc>
                  <a:txBody>
                    <a:bodyPr/>
                    <a:lstStyle/>
                    <a:p>
                      <a:pPr algn="r"/>
                      <a:r>
                        <a:rPr lang="en-US" sz="2000" dirty="0" smtClean="0"/>
                        <a:t>7,106</a:t>
                      </a:r>
                      <a:endParaRPr lang="en-US" sz="2000" b="0" i="0" dirty="0">
                        <a:latin typeface="+mn-lt"/>
                      </a:endParaRPr>
                    </a:p>
                  </a:txBody>
                  <a:tcPr/>
                </a:tc>
                <a:tc>
                  <a:txBody>
                    <a:bodyPr/>
                    <a:lstStyle/>
                    <a:p>
                      <a:pPr algn="r"/>
                      <a:r>
                        <a:rPr lang="en-US" sz="2000" dirty="0" smtClean="0"/>
                        <a:t>100 %</a:t>
                      </a:r>
                      <a:endParaRPr lang="en-US" sz="2000" b="0" i="0" dirty="0">
                        <a:latin typeface="+mn-lt"/>
                      </a:endParaRPr>
                    </a:p>
                  </a:txBody>
                  <a:tcPr/>
                </a:tc>
                <a:tc>
                  <a:txBody>
                    <a:bodyPr/>
                    <a:lstStyle/>
                    <a:p>
                      <a:pPr algn="r"/>
                      <a:r>
                        <a:rPr lang="en-US" sz="2000" dirty="0"/>
                        <a:t>6,236,421,567</a:t>
                      </a:r>
                      <a:endParaRPr lang="en-US" sz="2000" b="0" i="0" dirty="0">
                        <a:latin typeface="+mn-lt"/>
                      </a:endParaRPr>
                    </a:p>
                  </a:txBody>
                  <a:tcPr/>
                </a:tc>
                <a:tc>
                  <a:txBody>
                    <a:bodyPr/>
                    <a:lstStyle/>
                    <a:p>
                      <a:pPr algn="r"/>
                      <a:r>
                        <a:rPr lang="en-US" sz="2000" dirty="0" smtClean="0"/>
                        <a:t>100 %</a:t>
                      </a:r>
                      <a:endParaRPr lang="en-US" sz="2000" b="0" i="0" dirty="0">
                        <a:latin typeface="+mn-lt"/>
                      </a:endParaRPr>
                    </a:p>
                  </a:txBody>
                  <a:tcPr/>
                </a:tc>
              </a:tr>
            </a:tbl>
          </a:graphicData>
        </a:graphic>
      </p:graphicFrame>
      <p:pic>
        <p:nvPicPr>
          <p:cNvPr id="8" name="Picture 7" descr="AA0274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43460" y="5393193"/>
            <a:ext cx="1213250" cy="1430575"/>
          </a:xfrm>
          <a:prstGeom prst="rect">
            <a:avLst/>
          </a:prstGeom>
        </p:spPr>
      </p:pic>
    </p:spTree>
    <p:extLst>
      <p:ext uri="{BB962C8B-B14F-4D97-AF65-F5344CB8AC3E}">
        <p14:creationId xmlns:p14="http://schemas.microsoft.com/office/powerpoint/2010/main" val="2355364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par>
                                <p:cTn id="19" presetID="6" presetClass="emph" presetSubtype="0" fill="hold" grpId="2" nodeType="withEffect">
                                  <p:stCondLst>
                                    <p:cond delay="0"/>
                                  </p:stCondLst>
                                  <p:childTnLst>
                                    <p:animScale>
                                      <p:cBhvr>
                                        <p:cTn id="20" dur="500" fill="hold"/>
                                        <p:tgtEl>
                                          <p:spTgt spid="5"/>
                                        </p:tgtEl>
                                      </p:cBhvr>
                                      <p:by x="50000" y="50000"/>
                                    </p:animScale>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ppt_h*1.125000"/>
                                          </p:val>
                                        </p:tav>
                                        <p:tav tm="100000">
                                          <p:val>
                                            <p:strVal val="#ppt_y"/>
                                          </p:val>
                                        </p:tav>
                                      </p:tavLst>
                                    </p:anim>
                                    <p:animEffect transition="in" filter="wipe(up)">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p:tgtEl>
                                          <p:spTgt spid="12"/>
                                        </p:tgtEl>
                                        <p:attrNameLst>
                                          <p:attrName>ppt_y</p:attrName>
                                        </p:attrNameLst>
                                      </p:cBhvr>
                                      <p:tavLst>
                                        <p:tav tm="0">
                                          <p:val>
                                            <p:strVal val="#ppt_y+#ppt_h*1.125000"/>
                                          </p:val>
                                        </p:tav>
                                        <p:tav tm="100000">
                                          <p:val>
                                            <p:strVal val="#ppt_y"/>
                                          </p:val>
                                        </p:tav>
                                      </p:tavLst>
                                    </p:anim>
                                    <p:animEffect transition="in" filter="wipe(up)">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p:tgtEl>
                                          <p:spTgt spid="13"/>
                                        </p:tgtEl>
                                        <p:attrNameLst>
                                          <p:attrName>ppt_y</p:attrName>
                                        </p:attrNameLst>
                                      </p:cBhvr>
                                      <p:tavLst>
                                        <p:tav tm="0">
                                          <p:val>
                                            <p:strVal val="#ppt_y+#ppt_h*1.125000"/>
                                          </p:val>
                                        </p:tav>
                                        <p:tav tm="100000">
                                          <p:val>
                                            <p:strVal val="#ppt_y"/>
                                          </p:val>
                                        </p:tav>
                                      </p:tavLst>
                                    </p:anim>
                                    <p:animEffect transition="in" filter="wipe(up)">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xit" presetSubtype="4" fill="hold" nodeType="clickEffect">
                                  <p:stCondLst>
                                    <p:cond delay="0"/>
                                  </p:stCondLst>
                                  <p:childTnLst>
                                    <p:anim calcmode="lin" valueType="num">
                                      <p:cBhvr additive="base">
                                        <p:cTn id="54" dur="500"/>
                                        <p:tgtEl>
                                          <p:spTgt spid="6"/>
                                        </p:tgtEl>
                                        <p:attrNameLst>
                                          <p:attrName>ppt_y</p:attrName>
                                        </p:attrNameLst>
                                      </p:cBhvr>
                                      <p:tavLst>
                                        <p:tav tm="0">
                                          <p:val>
                                            <p:strVal val="#ppt_y"/>
                                          </p:val>
                                        </p:tav>
                                        <p:tav tm="100000">
                                          <p:val>
                                            <p:strVal val="#ppt_y+#ppt_h*1.125000"/>
                                          </p:val>
                                        </p:tav>
                                      </p:tavLst>
                                    </p:anim>
                                    <p:animEffect transition="out" filter="wipe(down)">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5"/>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7"/>
                                        </p:tgtEl>
                                        <p:attrNameLst>
                                          <p:attrName>style.visibility</p:attrName>
                                        </p:attrNameLst>
                                      </p:cBhvr>
                                      <p:to>
                                        <p:strVal val="hidden"/>
                                      </p:to>
                                    </p:set>
                                  </p:childTnLst>
                                </p:cTn>
                              </p:par>
                              <p:par>
                                <p:cTn id="65" presetID="12" presetClass="entr" presetSubtype="4"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p:tgtEl>
                                          <p:spTgt spid="3"/>
                                        </p:tgtEl>
                                        <p:attrNameLst>
                                          <p:attrName>ppt_y</p:attrName>
                                        </p:attrNameLst>
                                      </p:cBhvr>
                                      <p:tavLst>
                                        <p:tav tm="0">
                                          <p:val>
                                            <p:strVal val="#ppt_y+#ppt_h*1.125000"/>
                                          </p:val>
                                        </p:tav>
                                        <p:tav tm="100000">
                                          <p:val>
                                            <p:strVal val="#ppt_y"/>
                                          </p:val>
                                        </p:tav>
                                      </p:tavLst>
                                    </p:anim>
                                    <p:animEffect transition="in" filter="wipe(up)">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7" grpId="0" animBg="1"/>
      <p:bldP spid="7" grpId="1" animBg="1"/>
      <p:bldP spid="7" grpId="2" animBg="1"/>
      <p:bldP spid="10" grpId="0" animBg="1"/>
      <p:bldP spid="10" grpId="1" animBg="1"/>
      <p:bldP spid="11" grpId="0" animBg="1"/>
      <p:bldP spid="12" grpId="0" animBg="1"/>
      <p:bldP spid="9"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138"/>
            <a:ext cx="8229600" cy="1143000"/>
          </a:xfrm>
        </p:spPr>
        <p:txBody>
          <a:bodyPr>
            <a:normAutofit/>
          </a:bodyPr>
          <a:lstStyle/>
          <a:p>
            <a:r>
              <a:rPr lang="en-US" sz="3600" b="0" i="0" dirty="0" smtClean="0">
                <a:solidFill>
                  <a:schemeClr val="tx2">
                    <a:lumMod val="75000"/>
                  </a:schemeClr>
                </a:solidFill>
                <a:latin typeface="+mn-lt"/>
              </a:rPr>
              <a:t>Participating </a:t>
            </a:r>
            <a:r>
              <a:rPr lang="en-US" sz="3600" b="0" i="0" dirty="0">
                <a:solidFill>
                  <a:schemeClr val="tx2">
                    <a:lumMod val="75000"/>
                  </a:schemeClr>
                </a:solidFill>
                <a:latin typeface="+mn-lt"/>
              </a:rPr>
              <a:t>c</a:t>
            </a:r>
            <a:r>
              <a:rPr lang="en-US" sz="3600" b="0" i="0" dirty="0" smtClean="0">
                <a:solidFill>
                  <a:schemeClr val="tx2">
                    <a:lumMod val="75000"/>
                  </a:schemeClr>
                </a:solidFill>
                <a:latin typeface="+mn-lt"/>
              </a:rPr>
              <a:t>ountries in IOL 2014</a:t>
            </a:r>
            <a:endParaRPr lang="en-US" sz="3600" b="0" i="0" dirty="0">
              <a:solidFill>
                <a:schemeClr val="tx2">
                  <a:lumMod val="75000"/>
                </a:schemeClr>
              </a:solidFill>
              <a:latin typeface="+mn-lt"/>
            </a:endParaRPr>
          </a:p>
        </p:txBody>
      </p:sp>
      <p:pic>
        <p:nvPicPr>
          <p:cNvPr id="8" name="Picture 7" descr="iollogg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5825633"/>
            <a:ext cx="4307204" cy="105504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335221200"/>
              </p:ext>
            </p:extLst>
          </p:nvPr>
        </p:nvGraphicFramePr>
        <p:xfrm>
          <a:off x="279400" y="927100"/>
          <a:ext cx="3962400" cy="4798215"/>
        </p:xfrm>
        <a:graphic>
          <a:graphicData uri="http://schemas.openxmlformats.org/drawingml/2006/table">
            <a:tbl>
              <a:tblPr firstRow="1" bandRow="1">
                <a:tableStyleId>{5A111915-BE36-4E01-A7E5-04B1672EAD32}</a:tableStyleId>
              </a:tblPr>
              <a:tblGrid>
                <a:gridCol w="1727200"/>
                <a:gridCol w="1320800"/>
                <a:gridCol w="914400"/>
              </a:tblGrid>
              <a:tr h="319881">
                <a:tc>
                  <a:txBody>
                    <a:bodyPr/>
                    <a:lstStyle/>
                    <a:p>
                      <a:pPr algn="l" fontAlgn="ctr"/>
                      <a:r>
                        <a:rPr lang="en-US" sz="2000" b="1" i="0" u="none" strike="noStrike" dirty="0">
                          <a:solidFill>
                            <a:srgbClr val="000000"/>
                          </a:solidFill>
                          <a:effectLst/>
                          <a:latin typeface="Calibri"/>
                        </a:rPr>
                        <a:t>Country</a:t>
                      </a:r>
                    </a:p>
                  </a:txBody>
                  <a:tcPr marL="12700" marR="12700" marT="12700" marB="0" anchor="ctr"/>
                </a:tc>
                <a:tc>
                  <a:txBody>
                    <a:bodyPr/>
                    <a:lstStyle/>
                    <a:p>
                      <a:pPr algn="l" fontAlgn="ctr"/>
                      <a:r>
                        <a:rPr lang="en-US" sz="2000" b="1" i="0" u="none" strike="noStrike" dirty="0">
                          <a:solidFill>
                            <a:srgbClr val="000000"/>
                          </a:solidFill>
                          <a:effectLst/>
                          <a:latin typeface="Calibri"/>
                        </a:rPr>
                        <a:t># </a:t>
                      </a:r>
                      <a:r>
                        <a:rPr lang="en-US" sz="2000" b="1" i="0" u="none" strike="noStrike" dirty="0" err="1">
                          <a:solidFill>
                            <a:srgbClr val="000000"/>
                          </a:solidFill>
                          <a:effectLst/>
                          <a:latin typeface="Calibri"/>
                        </a:rPr>
                        <a:t>lgs</a:t>
                      </a:r>
                      <a:endParaRPr lang="en-US" sz="2000" b="1" i="0" u="none" strike="noStrike" dirty="0">
                        <a:solidFill>
                          <a:srgbClr val="000000"/>
                        </a:solidFill>
                        <a:effectLst/>
                        <a:latin typeface="Calibri"/>
                      </a:endParaRPr>
                    </a:p>
                  </a:txBody>
                  <a:tcPr marL="12700" marR="12700" marT="12700" marB="0" anchor="ctr"/>
                </a:tc>
                <a:tc>
                  <a:txBody>
                    <a:bodyPr/>
                    <a:lstStyle/>
                    <a:p>
                      <a:pPr algn="l" fontAlgn="ctr"/>
                      <a:r>
                        <a:rPr lang="en-US" sz="2000" b="1" i="0" u="none" strike="noStrike" dirty="0">
                          <a:solidFill>
                            <a:srgbClr val="000000"/>
                          </a:solidFill>
                          <a:effectLst/>
                          <a:latin typeface="Calibri"/>
                        </a:rPr>
                        <a:t>GDI</a:t>
                      </a:r>
                    </a:p>
                  </a:txBody>
                  <a:tcPr marL="12700" marR="12700" marT="12700" marB="0" anchor="ctr"/>
                </a:tc>
              </a:tr>
              <a:tr h="319881">
                <a:tc>
                  <a:txBody>
                    <a:bodyPr/>
                    <a:lstStyle/>
                    <a:p>
                      <a:pPr algn="l" fontAlgn="ctr"/>
                      <a:r>
                        <a:rPr lang="en-US" sz="2000" b="0" i="0" u="none" strike="noStrike" dirty="0">
                          <a:solidFill>
                            <a:srgbClr val="000000"/>
                          </a:solidFill>
                          <a:effectLst/>
                          <a:latin typeface="Calibri"/>
                        </a:rPr>
                        <a:t>India </a:t>
                      </a:r>
                    </a:p>
                  </a:txBody>
                  <a:tcPr marL="12700" marR="12700" marT="12700" marB="0" anchor="ctr"/>
                </a:tc>
                <a:tc>
                  <a:txBody>
                    <a:bodyPr/>
                    <a:lstStyle/>
                    <a:p>
                      <a:pPr algn="l" fontAlgn="ctr"/>
                      <a:r>
                        <a:rPr lang="en-US" sz="2000" b="0" i="0" u="none" strike="noStrike" dirty="0">
                          <a:solidFill>
                            <a:srgbClr val="000000"/>
                          </a:solidFill>
                          <a:effectLst/>
                          <a:latin typeface="Calibri"/>
                        </a:rPr>
                        <a:t>449 (442)</a:t>
                      </a:r>
                    </a:p>
                  </a:txBody>
                  <a:tcPr marL="12700" marR="12700" marT="12700" marB="0" anchor="ctr"/>
                </a:tc>
                <a:tc>
                  <a:txBody>
                    <a:bodyPr/>
                    <a:lstStyle/>
                    <a:p>
                      <a:pPr algn="l" fontAlgn="ctr"/>
                      <a:r>
                        <a:rPr lang="en-US" sz="2000" b="0" i="0" u="none" strike="noStrike" dirty="0">
                          <a:solidFill>
                            <a:srgbClr val="000000"/>
                          </a:solidFill>
                          <a:effectLst/>
                          <a:latin typeface="Calibri"/>
                        </a:rPr>
                        <a:t>0.913</a:t>
                      </a:r>
                    </a:p>
                  </a:txBody>
                  <a:tcPr marL="12700" marR="12700" marT="12700" marB="0" anchor="ctr"/>
                </a:tc>
              </a:tr>
              <a:tr h="319881">
                <a:tc>
                  <a:txBody>
                    <a:bodyPr/>
                    <a:lstStyle/>
                    <a:p>
                      <a:pPr algn="l" fontAlgn="ctr"/>
                      <a:r>
                        <a:rPr lang="en-US" sz="2000" b="0" i="0" u="none" strike="noStrike" dirty="0">
                          <a:solidFill>
                            <a:srgbClr val="000000"/>
                          </a:solidFill>
                          <a:effectLst/>
                          <a:latin typeface="Calibri"/>
                        </a:rPr>
                        <a:t>Pakistan </a:t>
                      </a:r>
                    </a:p>
                  </a:txBody>
                  <a:tcPr marL="12700" marR="12700" marT="12700" marB="0" anchor="ctr"/>
                </a:tc>
                <a:tc>
                  <a:txBody>
                    <a:bodyPr/>
                    <a:lstStyle/>
                    <a:p>
                      <a:pPr algn="l" fontAlgn="ctr"/>
                      <a:r>
                        <a:rPr lang="en-US" sz="2000" b="0" i="0" u="none" strike="noStrike">
                          <a:solidFill>
                            <a:srgbClr val="000000"/>
                          </a:solidFill>
                          <a:effectLst/>
                          <a:latin typeface="Calibri"/>
                        </a:rPr>
                        <a:t>76 (71)</a:t>
                      </a:r>
                    </a:p>
                  </a:txBody>
                  <a:tcPr marL="12700" marR="12700" marT="12700" marB="0" anchor="ctr"/>
                </a:tc>
                <a:tc>
                  <a:txBody>
                    <a:bodyPr/>
                    <a:lstStyle/>
                    <a:p>
                      <a:pPr algn="l" fontAlgn="ctr"/>
                      <a:r>
                        <a:rPr lang="en-US" sz="2000" b="0" i="0" u="none" strike="noStrike" dirty="0">
                          <a:solidFill>
                            <a:srgbClr val="000000"/>
                          </a:solidFill>
                          <a:effectLst/>
                          <a:latin typeface="Calibri"/>
                        </a:rPr>
                        <a:t>0.795</a:t>
                      </a:r>
                    </a:p>
                  </a:txBody>
                  <a:tcPr marL="12700" marR="12700" marT="12700" marB="0" anchor="ctr"/>
                </a:tc>
              </a:tr>
              <a:tr h="319881">
                <a:tc>
                  <a:txBody>
                    <a:bodyPr/>
                    <a:lstStyle/>
                    <a:p>
                      <a:pPr algn="l" fontAlgn="ctr"/>
                      <a:r>
                        <a:rPr lang="is-IS" sz="2000" b="0" i="0" u="none" strike="noStrike">
                          <a:solidFill>
                            <a:srgbClr val="000000"/>
                          </a:solidFill>
                          <a:effectLst/>
                          <a:latin typeface="Calibri"/>
                        </a:rPr>
                        <a:t>Singapore </a:t>
                      </a:r>
                    </a:p>
                  </a:txBody>
                  <a:tcPr marL="12700" marR="12700" marT="12700" marB="0" anchor="ctr"/>
                </a:tc>
                <a:tc>
                  <a:txBody>
                    <a:bodyPr/>
                    <a:lstStyle/>
                    <a:p>
                      <a:pPr algn="l" fontAlgn="ctr"/>
                      <a:r>
                        <a:rPr lang="en-US" sz="2000" b="0" i="0" u="none" strike="noStrike" dirty="0">
                          <a:solidFill>
                            <a:srgbClr val="000000"/>
                          </a:solidFill>
                          <a:effectLst/>
                          <a:latin typeface="Calibri"/>
                        </a:rPr>
                        <a:t>32 (24)</a:t>
                      </a:r>
                    </a:p>
                  </a:txBody>
                  <a:tcPr marL="12700" marR="12700" marT="12700" marB="0" anchor="ctr"/>
                </a:tc>
                <a:tc>
                  <a:txBody>
                    <a:bodyPr/>
                    <a:lstStyle/>
                    <a:p>
                      <a:pPr algn="l" fontAlgn="ctr"/>
                      <a:r>
                        <a:rPr lang="en-US" sz="2000" b="0" i="0" u="none" strike="noStrike" dirty="0">
                          <a:solidFill>
                            <a:srgbClr val="000000"/>
                          </a:solidFill>
                          <a:effectLst/>
                          <a:latin typeface="Calibri"/>
                        </a:rPr>
                        <a:t>0.756</a:t>
                      </a:r>
                    </a:p>
                  </a:txBody>
                  <a:tcPr marL="12700" marR="12700" marT="12700" marB="0" anchor="ctr"/>
                </a:tc>
              </a:tr>
              <a:tr h="319881">
                <a:tc>
                  <a:txBody>
                    <a:bodyPr/>
                    <a:lstStyle/>
                    <a:p>
                      <a:pPr algn="l" fontAlgn="ctr"/>
                      <a:r>
                        <a:rPr lang="de-DE" sz="2000" b="0" i="0" u="none" strike="noStrike">
                          <a:solidFill>
                            <a:srgbClr val="000000"/>
                          </a:solidFill>
                          <a:effectLst/>
                          <a:latin typeface="Calibri"/>
                        </a:rPr>
                        <a:t>Kazakhstan </a:t>
                      </a:r>
                    </a:p>
                  </a:txBody>
                  <a:tcPr marL="12700" marR="12700" marT="12700" marB="0" anchor="ctr"/>
                </a:tc>
                <a:tc>
                  <a:txBody>
                    <a:bodyPr/>
                    <a:lstStyle/>
                    <a:p>
                      <a:pPr algn="l" fontAlgn="ctr"/>
                      <a:r>
                        <a:rPr lang="en-US" sz="2000" b="0" i="0" u="none" strike="noStrike">
                          <a:solidFill>
                            <a:srgbClr val="000000"/>
                          </a:solidFill>
                          <a:effectLst/>
                          <a:latin typeface="Calibri"/>
                        </a:rPr>
                        <a:t>44 (41)</a:t>
                      </a:r>
                    </a:p>
                  </a:txBody>
                  <a:tcPr marL="12700" marR="12700" marT="12700" marB="0" anchor="ctr"/>
                </a:tc>
                <a:tc>
                  <a:txBody>
                    <a:bodyPr/>
                    <a:lstStyle/>
                    <a:p>
                      <a:pPr algn="l" fontAlgn="ctr"/>
                      <a:r>
                        <a:rPr lang="en-US" sz="2000" b="0" i="0" u="none" strike="noStrike" dirty="0">
                          <a:solidFill>
                            <a:srgbClr val="000000"/>
                          </a:solidFill>
                          <a:effectLst/>
                          <a:latin typeface="Calibri"/>
                        </a:rPr>
                        <a:t>0.699</a:t>
                      </a:r>
                    </a:p>
                  </a:txBody>
                  <a:tcPr marL="12700" marR="12700" marT="12700" marB="0" anchor="ctr"/>
                </a:tc>
              </a:tr>
              <a:tr h="319881">
                <a:tc>
                  <a:txBody>
                    <a:bodyPr/>
                    <a:lstStyle/>
                    <a:p>
                      <a:pPr algn="l" fontAlgn="ctr"/>
                      <a:r>
                        <a:rPr lang="en-US" sz="2000" b="0" i="0" u="none" strike="noStrike">
                          <a:solidFill>
                            <a:srgbClr val="000000"/>
                          </a:solidFill>
                          <a:effectLst/>
                          <a:latin typeface="Calibri"/>
                        </a:rPr>
                        <a:t>Latvia </a:t>
                      </a:r>
                    </a:p>
                  </a:txBody>
                  <a:tcPr marL="12700" marR="12700" marT="12700" marB="0" anchor="ctr"/>
                </a:tc>
                <a:tc>
                  <a:txBody>
                    <a:bodyPr/>
                    <a:lstStyle/>
                    <a:p>
                      <a:pPr algn="l" fontAlgn="ctr"/>
                      <a:r>
                        <a:rPr lang="en-US" sz="2000" b="0" i="0" u="none" strike="noStrike" dirty="0">
                          <a:solidFill>
                            <a:srgbClr val="000000"/>
                          </a:solidFill>
                          <a:effectLst/>
                          <a:latin typeface="Calibri"/>
                        </a:rPr>
                        <a:t>14 (7)</a:t>
                      </a:r>
                    </a:p>
                  </a:txBody>
                  <a:tcPr marL="12700" marR="12700" marT="12700" marB="0" anchor="ctr"/>
                </a:tc>
                <a:tc>
                  <a:txBody>
                    <a:bodyPr/>
                    <a:lstStyle/>
                    <a:p>
                      <a:pPr algn="l" fontAlgn="ctr"/>
                      <a:r>
                        <a:rPr lang="en-US" sz="2000" b="0" i="0" u="none" strike="noStrike" dirty="0">
                          <a:solidFill>
                            <a:srgbClr val="000000"/>
                          </a:solidFill>
                          <a:effectLst/>
                          <a:latin typeface="Calibri"/>
                        </a:rPr>
                        <a:t>0.628</a:t>
                      </a:r>
                    </a:p>
                  </a:txBody>
                  <a:tcPr marL="12700" marR="12700" marT="12700" marB="0" anchor="ctr"/>
                </a:tc>
              </a:tr>
              <a:tr h="319881">
                <a:tc>
                  <a:txBody>
                    <a:bodyPr/>
                    <a:lstStyle/>
                    <a:p>
                      <a:pPr algn="l" fontAlgn="ctr"/>
                      <a:r>
                        <a:rPr lang="en-US" sz="2000" b="0" i="0" u="none" strike="noStrike">
                          <a:solidFill>
                            <a:srgbClr val="000000"/>
                          </a:solidFill>
                          <a:effectLst/>
                          <a:latin typeface="Calibri"/>
                        </a:rPr>
                        <a:t>Canada </a:t>
                      </a:r>
                    </a:p>
                  </a:txBody>
                  <a:tcPr marL="12700" marR="12700" marT="12700" marB="0" anchor="ctr"/>
                </a:tc>
                <a:tc>
                  <a:txBody>
                    <a:bodyPr/>
                    <a:lstStyle/>
                    <a:p>
                      <a:pPr algn="l" fontAlgn="ctr"/>
                      <a:r>
                        <a:rPr lang="en-US" sz="2000" b="0" i="0" u="none" strike="noStrike">
                          <a:solidFill>
                            <a:srgbClr val="000000"/>
                          </a:solidFill>
                          <a:effectLst/>
                          <a:latin typeface="Calibri"/>
                        </a:rPr>
                        <a:t>172 (88) </a:t>
                      </a:r>
                    </a:p>
                  </a:txBody>
                  <a:tcPr marL="12700" marR="12700" marT="12700" marB="0" anchor="ctr"/>
                </a:tc>
                <a:tc>
                  <a:txBody>
                    <a:bodyPr/>
                    <a:lstStyle/>
                    <a:p>
                      <a:pPr algn="l" fontAlgn="ctr"/>
                      <a:r>
                        <a:rPr lang="en-US" sz="2000" b="0" i="0" u="none" strike="noStrike" dirty="0">
                          <a:solidFill>
                            <a:srgbClr val="000000"/>
                          </a:solidFill>
                          <a:effectLst/>
                          <a:latin typeface="Calibri"/>
                        </a:rPr>
                        <a:t>0.601</a:t>
                      </a:r>
                    </a:p>
                  </a:txBody>
                  <a:tcPr marL="12700" marR="12700" marT="12700" marB="0" anchor="ctr"/>
                </a:tc>
              </a:tr>
              <a:tr h="319881">
                <a:tc>
                  <a:txBody>
                    <a:bodyPr/>
                    <a:lstStyle/>
                    <a:p>
                      <a:pPr algn="l" fontAlgn="ctr"/>
                      <a:r>
                        <a:rPr lang="en-US" sz="2000" b="0" i="0" u="none" strike="noStrike">
                          <a:solidFill>
                            <a:srgbClr val="000000"/>
                          </a:solidFill>
                          <a:effectLst/>
                          <a:latin typeface="Calibri"/>
                        </a:rPr>
                        <a:t>China  </a:t>
                      </a:r>
                    </a:p>
                  </a:txBody>
                  <a:tcPr marL="12700" marR="12700" marT="12700" marB="0" anchor="ctr"/>
                </a:tc>
                <a:tc>
                  <a:txBody>
                    <a:bodyPr/>
                    <a:lstStyle/>
                    <a:p>
                      <a:pPr algn="l" fontAlgn="ctr"/>
                      <a:r>
                        <a:rPr lang="en-US" sz="2000" b="0" i="0" u="none" strike="noStrike">
                          <a:solidFill>
                            <a:srgbClr val="000000"/>
                          </a:solidFill>
                          <a:effectLst/>
                          <a:latin typeface="Calibri"/>
                        </a:rPr>
                        <a:t>301(298)</a:t>
                      </a:r>
                    </a:p>
                  </a:txBody>
                  <a:tcPr marL="12700" marR="12700" marT="12700" marB="0" anchor="ctr"/>
                </a:tc>
                <a:tc>
                  <a:txBody>
                    <a:bodyPr/>
                    <a:lstStyle/>
                    <a:p>
                      <a:pPr algn="l" fontAlgn="ctr"/>
                      <a:r>
                        <a:rPr lang="en-US" sz="2000" b="0" i="0" u="none" strike="noStrike" dirty="0">
                          <a:solidFill>
                            <a:srgbClr val="000000"/>
                          </a:solidFill>
                          <a:effectLst/>
                          <a:latin typeface="Calibri"/>
                        </a:rPr>
                        <a:t>0.511</a:t>
                      </a:r>
                    </a:p>
                  </a:txBody>
                  <a:tcPr marL="12700" marR="12700" marT="12700" marB="0" anchor="ctr"/>
                </a:tc>
              </a:tr>
              <a:tr h="319881">
                <a:tc>
                  <a:txBody>
                    <a:bodyPr/>
                    <a:lstStyle/>
                    <a:p>
                      <a:pPr algn="l" fontAlgn="ctr"/>
                      <a:r>
                        <a:rPr lang="pl-PL" sz="2000" b="0" i="0" u="none" strike="noStrike">
                          <a:solidFill>
                            <a:srgbClr val="000000"/>
                          </a:solidFill>
                          <a:effectLst/>
                          <a:latin typeface="Calibri"/>
                        </a:rPr>
                        <a:t>Taiwan </a:t>
                      </a:r>
                    </a:p>
                  </a:txBody>
                  <a:tcPr marL="12700" marR="12700" marT="12700" marB="0" anchor="ctr"/>
                </a:tc>
                <a:tc>
                  <a:txBody>
                    <a:bodyPr/>
                    <a:lstStyle/>
                    <a:p>
                      <a:pPr algn="l" fontAlgn="ctr"/>
                      <a:r>
                        <a:rPr lang="en-US" sz="2000" b="0" i="0" u="none" strike="noStrike">
                          <a:solidFill>
                            <a:srgbClr val="000000"/>
                          </a:solidFill>
                          <a:effectLst/>
                          <a:latin typeface="Calibri"/>
                        </a:rPr>
                        <a:t>26 (21) </a:t>
                      </a:r>
                    </a:p>
                  </a:txBody>
                  <a:tcPr marL="12700" marR="12700" marT="12700" marB="0" anchor="ctr"/>
                </a:tc>
                <a:tc>
                  <a:txBody>
                    <a:bodyPr/>
                    <a:lstStyle/>
                    <a:p>
                      <a:pPr algn="l" fontAlgn="ctr"/>
                      <a:r>
                        <a:rPr lang="en-US" sz="2000" b="0" i="0" u="none" strike="noStrike" dirty="0">
                          <a:solidFill>
                            <a:srgbClr val="000000"/>
                          </a:solidFill>
                          <a:effectLst/>
                          <a:latin typeface="Calibri"/>
                        </a:rPr>
                        <a:t>0.489</a:t>
                      </a:r>
                    </a:p>
                  </a:txBody>
                  <a:tcPr marL="12700" marR="12700" marT="12700" marB="0" anchor="ctr"/>
                </a:tc>
              </a:tr>
              <a:tr h="319881">
                <a:tc>
                  <a:txBody>
                    <a:bodyPr/>
                    <a:lstStyle/>
                    <a:p>
                      <a:pPr algn="l" fontAlgn="ctr"/>
                      <a:r>
                        <a:rPr lang="pt-BR" sz="2000" b="0" i="0" u="none" strike="noStrike" dirty="0" err="1">
                          <a:solidFill>
                            <a:srgbClr val="000000"/>
                          </a:solidFill>
                          <a:effectLst/>
                          <a:latin typeface="Calibri"/>
                        </a:rPr>
                        <a:t>Estonia</a:t>
                      </a:r>
                      <a:r>
                        <a:rPr lang="pt-BR" sz="2000" b="0" i="0" u="none" strike="noStrike" dirty="0">
                          <a:solidFill>
                            <a:srgbClr val="000000"/>
                          </a:solidFill>
                          <a:effectLst/>
                          <a:latin typeface="Calibri"/>
                        </a:rPr>
                        <a:t> </a:t>
                      </a:r>
                    </a:p>
                  </a:txBody>
                  <a:tcPr marL="12700" marR="12700" marT="12700" marB="0" anchor="ctr"/>
                </a:tc>
                <a:tc>
                  <a:txBody>
                    <a:bodyPr/>
                    <a:lstStyle/>
                    <a:p>
                      <a:pPr algn="l" fontAlgn="ctr"/>
                      <a:r>
                        <a:rPr lang="en-US" sz="2000" b="0" i="0" u="none" strike="noStrike">
                          <a:solidFill>
                            <a:srgbClr val="000000"/>
                          </a:solidFill>
                          <a:effectLst/>
                          <a:latin typeface="Calibri"/>
                        </a:rPr>
                        <a:t>10 (4)</a:t>
                      </a:r>
                    </a:p>
                  </a:txBody>
                  <a:tcPr marL="12700" marR="12700" marT="12700" marB="0" anchor="ctr"/>
                </a:tc>
                <a:tc>
                  <a:txBody>
                    <a:bodyPr/>
                    <a:lstStyle/>
                    <a:p>
                      <a:pPr algn="l" fontAlgn="ctr"/>
                      <a:r>
                        <a:rPr lang="en-US" sz="2000" b="0" i="0" u="none" strike="noStrike" dirty="0">
                          <a:solidFill>
                            <a:srgbClr val="000000"/>
                          </a:solidFill>
                          <a:effectLst/>
                          <a:latin typeface="Calibri"/>
                        </a:rPr>
                        <a:t>0.445</a:t>
                      </a:r>
                    </a:p>
                  </a:txBody>
                  <a:tcPr marL="12700" marR="12700" marT="12700" marB="0" anchor="ctr"/>
                </a:tc>
              </a:tr>
              <a:tr h="319881">
                <a:tc>
                  <a:txBody>
                    <a:bodyPr/>
                    <a:lstStyle/>
                    <a:p>
                      <a:pPr algn="l" fontAlgn="ctr"/>
                      <a:r>
                        <a:rPr lang="fi-FI" sz="2000" b="0" i="0" u="none" strike="noStrike" dirty="0" err="1">
                          <a:solidFill>
                            <a:srgbClr val="000000"/>
                          </a:solidFill>
                          <a:effectLst/>
                          <a:latin typeface="Calibri"/>
                        </a:rPr>
                        <a:t>Ukraine</a:t>
                      </a:r>
                      <a:r>
                        <a:rPr lang="fi-FI" sz="2000" b="0" i="0" u="none" strike="noStrike" dirty="0">
                          <a:solidFill>
                            <a:srgbClr val="000000"/>
                          </a:solidFill>
                          <a:effectLst/>
                          <a:latin typeface="Calibri"/>
                        </a:rPr>
                        <a:t> </a:t>
                      </a:r>
                    </a:p>
                  </a:txBody>
                  <a:tcPr marL="12700" marR="12700" marT="12700" marB="0" anchor="ctr"/>
                </a:tc>
                <a:tc>
                  <a:txBody>
                    <a:bodyPr/>
                    <a:lstStyle/>
                    <a:p>
                      <a:pPr algn="l" fontAlgn="ctr"/>
                      <a:r>
                        <a:rPr lang="en-US" sz="2000" b="0" i="0" u="none" strike="noStrike">
                          <a:solidFill>
                            <a:srgbClr val="000000"/>
                          </a:solidFill>
                          <a:effectLst/>
                          <a:latin typeface="Calibri"/>
                        </a:rPr>
                        <a:t>42 (24) </a:t>
                      </a:r>
                    </a:p>
                  </a:txBody>
                  <a:tcPr marL="12700" marR="12700" marT="12700" marB="0" anchor="ctr"/>
                </a:tc>
                <a:tc>
                  <a:txBody>
                    <a:bodyPr/>
                    <a:lstStyle/>
                    <a:p>
                      <a:pPr algn="l" fontAlgn="ctr"/>
                      <a:r>
                        <a:rPr lang="en-US" sz="2000" b="0" i="0" u="none" strike="noStrike" dirty="0">
                          <a:solidFill>
                            <a:srgbClr val="000000"/>
                          </a:solidFill>
                          <a:effectLst/>
                          <a:latin typeface="Calibri"/>
                        </a:rPr>
                        <a:t>0.420</a:t>
                      </a:r>
                    </a:p>
                  </a:txBody>
                  <a:tcPr marL="12700" marR="12700" marT="12700" marB="0" anchor="ctr"/>
                </a:tc>
              </a:tr>
              <a:tr h="319881">
                <a:tc>
                  <a:txBody>
                    <a:bodyPr/>
                    <a:lstStyle/>
                    <a:p>
                      <a:pPr algn="l" fontAlgn="ctr"/>
                      <a:r>
                        <a:rPr lang="en-US" sz="2000" b="0" i="0" u="none" strike="noStrike" dirty="0">
                          <a:solidFill>
                            <a:srgbClr val="000000"/>
                          </a:solidFill>
                          <a:effectLst/>
                          <a:latin typeface="Calibri"/>
                        </a:rPr>
                        <a:t>Turkmenistan</a:t>
                      </a:r>
                    </a:p>
                  </a:txBody>
                  <a:tcPr marL="12700" marR="12700" marT="12700" marB="0" anchor="ctr"/>
                </a:tc>
                <a:tc>
                  <a:txBody>
                    <a:bodyPr/>
                    <a:lstStyle/>
                    <a:p>
                      <a:pPr algn="l" fontAlgn="ctr"/>
                      <a:r>
                        <a:rPr lang="en-US" sz="2000" b="0" i="0" u="none" strike="noStrike">
                          <a:solidFill>
                            <a:srgbClr val="000000"/>
                          </a:solidFill>
                          <a:effectLst/>
                          <a:latin typeface="Calibri"/>
                        </a:rPr>
                        <a:t>27 (4)</a:t>
                      </a:r>
                    </a:p>
                  </a:txBody>
                  <a:tcPr marL="12700" marR="12700" marT="12700" marB="0" anchor="ctr"/>
                </a:tc>
                <a:tc>
                  <a:txBody>
                    <a:bodyPr/>
                    <a:lstStyle/>
                    <a:p>
                      <a:pPr algn="l" fontAlgn="ctr"/>
                      <a:r>
                        <a:rPr lang="en-US" sz="2000" b="0" i="0" u="none" strike="noStrike" dirty="0">
                          <a:solidFill>
                            <a:srgbClr val="000000"/>
                          </a:solidFill>
                          <a:effectLst/>
                          <a:latin typeface="Calibri"/>
                        </a:rPr>
                        <a:t>0.385</a:t>
                      </a:r>
                    </a:p>
                  </a:txBody>
                  <a:tcPr marL="12700" marR="12700" marT="12700" marB="0" anchor="ctr"/>
                </a:tc>
              </a:tr>
              <a:tr h="319881">
                <a:tc>
                  <a:txBody>
                    <a:bodyPr/>
                    <a:lstStyle/>
                    <a:p>
                      <a:pPr algn="l" fontAlgn="ctr"/>
                      <a:r>
                        <a:rPr lang="en-US" sz="2000" b="0" i="0" u="none" strike="noStrike" dirty="0">
                          <a:solidFill>
                            <a:srgbClr val="000000"/>
                          </a:solidFill>
                          <a:effectLst/>
                          <a:latin typeface="Calibri"/>
                        </a:rPr>
                        <a:t>United States </a:t>
                      </a:r>
                    </a:p>
                  </a:txBody>
                  <a:tcPr marL="12700" marR="12700" marT="12700" marB="0" anchor="ctr"/>
                </a:tc>
                <a:tc>
                  <a:txBody>
                    <a:bodyPr/>
                    <a:lstStyle/>
                    <a:p>
                      <a:pPr algn="l" fontAlgn="ctr"/>
                      <a:r>
                        <a:rPr lang="en-US" sz="2000" b="0" i="0" u="none" strike="noStrike" dirty="0">
                          <a:solidFill>
                            <a:srgbClr val="000000"/>
                          </a:solidFill>
                          <a:effectLst/>
                          <a:latin typeface="Calibri"/>
                        </a:rPr>
                        <a:t>420 (215)</a:t>
                      </a:r>
                    </a:p>
                  </a:txBody>
                  <a:tcPr marL="12700" marR="12700" marT="12700" marB="0" anchor="ctr"/>
                </a:tc>
                <a:tc>
                  <a:txBody>
                    <a:bodyPr/>
                    <a:lstStyle/>
                    <a:p>
                      <a:pPr algn="l" fontAlgn="ctr"/>
                      <a:r>
                        <a:rPr lang="en-US" sz="2000" b="0" i="0" u="none" strike="noStrike" dirty="0">
                          <a:solidFill>
                            <a:srgbClr val="000000"/>
                          </a:solidFill>
                          <a:effectLst/>
                          <a:latin typeface="Calibri"/>
                        </a:rPr>
                        <a:t>0.334</a:t>
                      </a:r>
                    </a:p>
                  </a:txBody>
                  <a:tcPr marL="12700" marR="12700" marT="12700" marB="0" anchor="ctr"/>
                </a:tc>
              </a:tr>
              <a:tr h="319881">
                <a:tc>
                  <a:txBody>
                    <a:bodyPr/>
                    <a:lstStyle/>
                    <a:p>
                      <a:pPr algn="l" fontAlgn="ctr"/>
                      <a:r>
                        <a:rPr lang="en-US" sz="2000" b="0" i="0" u="none" strike="noStrike" dirty="0">
                          <a:solidFill>
                            <a:srgbClr val="000000"/>
                          </a:solidFill>
                          <a:effectLst/>
                          <a:latin typeface="Calibri"/>
                        </a:rPr>
                        <a:t>Netherlands </a:t>
                      </a:r>
                    </a:p>
                  </a:txBody>
                  <a:tcPr marL="12700" marR="12700" marT="12700" marB="0" anchor="ctr"/>
                </a:tc>
                <a:tc>
                  <a:txBody>
                    <a:bodyPr/>
                    <a:lstStyle/>
                    <a:p>
                      <a:pPr algn="l" fontAlgn="ctr"/>
                      <a:r>
                        <a:rPr lang="en-US" sz="2000" b="0" i="0" u="none" strike="noStrike" dirty="0">
                          <a:solidFill>
                            <a:srgbClr val="000000"/>
                          </a:solidFill>
                          <a:effectLst/>
                          <a:latin typeface="Calibri"/>
                        </a:rPr>
                        <a:t>38 (15)</a:t>
                      </a:r>
                    </a:p>
                  </a:txBody>
                  <a:tcPr marL="12700" marR="12700" marT="12700" marB="0" anchor="ctr"/>
                </a:tc>
                <a:tc>
                  <a:txBody>
                    <a:bodyPr/>
                    <a:lstStyle/>
                    <a:p>
                      <a:pPr algn="l" fontAlgn="ctr"/>
                      <a:r>
                        <a:rPr lang="en-US" sz="2000" b="0" i="0" u="none" strike="noStrike" dirty="0">
                          <a:solidFill>
                            <a:srgbClr val="000000"/>
                          </a:solidFill>
                          <a:effectLst/>
                          <a:latin typeface="Calibri"/>
                        </a:rPr>
                        <a:t>0.301</a:t>
                      </a:r>
                    </a:p>
                  </a:txBody>
                  <a:tcPr marL="12700" marR="12700" marT="12700" marB="0" anchor="ctr"/>
                </a:tc>
              </a:tr>
              <a:tr h="319881">
                <a:tc>
                  <a:txBody>
                    <a:bodyPr/>
                    <a:lstStyle/>
                    <a:p>
                      <a:pPr algn="l" fontAlgn="ctr"/>
                      <a:r>
                        <a:rPr lang="fi-FI" sz="2000" b="0" i="0" u="none" strike="noStrike" dirty="0">
                          <a:solidFill>
                            <a:srgbClr val="000000"/>
                          </a:solidFill>
                          <a:effectLst/>
                          <a:latin typeface="Calibri"/>
                        </a:rPr>
                        <a:t>Spain </a:t>
                      </a:r>
                    </a:p>
                  </a:txBody>
                  <a:tcPr marL="12700" marR="12700" marT="12700" marB="0" anchor="ctr"/>
                </a:tc>
                <a:tc>
                  <a:txBody>
                    <a:bodyPr/>
                    <a:lstStyle/>
                    <a:p>
                      <a:pPr algn="l" fontAlgn="ctr"/>
                      <a:r>
                        <a:rPr lang="en-US" sz="2000" b="0" i="0" u="none" strike="noStrike" dirty="0">
                          <a:solidFill>
                            <a:srgbClr val="000000"/>
                          </a:solidFill>
                          <a:effectLst/>
                          <a:latin typeface="Calibri"/>
                        </a:rPr>
                        <a:t>22 (15)</a:t>
                      </a:r>
                    </a:p>
                  </a:txBody>
                  <a:tcPr marL="12700" marR="12700" marT="12700" marB="0" anchor="ctr"/>
                </a:tc>
                <a:tc>
                  <a:txBody>
                    <a:bodyPr/>
                    <a:lstStyle/>
                    <a:p>
                      <a:pPr algn="l" fontAlgn="ctr"/>
                      <a:r>
                        <a:rPr lang="en-US" sz="2000" b="0" i="0" u="none" strike="noStrike" dirty="0">
                          <a:solidFill>
                            <a:srgbClr val="000000"/>
                          </a:solidFill>
                          <a:effectLst/>
                          <a:latin typeface="Calibri"/>
                        </a:rPr>
                        <a:t>0.277</a:t>
                      </a:r>
                    </a:p>
                  </a:txBody>
                  <a:tcPr marL="12700" marR="12700" marT="12700" marB="0" anchor="ct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41532250"/>
              </p:ext>
            </p:extLst>
          </p:nvPr>
        </p:nvGraphicFramePr>
        <p:xfrm>
          <a:off x="4326991" y="927100"/>
          <a:ext cx="4766209" cy="4798215"/>
        </p:xfrm>
        <a:graphic>
          <a:graphicData uri="http://schemas.openxmlformats.org/drawingml/2006/table">
            <a:tbl>
              <a:tblPr firstRow="1" bandRow="1">
                <a:tableStyleId>{5A111915-BE36-4E01-A7E5-04B1672EAD32}</a:tableStyleId>
              </a:tblPr>
              <a:tblGrid>
                <a:gridCol w="2073809"/>
                <a:gridCol w="1600200"/>
                <a:gridCol w="1092200"/>
              </a:tblGrid>
              <a:tr h="319881">
                <a:tc>
                  <a:txBody>
                    <a:bodyPr/>
                    <a:lstStyle/>
                    <a:p>
                      <a:pPr algn="l" fontAlgn="ctr"/>
                      <a:r>
                        <a:rPr lang="en-US" sz="2000" b="1" i="0" u="none" strike="noStrike" dirty="0">
                          <a:solidFill>
                            <a:srgbClr val="000000"/>
                          </a:solidFill>
                          <a:effectLst/>
                          <a:latin typeface="Calibri"/>
                        </a:rPr>
                        <a:t>Country</a:t>
                      </a:r>
                    </a:p>
                  </a:txBody>
                  <a:tcPr marL="12700" marR="12700" marT="12700" marB="0" anchor="ctr"/>
                </a:tc>
                <a:tc>
                  <a:txBody>
                    <a:bodyPr/>
                    <a:lstStyle/>
                    <a:p>
                      <a:pPr algn="l" fontAlgn="ctr"/>
                      <a:r>
                        <a:rPr lang="en-US" sz="2000" b="1" i="0" u="none" strike="noStrike" dirty="0">
                          <a:solidFill>
                            <a:srgbClr val="000000"/>
                          </a:solidFill>
                          <a:effectLst/>
                          <a:latin typeface="Calibri"/>
                        </a:rPr>
                        <a:t># </a:t>
                      </a:r>
                      <a:r>
                        <a:rPr lang="en-US" sz="2000" b="1" i="0" u="none" strike="noStrike" dirty="0" err="1">
                          <a:solidFill>
                            <a:srgbClr val="000000"/>
                          </a:solidFill>
                          <a:effectLst/>
                          <a:latin typeface="Calibri"/>
                        </a:rPr>
                        <a:t>lgs</a:t>
                      </a:r>
                      <a:endParaRPr lang="en-US" sz="2000" b="1" i="0" u="none" strike="noStrike" dirty="0">
                        <a:solidFill>
                          <a:srgbClr val="000000"/>
                        </a:solidFill>
                        <a:effectLst/>
                        <a:latin typeface="Calibri"/>
                      </a:endParaRPr>
                    </a:p>
                  </a:txBody>
                  <a:tcPr marL="12700" marR="12700" marT="12700" marB="0" anchor="ctr"/>
                </a:tc>
                <a:tc>
                  <a:txBody>
                    <a:bodyPr/>
                    <a:lstStyle/>
                    <a:p>
                      <a:pPr algn="l" fontAlgn="ctr"/>
                      <a:r>
                        <a:rPr lang="en-US" sz="2000" b="1" i="0" u="none" strike="noStrike" dirty="0">
                          <a:solidFill>
                            <a:srgbClr val="000000"/>
                          </a:solidFill>
                          <a:effectLst/>
                          <a:latin typeface="Calibri"/>
                        </a:rPr>
                        <a:t>GDI</a:t>
                      </a:r>
                    </a:p>
                  </a:txBody>
                  <a:tcPr marL="12700" marR="12700" marT="12700" marB="0" anchor="ctr"/>
                </a:tc>
              </a:tr>
              <a:tr h="319881">
                <a:tc>
                  <a:txBody>
                    <a:bodyPr/>
                    <a:lstStyle/>
                    <a:p>
                      <a:pPr algn="l" fontAlgn="ctr"/>
                      <a:r>
                        <a:rPr lang="en-US" sz="2000" b="0" i="0" u="none" strike="noStrike" dirty="0">
                          <a:solidFill>
                            <a:srgbClr val="000000"/>
                          </a:solidFill>
                          <a:effectLst/>
                          <a:latin typeface="Calibri"/>
                        </a:rPr>
                        <a:t>Russia</a:t>
                      </a:r>
                    </a:p>
                  </a:txBody>
                  <a:tcPr marL="12700" marR="12700" marT="12700" marB="0" anchor="ctr"/>
                </a:tc>
                <a:tc>
                  <a:txBody>
                    <a:bodyPr/>
                    <a:lstStyle/>
                    <a:p>
                      <a:pPr algn="l" fontAlgn="ctr"/>
                      <a:r>
                        <a:rPr lang="en-US" sz="2000" b="0" i="0" u="none" strike="noStrike" dirty="0">
                          <a:solidFill>
                            <a:srgbClr val="000000"/>
                          </a:solidFill>
                          <a:effectLst/>
                          <a:latin typeface="Calibri"/>
                        </a:rPr>
                        <a:t>137 (105)</a:t>
                      </a:r>
                    </a:p>
                  </a:txBody>
                  <a:tcPr marL="12700" marR="12700" marT="12700" marB="0" anchor="ctr"/>
                </a:tc>
                <a:tc>
                  <a:txBody>
                    <a:bodyPr/>
                    <a:lstStyle/>
                    <a:p>
                      <a:pPr algn="l" fontAlgn="ctr"/>
                      <a:r>
                        <a:rPr lang="en-US" sz="2000" b="0" i="0" u="none" strike="noStrike" dirty="0">
                          <a:solidFill>
                            <a:srgbClr val="000000"/>
                          </a:solidFill>
                          <a:effectLst/>
                          <a:latin typeface="Calibri"/>
                        </a:rPr>
                        <a:t>0.251</a:t>
                      </a:r>
                    </a:p>
                  </a:txBody>
                  <a:tcPr marL="12700" marR="12700" marT="12700" marB="0" anchor="ctr"/>
                </a:tc>
              </a:tr>
              <a:tr h="319881">
                <a:tc>
                  <a:txBody>
                    <a:bodyPr/>
                    <a:lstStyle/>
                    <a:p>
                      <a:pPr algn="l" fontAlgn="ctr"/>
                      <a:r>
                        <a:rPr lang="ro-RO" sz="2000" b="0" i="0" u="none" strike="noStrike">
                          <a:solidFill>
                            <a:srgbClr val="000000"/>
                          </a:solidFill>
                          <a:effectLst/>
                          <a:latin typeface="Calibri"/>
                        </a:rPr>
                        <a:t>Bulgaria </a:t>
                      </a:r>
                    </a:p>
                  </a:txBody>
                  <a:tcPr marL="12700" marR="12700" marT="12700" marB="0" anchor="ctr"/>
                </a:tc>
                <a:tc>
                  <a:txBody>
                    <a:bodyPr/>
                    <a:lstStyle/>
                    <a:p>
                      <a:pPr algn="l" fontAlgn="ctr"/>
                      <a:r>
                        <a:rPr lang="en-US" sz="2000" b="0" i="0" u="none" strike="noStrike">
                          <a:solidFill>
                            <a:srgbClr val="000000"/>
                          </a:solidFill>
                          <a:effectLst/>
                          <a:latin typeface="Calibri"/>
                        </a:rPr>
                        <a:t>17 (11) </a:t>
                      </a:r>
                    </a:p>
                  </a:txBody>
                  <a:tcPr marL="12700" marR="12700" marT="12700" marB="0" anchor="ctr"/>
                </a:tc>
                <a:tc>
                  <a:txBody>
                    <a:bodyPr/>
                    <a:lstStyle/>
                    <a:p>
                      <a:pPr algn="l" fontAlgn="ctr"/>
                      <a:r>
                        <a:rPr lang="en-US" sz="2000" b="0" i="0" u="none" strike="noStrike" dirty="0">
                          <a:solidFill>
                            <a:srgbClr val="000000"/>
                          </a:solidFill>
                          <a:effectLst/>
                          <a:latin typeface="Calibri"/>
                        </a:rPr>
                        <a:t>0.217</a:t>
                      </a:r>
                    </a:p>
                  </a:txBody>
                  <a:tcPr marL="12700" marR="12700" marT="12700" marB="0" anchor="ctr"/>
                </a:tc>
              </a:tr>
              <a:tr h="319881">
                <a:tc>
                  <a:txBody>
                    <a:bodyPr/>
                    <a:lstStyle/>
                    <a:p>
                      <a:pPr algn="l" fontAlgn="ctr"/>
                      <a:r>
                        <a:rPr lang="en-US" sz="2000" b="0" i="0" u="none" strike="noStrike">
                          <a:solidFill>
                            <a:srgbClr val="000000"/>
                          </a:solidFill>
                          <a:effectLst/>
                          <a:latin typeface="Calibri"/>
                        </a:rPr>
                        <a:t>Australia </a:t>
                      </a:r>
                    </a:p>
                  </a:txBody>
                  <a:tcPr marL="12700" marR="12700" marT="12700" marB="0" anchor="ctr"/>
                </a:tc>
                <a:tc>
                  <a:txBody>
                    <a:bodyPr/>
                    <a:lstStyle/>
                    <a:p>
                      <a:pPr algn="l" fontAlgn="ctr"/>
                      <a:r>
                        <a:rPr lang="en-US" sz="2000" b="0" i="0" u="none" strike="noStrike">
                          <a:solidFill>
                            <a:srgbClr val="000000"/>
                          </a:solidFill>
                          <a:effectLst/>
                          <a:latin typeface="Calibri"/>
                        </a:rPr>
                        <a:t>244 (213)</a:t>
                      </a:r>
                    </a:p>
                  </a:txBody>
                  <a:tcPr marL="12700" marR="12700" marT="12700" marB="0" anchor="ctr"/>
                </a:tc>
                <a:tc>
                  <a:txBody>
                    <a:bodyPr/>
                    <a:lstStyle/>
                    <a:p>
                      <a:pPr algn="l" fontAlgn="ctr"/>
                      <a:r>
                        <a:rPr lang="en-US" sz="2000" b="0" i="0" u="none" strike="noStrike" dirty="0">
                          <a:solidFill>
                            <a:srgbClr val="000000"/>
                          </a:solidFill>
                          <a:effectLst/>
                          <a:latin typeface="Calibri"/>
                        </a:rPr>
                        <a:t>0.211</a:t>
                      </a:r>
                    </a:p>
                  </a:txBody>
                  <a:tcPr marL="12700" marR="12700" marT="12700" marB="0" anchor="ctr"/>
                </a:tc>
              </a:tr>
              <a:tr h="319881">
                <a:tc>
                  <a:txBody>
                    <a:bodyPr/>
                    <a:lstStyle/>
                    <a:p>
                      <a:pPr algn="l" fontAlgn="ctr"/>
                      <a:r>
                        <a:rPr lang="sk-SK" sz="2000" b="0" i="0" u="none" strike="noStrike">
                          <a:solidFill>
                            <a:srgbClr val="000000"/>
                          </a:solidFill>
                          <a:effectLst/>
                          <a:latin typeface="Calibri"/>
                        </a:rPr>
                        <a:t>Slovenia </a:t>
                      </a:r>
                    </a:p>
                  </a:txBody>
                  <a:tcPr marL="12700" marR="12700" marT="12700" marB="0" anchor="ctr"/>
                </a:tc>
                <a:tc>
                  <a:txBody>
                    <a:bodyPr/>
                    <a:lstStyle/>
                    <a:p>
                      <a:pPr algn="l" fontAlgn="ctr"/>
                      <a:r>
                        <a:rPr lang="en-US" sz="2000" b="0" i="0" u="none" strike="noStrike">
                          <a:solidFill>
                            <a:srgbClr val="000000"/>
                          </a:solidFill>
                          <a:effectLst/>
                          <a:latin typeface="Calibri"/>
                        </a:rPr>
                        <a:t>10 (8)</a:t>
                      </a:r>
                    </a:p>
                  </a:txBody>
                  <a:tcPr marL="12700" marR="12700" marT="12700" marB="0" anchor="ctr"/>
                </a:tc>
                <a:tc>
                  <a:txBody>
                    <a:bodyPr/>
                    <a:lstStyle/>
                    <a:p>
                      <a:pPr algn="l" fontAlgn="ctr"/>
                      <a:r>
                        <a:rPr lang="en-US" sz="2000" b="0" i="0" u="none" strike="noStrike" dirty="0">
                          <a:solidFill>
                            <a:srgbClr val="000000"/>
                          </a:solidFill>
                          <a:effectLst/>
                          <a:latin typeface="Calibri"/>
                        </a:rPr>
                        <a:t>0.160</a:t>
                      </a:r>
                    </a:p>
                  </a:txBody>
                  <a:tcPr marL="12700" marR="12700" marT="12700" marB="0" anchor="ctr"/>
                </a:tc>
              </a:tr>
              <a:tr h="319881">
                <a:tc>
                  <a:txBody>
                    <a:bodyPr/>
                    <a:lstStyle/>
                    <a:p>
                      <a:pPr algn="l" fontAlgn="ctr"/>
                      <a:r>
                        <a:rPr lang="pl-PL" sz="2000" b="0" i="0" u="none" strike="noStrike" dirty="0" err="1">
                          <a:solidFill>
                            <a:srgbClr val="000000"/>
                          </a:solidFill>
                          <a:effectLst/>
                          <a:latin typeface="Calibri"/>
                        </a:rPr>
                        <a:t>Sweden</a:t>
                      </a:r>
                      <a:r>
                        <a:rPr lang="pl-PL" sz="2000" b="0" i="0" u="none" strike="noStrike" dirty="0">
                          <a:solidFill>
                            <a:srgbClr val="000000"/>
                          </a:solidFill>
                          <a:effectLst/>
                          <a:latin typeface="Calibri"/>
                        </a:rPr>
                        <a:t> </a:t>
                      </a:r>
                    </a:p>
                  </a:txBody>
                  <a:tcPr marL="12700" marR="12700" marT="12700" marB="0" anchor="ctr"/>
                </a:tc>
                <a:tc>
                  <a:txBody>
                    <a:bodyPr/>
                    <a:lstStyle/>
                    <a:p>
                      <a:pPr algn="l" fontAlgn="ctr"/>
                      <a:r>
                        <a:rPr lang="en-US" sz="2000" b="0" i="0" u="none" strike="noStrike">
                          <a:solidFill>
                            <a:srgbClr val="000000"/>
                          </a:solidFill>
                          <a:effectLst/>
                          <a:latin typeface="Calibri"/>
                        </a:rPr>
                        <a:t>23 (13)</a:t>
                      </a:r>
                    </a:p>
                  </a:txBody>
                  <a:tcPr marL="12700" marR="12700" marT="12700" marB="0" anchor="ctr"/>
                </a:tc>
                <a:tc>
                  <a:txBody>
                    <a:bodyPr/>
                    <a:lstStyle/>
                    <a:p>
                      <a:pPr algn="l" fontAlgn="ctr"/>
                      <a:r>
                        <a:rPr lang="en-US" sz="2000" b="0" i="0" u="none" strike="noStrike" dirty="0">
                          <a:solidFill>
                            <a:srgbClr val="000000"/>
                          </a:solidFill>
                          <a:effectLst/>
                          <a:latin typeface="Calibri"/>
                        </a:rPr>
                        <a:t>0.153</a:t>
                      </a:r>
                    </a:p>
                  </a:txBody>
                  <a:tcPr marL="12700" marR="12700" marT="12700" marB="0" anchor="ctr"/>
                </a:tc>
              </a:tr>
              <a:tr h="319881">
                <a:tc>
                  <a:txBody>
                    <a:bodyPr/>
                    <a:lstStyle/>
                    <a:p>
                      <a:pPr algn="l" fontAlgn="ctr"/>
                      <a:r>
                        <a:rPr lang="en-US" sz="2000" b="0" i="0" u="none" strike="noStrike" dirty="0" smtClean="0">
                          <a:solidFill>
                            <a:srgbClr val="000000"/>
                          </a:solidFill>
                          <a:effectLst/>
                          <a:latin typeface="Calibri"/>
                        </a:rPr>
                        <a:t>UK</a:t>
                      </a:r>
                      <a:endParaRPr lang="en-US" sz="2000" b="0" i="0" u="none" strike="noStrike" dirty="0">
                        <a:solidFill>
                          <a:srgbClr val="000000"/>
                        </a:solidFill>
                        <a:effectLst/>
                        <a:latin typeface="Calibri"/>
                      </a:endParaRPr>
                    </a:p>
                  </a:txBody>
                  <a:tcPr marL="12700" marR="12700" marT="12700" marB="0" anchor="ctr"/>
                </a:tc>
                <a:tc>
                  <a:txBody>
                    <a:bodyPr/>
                    <a:lstStyle/>
                    <a:p>
                      <a:pPr algn="l" fontAlgn="ctr"/>
                      <a:r>
                        <a:rPr lang="en-US" sz="2000" b="0" i="0" u="none" strike="noStrike">
                          <a:solidFill>
                            <a:srgbClr val="000000"/>
                          </a:solidFill>
                          <a:effectLst/>
                          <a:latin typeface="Calibri"/>
                        </a:rPr>
                        <a:t>55 (13)</a:t>
                      </a:r>
                    </a:p>
                  </a:txBody>
                  <a:tcPr marL="12700" marR="12700" marT="12700" marB="0" anchor="ctr"/>
                </a:tc>
                <a:tc>
                  <a:txBody>
                    <a:bodyPr/>
                    <a:lstStyle/>
                    <a:p>
                      <a:pPr algn="l" fontAlgn="ctr"/>
                      <a:r>
                        <a:rPr lang="en-US" sz="2000" b="0" i="0" u="none" strike="noStrike" dirty="0">
                          <a:solidFill>
                            <a:srgbClr val="000000"/>
                          </a:solidFill>
                          <a:effectLst/>
                          <a:latin typeface="Calibri"/>
                        </a:rPr>
                        <a:t>0.144</a:t>
                      </a:r>
                    </a:p>
                  </a:txBody>
                  <a:tcPr marL="12700" marR="12700" marT="12700" marB="0" anchor="ctr"/>
                </a:tc>
              </a:tr>
              <a:tr h="319881">
                <a:tc>
                  <a:txBody>
                    <a:bodyPr/>
                    <a:lstStyle/>
                    <a:p>
                      <a:pPr algn="l" fontAlgn="ctr"/>
                      <a:r>
                        <a:rPr lang="en-US" sz="2000" b="0" i="0" u="none" strike="noStrike">
                          <a:solidFill>
                            <a:srgbClr val="000000"/>
                          </a:solidFill>
                          <a:effectLst/>
                          <a:latin typeface="Calibri"/>
                        </a:rPr>
                        <a:t>Greece </a:t>
                      </a:r>
                    </a:p>
                  </a:txBody>
                  <a:tcPr marL="12700" marR="12700" marT="12700" marB="0" anchor="ctr"/>
                </a:tc>
                <a:tc>
                  <a:txBody>
                    <a:bodyPr/>
                    <a:lstStyle/>
                    <a:p>
                      <a:pPr algn="l" fontAlgn="ctr"/>
                      <a:r>
                        <a:rPr lang="en-US" sz="2000" b="0" i="0" u="none" strike="noStrike">
                          <a:solidFill>
                            <a:srgbClr val="000000"/>
                          </a:solidFill>
                          <a:effectLst/>
                          <a:latin typeface="Calibri"/>
                        </a:rPr>
                        <a:t>23 (16)</a:t>
                      </a:r>
                    </a:p>
                  </a:txBody>
                  <a:tcPr marL="12700" marR="12700" marT="12700" marB="0" anchor="ctr"/>
                </a:tc>
                <a:tc>
                  <a:txBody>
                    <a:bodyPr/>
                    <a:lstStyle/>
                    <a:p>
                      <a:pPr algn="l" fontAlgn="ctr"/>
                      <a:r>
                        <a:rPr lang="en-US" sz="2000" b="0" i="0" u="none" strike="noStrike" dirty="0">
                          <a:solidFill>
                            <a:srgbClr val="000000"/>
                          </a:solidFill>
                          <a:effectLst/>
                          <a:latin typeface="Calibri"/>
                        </a:rPr>
                        <a:t>0.134</a:t>
                      </a:r>
                    </a:p>
                  </a:txBody>
                  <a:tcPr marL="12700" marR="12700" marT="12700" marB="0" anchor="ctr"/>
                </a:tc>
              </a:tr>
              <a:tr h="319881">
                <a:tc>
                  <a:txBody>
                    <a:bodyPr/>
                    <a:lstStyle/>
                    <a:p>
                      <a:pPr algn="l" fontAlgn="ctr"/>
                      <a:r>
                        <a:rPr lang="pl-PL" sz="2000" b="0" i="0" u="none" strike="noStrike">
                          <a:solidFill>
                            <a:srgbClr val="000000"/>
                          </a:solidFill>
                          <a:effectLst/>
                          <a:latin typeface="Calibri"/>
                        </a:rPr>
                        <a:t>Czech Republic</a:t>
                      </a:r>
                    </a:p>
                  </a:txBody>
                  <a:tcPr marL="12700" marR="12700" marT="12700" marB="0" anchor="ctr"/>
                </a:tc>
                <a:tc>
                  <a:txBody>
                    <a:bodyPr/>
                    <a:lstStyle/>
                    <a:p>
                      <a:pPr algn="l" fontAlgn="ctr"/>
                      <a:r>
                        <a:rPr lang="en-US" sz="2000" b="0" i="0" u="none" strike="noStrike">
                          <a:solidFill>
                            <a:srgbClr val="000000"/>
                          </a:solidFill>
                          <a:effectLst/>
                          <a:latin typeface="Calibri"/>
                        </a:rPr>
                        <a:t>18 (10)</a:t>
                      </a:r>
                    </a:p>
                  </a:txBody>
                  <a:tcPr marL="12700" marR="12700" marT="12700" marB="0" anchor="ctr"/>
                </a:tc>
                <a:tc>
                  <a:txBody>
                    <a:bodyPr/>
                    <a:lstStyle/>
                    <a:p>
                      <a:pPr algn="l" fontAlgn="ctr"/>
                      <a:r>
                        <a:rPr lang="en-US" sz="2000" b="0" i="0" u="none" strike="noStrike" dirty="0">
                          <a:solidFill>
                            <a:srgbClr val="000000"/>
                          </a:solidFill>
                          <a:effectLst/>
                          <a:latin typeface="Calibri"/>
                        </a:rPr>
                        <a:t>0.096</a:t>
                      </a:r>
                    </a:p>
                  </a:txBody>
                  <a:tcPr marL="12700" marR="12700" marT="12700" marB="0" anchor="ctr"/>
                </a:tc>
              </a:tr>
              <a:tr h="319881">
                <a:tc>
                  <a:txBody>
                    <a:bodyPr/>
                    <a:lstStyle/>
                    <a:p>
                      <a:pPr algn="l" fontAlgn="ctr"/>
                      <a:r>
                        <a:rPr lang="is-IS" sz="2000" b="0" i="0" u="none" strike="noStrike">
                          <a:solidFill>
                            <a:srgbClr val="000000"/>
                          </a:solidFill>
                          <a:effectLst/>
                          <a:latin typeface="Calibri"/>
                        </a:rPr>
                        <a:t>Hungary </a:t>
                      </a:r>
                    </a:p>
                  </a:txBody>
                  <a:tcPr marL="12700" marR="12700" marT="12700" marB="0" anchor="ctr"/>
                </a:tc>
                <a:tc>
                  <a:txBody>
                    <a:bodyPr/>
                    <a:lstStyle/>
                    <a:p>
                      <a:pPr algn="l" fontAlgn="ctr"/>
                      <a:r>
                        <a:rPr lang="en-US" sz="2000" b="0" i="0" u="none" strike="noStrike">
                          <a:solidFill>
                            <a:srgbClr val="000000"/>
                          </a:solidFill>
                          <a:effectLst/>
                          <a:latin typeface="Calibri"/>
                        </a:rPr>
                        <a:t>17 (15)</a:t>
                      </a:r>
                    </a:p>
                  </a:txBody>
                  <a:tcPr marL="12700" marR="12700" marT="12700" marB="0" anchor="ctr"/>
                </a:tc>
                <a:tc>
                  <a:txBody>
                    <a:bodyPr/>
                    <a:lstStyle/>
                    <a:p>
                      <a:pPr algn="l" fontAlgn="ctr"/>
                      <a:r>
                        <a:rPr lang="en-US" sz="2000" b="0" i="0" u="none" strike="noStrike" dirty="0">
                          <a:solidFill>
                            <a:srgbClr val="000000"/>
                          </a:solidFill>
                          <a:effectLst/>
                          <a:latin typeface="Calibri"/>
                        </a:rPr>
                        <a:t>0.086</a:t>
                      </a:r>
                    </a:p>
                  </a:txBody>
                  <a:tcPr marL="12700" marR="12700" marT="12700" marB="0" anchor="ctr"/>
                </a:tc>
              </a:tr>
              <a:tr h="319881">
                <a:tc>
                  <a:txBody>
                    <a:bodyPr/>
                    <a:lstStyle/>
                    <a:p>
                      <a:pPr algn="l" fontAlgn="ctr"/>
                      <a:r>
                        <a:rPr lang="en-US" sz="2000" b="0" i="0" u="none" strike="noStrike">
                          <a:solidFill>
                            <a:srgbClr val="000000"/>
                          </a:solidFill>
                          <a:effectLst/>
                          <a:latin typeface="Calibri"/>
                        </a:rPr>
                        <a:t>Ireland </a:t>
                      </a:r>
                    </a:p>
                  </a:txBody>
                  <a:tcPr marL="12700" marR="12700" marT="12700" marB="0" anchor="ctr"/>
                </a:tc>
                <a:tc>
                  <a:txBody>
                    <a:bodyPr/>
                    <a:lstStyle/>
                    <a:p>
                      <a:pPr algn="l" fontAlgn="ctr"/>
                      <a:r>
                        <a:rPr lang="en-US" sz="2000" b="0" i="0" u="none" strike="noStrike">
                          <a:solidFill>
                            <a:srgbClr val="000000"/>
                          </a:solidFill>
                          <a:effectLst/>
                          <a:latin typeface="Calibri"/>
                        </a:rPr>
                        <a:t>5 (5)</a:t>
                      </a:r>
                    </a:p>
                  </a:txBody>
                  <a:tcPr marL="12700" marR="12700" marT="12700" marB="0" anchor="ctr"/>
                </a:tc>
                <a:tc>
                  <a:txBody>
                    <a:bodyPr/>
                    <a:lstStyle/>
                    <a:p>
                      <a:pPr algn="l" fontAlgn="ctr"/>
                      <a:r>
                        <a:rPr lang="en-US" sz="2000" b="0" i="0" u="none" strike="noStrike" dirty="0">
                          <a:solidFill>
                            <a:srgbClr val="000000"/>
                          </a:solidFill>
                          <a:effectLst/>
                          <a:latin typeface="Calibri"/>
                        </a:rPr>
                        <a:t>0.067</a:t>
                      </a:r>
                    </a:p>
                  </a:txBody>
                  <a:tcPr marL="12700" marR="12700" marT="12700" marB="0" anchor="ctr"/>
                </a:tc>
              </a:tr>
              <a:tr h="319881">
                <a:tc>
                  <a:txBody>
                    <a:bodyPr/>
                    <a:lstStyle/>
                    <a:p>
                      <a:pPr algn="l" fontAlgn="ctr"/>
                      <a:r>
                        <a:rPr lang="tr-TR" sz="2000" b="0" i="0" u="none" strike="noStrike">
                          <a:solidFill>
                            <a:srgbClr val="000000"/>
                          </a:solidFill>
                          <a:effectLst/>
                          <a:latin typeface="Calibri"/>
                        </a:rPr>
                        <a:t>Poland </a:t>
                      </a:r>
                    </a:p>
                  </a:txBody>
                  <a:tcPr marL="12700" marR="12700" marT="12700" marB="0" anchor="ctr"/>
                </a:tc>
                <a:tc>
                  <a:txBody>
                    <a:bodyPr/>
                    <a:lstStyle/>
                    <a:p>
                      <a:pPr algn="l" fontAlgn="ctr"/>
                      <a:r>
                        <a:rPr lang="en-US" sz="2000" b="0" i="0" u="none" strike="noStrike">
                          <a:solidFill>
                            <a:srgbClr val="000000"/>
                          </a:solidFill>
                          <a:effectLst/>
                          <a:latin typeface="Calibri"/>
                        </a:rPr>
                        <a:t>19 (14)</a:t>
                      </a:r>
                    </a:p>
                  </a:txBody>
                  <a:tcPr marL="12700" marR="12700" marT="12700" marB="0" anchor="ctr"/>
                </a:tc>
                <a:tc>
                  <a:txBody>
                    <a:bodyPr/>
                    <a:lstStyle/>
                    <a:p>
                      <a:pPr algn="l" fontAlgn="ctr"/>
                      <a:r>
                        <a:rPr lang="en-US" sz="2000" b="0" i="0" u="none" strike="noStrike" dirty="0">
                          <a:solidFill>
                            <a:srgbClr val="000000"/>
                          </a:solidFill>
                          <a:effectLst/>
                          <a:latin typeface="Calibri"/>
                        </a:rPr>
                        <a:t>0.065</a:t>
                      </a:r>
                    </a:p>
                  </a:txBody>
                  <a:tcPr marL="12700" marR="12700" marT="12700" marB="0" anchor="ctr"/>
                </a:tc>
              </a:tr>
              <a:tr h="319881">
                <a:tc>
                  <a:txBody>
                    <a:bodyPr/>
                    <a:lstStyle/>
                    <a:p>
                      <a:pPr algn="l" fontAlgn="ctr"/>
                      <a:r>
                        <a:rPr lang="it-IT" sz="2000" b="0" i="0" u="none" strike="noStrike" dirty="0">
                          <a:solidFill>
                            <a:srgbClr val="000000"/>
                          </a:solidFill>
                          <a:effectLst/>
                          <a:latin typeface="Calibri"/>
                        </a:rPr>
                        <a:t>Brazil  </a:t>
                      </a:r>
                    </a:p>
                  </a:txBody>
                  <a:tcPr marL="12700" marR="12700" marT="12700" marB="0" anchor="ctr"/>
                </a:tc>
                <a:tc>
                  <a:txBody>
                    <a:bodyPr/>
                    <a:lstStyle/>
                    <a:p>
                      <a:pPr algn="l" fontAlgn="ctr"/>
                      <a:r>
                        <a:rPr lang="en-US" sz="2000" b="0" i="0" u="none" strike="noStrike">
                          <a:solidFill>
                            <a:srgbClr val="000000"/>
                          </a:solidFill>
                          <a:effectLst/>
                          <a:latin typeface="Calibri"/>
                        </a:rPr>
                        <a:t>224 (211)</a:t>
                      </a:r>
                    </a:p>
                  </a:txBody>
                  <a:tcPr marL="12700" marR="12700" marT="12700" marB="0" anchor="ctr"/>
                </a:tc>
                <a:tc>
                  <a:txBody>
                    <a:bodyPr/>
                    <a:lstStyle/>
                    <a:p>
                      <a:pPr algn="l" fontAlgn="ctr"/>
                      <a:r>
                        <a:rPr lang="en-US" sz="2000" b="0" i="0" u="none" strike="noStrike" dirty="0">
                          <a:solidFill>
                            <a:srgbClr val="000000"/>
                          </a:solidFill>
                          <a:effectLst/>
                          <a:latin typeface="Calibri"/>
                        </a:rPr>
                        <a:t>0.054</a:t>
                      </a:r>
                    </a:p>
                  </a:txBody>
                  <a:tcPr marL="12700" marR="12700" marT="12700" marB="0" anchor="ctr"/>
                </a:tc>
              </a:tr>
              <a:tr h="319881">
                <a:tc>
                  <a:txBody>
                    <a:bodyPr/>
                    <a:lstStyle/>
                    <a:p>
                      <a:pPr algn="l" fontAlgn="ctr"/>
                      <a:r>
                        <a:rPr lang="en-US" sz="2000" b="0" i="0" u="none" strike="noStrike">
                          <a:solidFill>
                            <a:srgbClr val="000000"/>
                          </a:solidFill>
                          <a:effectLst/>
                          <a:latin typeface="Calibri"/>
                        </a:rPr>
                        <a:t>Japan </a:t>
                      </a:r>
                    </a:p>
                  </a:txBody>
                  <a:tcPr marL="12700" marR="12700" marT="12700" marB="0" anchor="ctr"/>
                </a:tc>
                <a:tc>
                  <a:txBody>
                    <a:bodyPr/>
                    <a:lstStyle/>
                    <a:p>
                      <a:pPr algn="l" fontAlgn="ctr"/>
                      <a:r>
                        <a:rPr lang="en-US" sz="2000" b="0" i="0" u="none" strike="noStrike" dirty="0">
                          <a:solidFill>
                            <a:srgbClr val="000000"/>
                          </a:solidFill>
                          <a:effectLst/>
                          <a:latin typeface="Calibri"/>
                        </a:rPr>
                        <a:t>13 (12)</a:t>
                      </a:r>
                    </a:p>
                  </a:txBody>
                  <a:tcPr marL="12700" marR="12700" marT="12700" marB="0" anchor="ctr"/>
                </a:tc>
                <a:tc>
                  <a:txBody>
                    <a:bodyPr/>
                    <a:lstStyle/>
                    <a:p>
                      <a:pPr algn="l" fontAlgn="ctr"/>
                      <a:r>
                        <a:rPr lang="en-US" sz="2000" b="0" i="0" u="none" strike="noStrike" dirty="0">
                          <a:solidFill>
                            <a:srgbClr val="000000"/>
                          </a:solidFill>
                          <a:effectLst/>
                          <a:latin typeface="Calibri"/>
                        </a:rPr>
                        <a:t>0.036</a:t>
                      </a:r>
                    </a:p>
                  </a:txBody>
                  <a:tcPr marL="12700" marR="12700" marT="12700" marB="0" anchor="ctr"/>
                </a:tc>
              </a:tr>
              <a:tr h="319881">
                <a:tc>
                  <a:txBody>
                    <a:bodyPr/>
                    <a:lstStyle/>
                    <a:p>
                      <a:pPr algn="l" fontAlgn="ctr"/>
                      <a:r>
                        <a:rPr lang="en-US" sz="2000" b="0" i="0" u="none" strike="noStrike">
                          <a:solidFill>
                            <a:srgbClr val="000000"/>
                          </a:solidFill>
                          <a:effectLst/>
                          <a:latin typeface="Calibri"/>
                        </a:rPr>
                        <a:t>Isle of Man </a:t>
                      </a:r>
                    </a:p>
                  </a:txBody>
                  <a:tcPr marL="12700" marR="12700" marT="12700" marB="0" anchor="ctr"/>
                </a:tc>
                <a:tc>
                  <a:txBody>
                    <a:bodyPr/>
                    <a:lstStyle/>
                    <a:p>
                      <a:pPr algn="l" fontAlgn="ctr"/>
                      <a:r>
                        <a:rPr lang="en-US" sz="2000" b="0" i="0" u="none" strike="noStrike">
                          <a:solidFill>
                            <a:srgbClr val="000000"/>
                          </a:solidFill>
                          <a:effectLst/>
                          <a:latin typeface="Calibri"/>
                        </a:rPr>
                        <a:t>2 (2)</a:t>
                      </a:r>
                    </a:p>
                  </a:txBody>
                  <a:tcPr marL="12700" marR="12700" marT="12700" marB="0" anchor="ctr"/>
                </a:tc>
                <a:tc>
                  <a:txBody>
                    <a:bodyPr/>
                    <a:lstStyle/>
                    <a:p>
                      <a:pPr algn="l" fontAlgn="ctr"/>
                      <a:r>
                        <a:rPr lang="en-US" sz="2000" b="0" i="0" u="none" strike="noStrike" dirty="0">
                          <a:solidFill>
                            <a:srgbClr val="000000"/>
                          </a:solidFill>
                          <a:effectLst/>
                          <a:latin typeface="Calibri"/>
                        </a:rPr>
                        <a:t>0.000</a:t>
                      </a:r>
                    </a:p>
                  </a:txBody>
                  <a:tcPr marL="12700" marR="12700" marT="12700" marB="0" anchor="ctr"/>
                </a:tc>
              </a:tr>
            </a:tbl>
          </a:graphicData>
        </a:graphic>
      </p:graphicFrame>
      <p:sp>
        <p:nvSpPr>
          <p:cNvPr id="6" name="Rounded Rectangular Callout 5"/>
          <p:cNvSpPr/>
          <p:nvPr/>
        </p:nvSpPr>
        <p:spPr>
          <a:xfrm>
            <a:off x="4437757" y="2981303"/>
            <a:ext cx="4844088" cy="2559962"/>
          </a:xfrm>
          <a:prstGeom prst="wedgeRoundRectCallout">
            <a:avLst>
              <a:gd name="adj1" fmla="val -4146"/>
              <a:gd name="adj2" fmla="val 57419"/>
              <a:gd name="adj3" fmla="val 16667"/>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smtClean="0">
                <a:solidFill>
                  <a:schemeClr val="tx2"/>
                </a:solidFill>
              </a:rPr>
              <a:t>GDI stands for the </a:t>
            </a:r>
            <a:r>
              <a:rPr lang="en-US" sz="2400" b="1" dirty="0" err="1" smtClean="0">
                <a:solidFill>
                  <a:schemeClr val="tx2"/>
                </a:solidFill>
              </a:rPr>
              <a:t>Greenbergs</a:t>
            </a:r>
            <a:r>
              <a:rPr lang="en-US" sz="2400" b="1" dirty="0" smtClean="0">
                <a:solidFill>
                  <a:schemeClr val="tx2"/>
                </a:solidFill>
              </a:rPr>
              <a:t> Diversity Index</a:t>
            </a:r>
          </a:p>
          <a:p>
            <a:r>
              <a:rPr lang="en-US" sz="2400" dirty="0" smtClean="0">
                <a:solidFill>
                  <a:schemeClr val="tx2"/>
                </a:solidFill>
              </a:rPr>
              <a:t>High GDI = unlikely that two people in that country speak the same language natively.</a:t>
            </a:r>
          </a:p>
          <a:p>
            <a:r>
              <a:rPr lang="en-US" sz="2400" dirty="0" smtClean="0">
                <a:solidFill>
                  <a:schemeClr val="tx2"/>
                </a:solidFill>
              </a:rPr>
              <a:t>Low GDI = likely  </a:t>
            </a:r>
          </a:p>
        </p:txBody>
      </p:sp>
      <p:pic>
        <p:nvPicPr>
          <p:cNvPr id="5" name="Picture 4" descr="AA0274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9801" y="5541265"/>
            <a:ext cx="1182779" cy="1314016"/>
          </a:xfrm>
          <a:prstGeom prst="rect">
            <a:avLst/>
          </a:prstGeom>
        </p:spPr>
      </p:pic>
    </p:spTree>
    <p:extLst>
      <p:ext uri="{BB962C8B-B14F-4D97-AF65-F5344CB8AC3E}">
        <p14:creationId xmlns:p14="http://schemas.microsoft.com/office/powerpoint/2010/main" val="2030452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 calcmode="lin" valueType="num">
                                      <p:cBhvr additive="base">
                                        <p:cTn id="26"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xit" presetSubtype="4" fill="hold" grpId="1" nodeType="clickEffect">
                                  <p:stCondLst>
                                    <p:cond delay="0"/>
                                  </p:stCondLst>
                                  <p:childTnLst>
                                    <p:anim calcmode="lin" valueType="num">
                                      <p:cBhvr additive="base">
                                        <p:cTn id="31" dur="500"/>
                                        <p:tgtEl>
                                          <p:spTgt spid="6"/>
                                        </p:tgtEl>
                                        <p:attrNameLst>
                                          <p:attrName>ppt_y</p:attrName>
                                        </p:attrNameLst>
                                      </p:cBhvr>
                                      <p:tavLst>
                                        <p:tav tm="0">
                                          <p:val>
                                            <p:strVal val="#ppt_y"/>
                                          </p:val>
                                        </p:tav>
                                        <p:tav tm="100000">
                                          <p:val>
                                            <p:strVal val="#ppt_y+#ppt_h*1.125000"/>
                                          </p:val>
                                        </p:tav>
                                      </p:tavLst>
                                    </p:anim>
                                    <p:animEffect transition="out" filter="wipe(down)">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2" presetClass="exit" presetSubtype="4" fill="hold" nodeType="withEffect">
                                  <p:stCondLst>
                                    <p:cond delay="0"/>
                                  </p:stCondLst>
                                  <p:childTnLst>
                                    <p:anim calcmode="lin" valueType="num">
                                      <p:cBhvr additive="base">
                                        <p:cTn id="35" dur="500"/>
                                        <p:tgtEl>
                                          <p:spTgt spid="6">
                                            <p:txEl>
                                              <p:pRg st="1" end="1"/>
                                            </p:txEl>
                                          </p:spTgt>
                                        </p:tgtEl>
                                        <p:attrNameLst>
                                          <p:attrName>ppt_y</p:attrName>
                                        </p:attrNameLst>
                                      </p:cBhvr>
                                      <p:tavLst>
                                        <p:tav tm="0">
                                          <p:val>
                                            <p:strVal val="#ppt_y"/>
                                          </p:val>
                                        </p:tav>
                                        <p:tav tm="100000">
                                          <p:val>
                                            <p:strVal val="#ppt_y+#ppt_h*1.125000"/>
                                          </p:val>
                                        </p:tav>
                                      </p:tavLst>
                                    </p:anim>
                                    <p:animEffect transition="out" filter="wipe(down)">
                                      <p:cBhvr>
                                        <p:cTn id="36" dur="500"/>
                                        <p:tgtEl>
                                          <p:spTgt spid="6">
                                            <p:txEl>
                                              <p:pRg st="1" end="1"/>
                                            </p:txEl>
                                          </p:spTgt>
                                        </p:tgtEl>
                                      </p:cBhvr>
                                    </p:animEffect>
                                    <p:set>
                                      <p:cBhvr>
                                        <p:cTn id="37" dur="1" fill="hold">
                                          <p:stCondLst>
                                            <p:cond delay="499"/>
                                          </p:stCondLst>
                                        </p:cTn>
                                        <p:tgtEl>
                                          <p:spTgt spid="6">
                                            <p:txEl>
                                              <p:pRg st="1" end="1"/>
                                            </p:txEl>
                                          </p:spTgt>
                                        </p:tgtEl>
                                        <p:attrNameLst>
                                          <p:attrName>style.visibility</p:attrName>
                                        </p:attrNameLst>
                                      </p:cBhvr>
                                      <p:to>
                                        <p:strVal val="hidden"/>
                                      </p:to>
                                    </p:set>
                                  </p:childTnLst>
                                </p:cTn>
                              </p:par>
                              <p:par>
                                <p:cTn id="38" presetID="12" presetClass="exit" presetSubtype="4" fill="hold" nodeType="withEffect">
                                  <p:stCondLst>
                                    <p:cond delay="0"/>
                                  </p:stCondLst>
                                  <p:childTnLst>
                                    <p:anim calcmode="lin" valueType="num">
                                      <p:cBhvr additive="base">
                                        <p:cTn id="39" dur="500"/>
                                        <p:tgtEl>
                                          <p:spTgt spid="6">
                                            <p:txEl>
                                              <p:pRg st="0" end="0"/>
                                            </p:txEl>
                                          </p:spTgt>
                                        </p:tgtEl>
                                        <p:attrNameLst>
                                          <p:attrName>ppt_y</p:attrName>
                                        </p:attrNameLst>
                                      </p:cBhvr>
                                      <p:tavLst>
                                        <p:tav tm="0">
                                          <p:val>
                                            <p:strVal val="#ppt_y"/>
                                          </p:val>
                                        </p:tav>
                                        <p:tav tm="100000">
                                          <p:val>
                                            <p:strVal val="#ppt_y+#ppt_h*1.125000"/>
                                          </p:val>
                                        </p:tav>
                                      </p:tavLst>
                                    </p:anim>
                                    <p:animEffect transition="out" filter="wipe(down)">
                                      <p:cBhvr>
                                        <p:cTn id="40" dur="500"/>
                                        <p:tgtEl>
                                          <p:spTgt spid="6">
                                            <p:txEl>
                                              <p:pRg st="0" end="0"/>
                                            </p:txEl>
                                          </p:spTgt>
                                        </p:tgtEl>
                                      </p:cBhvr>
                                    </p:animEffect>
                                    <p:set>
                                      <p:cBhvr>
                                        <p:cTn id="41" dur="1" fill="hold">
                                          <p:stCondLst>
                                            <p:cond delay="499"/>
                                          </p:stCondLst>
                                        </p:cTn>
                                        <p:tgtEl>
                                          <p:spTgt spid="6">
                                            <p:txEl>
                                              <p:pRg st="0" end="0"/>
                                            </p:txEl>
                                          </p:spTgt>
                                        </p:tgtEl>
                                        <p:attrNameLst>
                                          <p:attrName>style.visibility</p:attrName>
                                        </p:attrNameLst>
                                      </p:cBhvr>
                                      <p:to>
                                        <p:strVal val="hidden"/>
                                      </p:to>
                                    </p:set>
                                  </p:childTnLst>
                                </p:cTn>
                              </p:par>
                              <p:par>
                                <p:cTn id="42" presetID="12" presetClass="exit" presetSubtype="4" fill="hold" nodeType="withEffect">
                                  <p:stCondLst>
                                    <p:cond delay="0"/>
                                  </p:stCondLst>
                                  <p:childTnLst>
                                    <p:anim calcmode="lin" valueType="num">
                                      <p:cBhvr additive="base">
                                        <p:cTn id="43" dur="500"/>
                                        <p:tgtEl>
                                          <p:spTgt spid="6">
                                            <p:txEl>
                                              <p:pRg st="2" end="2"/>
                                            </p:txEl>
                                          </p:spTgt>
                                        </p:tgtEl>
                                        <p:attrNameLst>
                                          <p:attrName>ppt_y</p:attrName>
                                        </p:attrNameLst>
                                      </p:cBhvr>
                                      <p:tavLst>
                                        <p:tav tm="0">
                                          <p:val>
                                            <p:strVal val="#ppt_y"/>
                                          </p:val>
                                        </p:tav>
                                        <p:tav tm="100000">
                                          <p:val>
                                            <p:strVal val="#ppt_y+#ppt_h*1.125000"/>
                                          </p:val>
                                        </p:tav>
                                      </p:tavLst>
                                    </p:anim>
                                    <p:animEffect transition="out" filter="wipe(down)">
                                      <p:cBhvr>
                                        <p:cTn id="44" dur="500"/>
                                        <p:tgtEl>
                                          <p:spTgt spid="6">
                                            <p:txEl>
                                              <p:pRg st="2" end="2"/>
                                            </p:txEl>
                                          </p:spTgt>
                                        </p:tgtEl>
                                      </p:cBhvr>
                                    </p:animEffect>
                                    <p:set>
                                      <p:cBhvr>
                                        <p:cTn id="45" dur="1" fill="hold">
                                          <p:stCondLst>
                                            <p:cond delay="499"/>
                                          </p:stCondLst>
                                        </p:cTn>
                                        <p:tgtEl>
                                          <p:spTgt spid="6">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58"/>
            <a:ext cx="8229600" cy="1143000"/>
          </a:xfrm>
        </p:spPr>
        <p:txBody>
          <a:bodyPr/>
          <a:lstStyle/>
          <a:p>
            <a:r>
              <a:rPr lang="en-US" sz="4000" b="0" i="0" dirty="0" smtClean="0">
                <a:solidFill>
                  <a:schemeClr val="tx2">
                    <a:lumMod val="75000"/>
                  </a:schemeClr>
                </a:solidFill>
                <a:latin typeface="+mn-lt"/>
              </a:rPr>
              <a:t>Universals</a:t>
            </a:r>
            <a:endParaRPr lang="en-US" sz="4000" b="0" i="0" dirty="0">
              <a:solidFill>
                <a:schemeClr val="tx2">
                  <a:lumMod val="75000"/>
                </a:schemeClr>
              </a:solidFill>
              <a:latin typeface="+mn-lt"/>
            </a:endParaRPr>
          </a:p>
        </p:txBody>
      </p:sp>
      <p:pic>
        <p:nvPicPr>
          <p:cNvPr id="5" name="Picture 4" descr="AA0274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2266" y="3976582"/>
            <a:ext cx="1519436" cy="1673957"/>
          </a:xfrm>
          <a:prstGeom prst="rect">
            <a:avLst/>
          </a:prstGeom>
        </p:spPr>
      </p:pic>
      <p:sp>
        <p:nvSpPr>
          <p:cNvPr id="10" name="TextBox 9"/>
          <p:cNvSpPr txBox="1"/>
          <p:nvPr/>
        </p:nvSpPr>
        <p:spPr>
          <a:xfrm>
            <a:off x="452291" y="956066"/>
            <a:ext cx="8045342" cy="6909583"/>
          </a:xfrm>
          <a:prstGeom prst="rect">
            <a:avLst/>
          </a:prstGeom>
          <a:noFill/>
        </p:spPr>
        <p:txBody>
          <a:bodyPr wrap="square" rtlCol="0">
            <a:spAutoFit/>
          </a:bodyPr>
          <a:lstStyle/>
          <a:p>
            <a:pPr marL="179388"/>
            <a:r>
              <a:rPr lang="en-US" sz="2400" dirty="0" smtClean="0">
                <a:solidFill>
                  <a:schemeClr val="tx2"/>
                </a:solidFill>
              </a:rPr>
              <a:t>Joseph Greenberg (1915-2001)</a:t>
            </a:r>
            <a:endParaRPr lang="en-US" sz="1100" dirty="0" smtClean="0">
              <a:solidFill>
                <a:schemeClr val="tx2"/>
              </a:solidFill>
            </a:endParaRPr>
          </a:p>
          <a:p>
            <a:pPr marL="179388"/>
            <a:endParaRPr lang="en-US" sz="1100" dirty="0" smtClean="0">
              <a:solidFill>
                <a:schemeClr val="tx2"/>
              </a:solidFill>
            </a:endParaRPr>
          </a:p>
          <a:p>
            <a:pPr marL="522288" indent="-342900">
              <a:buFont typeface="Arial"/>
              <a:buChar char="•"/>
            </a:pPr>
            <a:r>
              <a:rPr lang="en-US" sz="2400" dirty="0" smtClean="0">
                <a:solidFill>
                  <a:schemeClr val="tx2"/>
                </a:solidFill>
              </a:rPr>
              <a:t>founder of modern typology</a:t>
            </a:r>
            <a:endParaRPr lang="en-US" sz="1600" dirty="0">
              <a:solidFill>
                <a:schemeClr val="tx2"/>
              </a:solidFill>
            </a:endParaRPr>
          </a:p>
          <a:p>
            <a:pPr marL="522288" indent="-342900">
              <a:buFont typeface="Arial"/>
              <a:buChar char="•"/>
            </a:pPr>
            <a:r>
              <a:rPr lang="en-US" sz="2400" dirty="0" smtClean="0">
                <a:solidFill>
                  <a:schemeClr val="tx2"/>
                </a:solidFill>
              </a:rPr>
              <a:t>genealogical classification</a:t>
            </a:r>
          </a:p>
          <a:p>
            <a:pPr marL="179388"/>
            <a:endParaRPr lang="en-US" sz="2400" b="1" dirty="0" smtClean="0">
              <a:solidFill>
                <a:schemeClr val="tx2"/>
              </a:solidFill>
            </a:endParaRPr>
          </a:p>
          <a:p>
            <a:pPr marL="179388"/>
            <a:r>
              <a:rPr lang="en-US" sz="2400" b="1" dirty="0" smtClean="0">
                <a:solidFill>
                  <a:schemeClr val="tx2"/>
                </a:solidFill>
              </a:rPr>
              <a:t>The Universals Archive</a:t>
            </a:r>
          </a:p>
          <a:p>
            <a:pPr marL="179388"/>
            <a:r>
              <a:rPr lang="en-US" sz="2400" dirty="0" smtClean="0">
                <a:solidFill>
                  <a:schemeClr val="tx2"/>
                </a:solidFill>
              </a:rPr>
              <a:t>Absolute universals </a:t>
            </a:r>
            <a:r>
              <a:rPr lang="en-US" sz="2400" i="1" dirty="0">
                <a:solidFill>
                  <a:schemeClr val="tx2"/>
                </a:solidFill>
              </a:rPr>
              <a:t>(297/2029)</a:t>
            </a:r>
            <a:r>
              <a:rPr lang="en-US" sz="2400" dirty="0" smtClean="0">
                <a:solidFill>
                  <a:schemeClr val="tx2"/>
                </a:solidFill>
              </a:rPr>
              <a:t> </a:t>
            </a:r>
          </a:p>
          <a:p>
            <a:pPr marL="179388"/>
            <a:r>
              <a:rPr lang="en-US" sz="2400" i="1" dirty="0" smtClean="0">
                <a:solidFill>
                  <a:schemeClr val="tx2"/>
                </a:solidFill>
              </a:rPr>
              <a:t>“all languages have X”</a:t>
            </a:r>
          </a:p>
          <a:p>
            <a:pPr marL="179388"/>
            <a:endParaRPr lang="en-US" sz="2400" dirty="0" smtClean="0">
              <a:solidFill>
                <a:schemeClr val="tx2"/>
              </a:solidFill>
            </a:endParaRPr>
          </a:p>
          <a:p>
            <a:pPr marL="179388"/>
            <a:r>
              <a:rPr lang="en-US" sz="2400" b="1" dirty="0" smtClean="0">
                <a:solidFill>
                  <a:schemeClr val="tx2"/>
                </a:solidFill>
              </a:rPr>
              <a:t>Dependent universals</a:t>
            </a:r>
            <a:r>
              <a:rPr lang="en-US" sz="2400" dirty="0" smtClean="0">
                <a:solidFill>
                  <a:schemeClr val="tx2"/>
                </a:solidFill>
              </a:rPr>
              <a:t> (1476/2029)</a:t>
            </a:r>
          </a:p>
          <a:p>
            <a:pPr marL="179388"/>
            <a:r>
              <a:rPr lang="en-US" sz="2400" i="1" dirty="0" smtClean="0">
                <a:solidFill>
                  <a:schemeClr val="tx2"/>
                </a:solidFill>
              </a:rPr>
              <a:t>“if a language has X, if also has Y”</a:t>
            </a:r>
          </a:p>
          <a:p>
            <a:pPr marL="179388"/>
            <a:endParaRPr lang="en-US" sz="2400" i="1" dirty="0">
              <a:solidFill>
                <a:schemeClr val="tx2"/>
              </a:solidFill>
            </a:endParaRPr>
          </a:p>
          <a:p>
            <a:pPr marL="179388"/>
            <a:r>
              <a:rPr lang="en-US" sz="2400" b="1" dirty="0" smtClean="0">
                <a:solidFill>
                  <a:schemeClr val="tx2"/>
                </a:solidFill>
              </a:rPr>
              <a:t>Hierarchies</a:t>
            </a:r>
          </a:p>
          <a:p>
            <a:pPr marL="179388"/>
            <a:r>
              <a:rPr lang="en-US" sz="2400" i="1" dirty="0" smtClean="0">
                <a:solidFill>
                  <a:schemeClr val="tx2"/>
                </a:solidFill>
              </a:rPr>
              <a:t>singular&gt;plural&gt;dual&gt;trial </a:t>
            </a:r>
            <a:endParaRPr lang="en-US" sz="2400" i="1" dirty="0">
              <a:solidFill>
                <a:schemeClr val="tx2"/>
              </a:solidFill>
            </a:endParaRPr>
          </a:p>
          <a:p>
            <a:pPr marL="179388" algn="r"/>
            <a:r>
              <a:rPr lang="en-US" sz="2400" dirty="0" smtClean="0">
                <a:solidFill>
                  <a:schemeClr val="tx2"/>
                </a:solidFill>
              </a:rPr>
              <a:t>(Greenberg 1963, </a:t>
            </a:r>
            <a:r>
              <a:rPr lang="en-US" sz="2400" dirty="0" err="1" smtClean="0">
                <a:solidFill>
                  <a:schemeClr val="tx2"/>
                </a:solidFill>
              </a:rPr>
              <a:t>universalie</a:t>
            </a:r>
            <a:r>
              <a:rPr lang="en-US" sz="2400" dirty="0" smtClean="0">
                <a:solidFill>
                  <a:schemeClr val="tx2"/>
                </a:solidFill>
              </a:rPr>
              <a:t> 511)</a:t>
            </a:r>
            <a:endParaRPr lang="en-US" sz="2400" dirty="0">
              <a:solidFill>
                <a:schemeClr val="tx2"/>
              </a:solidFill>
            </a:endParaRPr>
          </a:p>
          <a:p>
            <a:pPr marL="179388"/>
            <a:endParaRPr lang="en-US" sz="2400" dirty="0" smtClean="0">
              <a:solidFill>
                <a:schemeClr val="tx2"/>
              </a:solidFill>
            </a:endParaRPr>
          </a:p>
          <a:p>
            <a:pPr marL="179388"/>
            <a:endParaRPr lang="en-US" sz="2400" dirty="0">
              <a:solidFill>
                <a:schemeClr val="tx2"/>
              </a:solidFill>
            </a:endParaRPr>
          </a:p>
          <a:p>
            <a:pPr marL="179388"/>
            <a:endParaRPr lang="en-US" sz="2400" dirty="0" smtClean="0">
              <a:solidFill>
                <a:schemeClr val="tx2"/>
              </a:solidFill>
            </a:endParaRPr>
          </a:p>
          <a:p>
            <a:pPr marL="179388"/>
            <a:endParaRPr lang="en-US" sz="2400" dirty="0">
              <a:solidFill>
                <a:schemeClr val="tx2"/>
              </a:solidFill>
            </a:endParaRPr>
          </a:p>
        </p:txBody>
      </p:sp>
      <p:pic>
        <p:nvPicPr>
          <p:cNvPr id="11" name="Picture 10" descr="Greenberg_1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420" y="1317023"/>
            <a:ext cx="2086745" cy="20867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6779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9"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rlinandkay.gif"/>
          <p:cNvPicPr>
            <a:picLocks noChangeAspect="1"/>
          </p:cNvPicPr>
          <p:nvPr/>
        </p:nvPicPr>
        <p:blipFill rotWithShape="1">
          <a:blip r:embed="rId3">
            <a:extLst>
              <a:ext uri="{28A0092B-C50C-407E-A947-70E740481C1C}">
                <a14:useLocalDpi xmlns:a14="http://schemas.microsoft.com/office/drawing/2010/main" val="0"/>
              </a:ext>
            </a:extLst>
          </a:blip>
          <a:srcRect l="2448" t="16779" b="34615"/>
          <a:stretch/>
        </p:blipFill>
        <p:spPr>
          <a:xfrm>
            <a:off x="102637" y="3129954"/>
            <a:ext cx="9202241" cy="1398219"/>
          </a:xfrm>
          <a:prstGeom prst="rect">
            <a:avLst/>
          </a:prstGeom>
        </p:spPr>
      </p:pic>
      <p:sp>
        <p:nvSpPr>
          <p:cNvPr id="2" name="Title 1"/>
          <p:cNvSpPr>
            <a:spLocks noGrp="1"/>
          </p:cNvSpPr>
          <p:nvPr>
            <p:ph type="title"/>
          </p:nvPr>
        </p:nvSpPr>
        <p:spPr>
          <a:xfrm>
            <a:off x="457200" y="57382"/>
            <a:ext cx="8229600" cy="1143000"/>
          </a:xfrm>
        </p:spPr>
        <p:txBody>
          <a:bodyPr/>
          <a:lstStyle/>
          <a:p>
            <a:r>
              <a:rPr lang="en-US" sz="4000" b="0" i="0" dirty="0" err="1" smtClean="0">
                <a:solidFill>
                  <a:schemeClr val="tx2">
                    <a:lumMod val="75000"/>
                  </a:schemeClr>
                </a:solidFill>
                <a:latin typeface="+mn-lt"/>
              </a:rPr>
              <a:t>Exemple</a:t>
            </a:r>
            <a:r>
              <a:rPr lang="en-US" sz="4000" b="0" i="0" dirty="0" smtClean="0">
                <a:solidFill>
                  <a:schemeClr val="tx2">
                    <a:lumMod val="75000"/>
                  </a:schemeClr>
                </a:solidFill>
                <a:latin typeface="+mn-lt"/>
              </a:rPr>
              <a:t> of universals</a:t>
            </a:r>
            <a:endParaRPr lang="en-US" sz="4000" b="0" i="0" dirty="0">
              <a:solidFill>
                <a:schemeClr val="tx2">
                  <a:lumMod val="75000"/>
                </a:schemeClr>
              </a:solidFill>
              <a:latin typeface="+mn-lt"/>
            </a:endParaRPr>
          </a:p>
        </p:txBody>
      </p:sp>
      <p:sp>
        <p:nvSpPr>
          <p:cNvPr id="10" name="TextBox 9"/>
          <p:cNvSpPr txBox="1"/>
          <p:nvPr/>
        </p:nvSpPr>
        <p:spPr>
          <a:xfrm>
            <a:off x="457201" y="1002694"/>
            <a:ext cx="8229600" cy="4524315"/>
          </a:xfrm>
          <a:prstGeom prst="rect">
            <a:avLst/>
          </a:prstGeom>
          <a:noFill/>
        </p:spPr>
        <p:txBody>
          <a:bodyPr wrap="square" rtlCol="0">
            <a:spAutoFit/>
          </a:bodyPr>
          <a:lstStyle/>
          <a:p>
            <a:r>
              <a:rPr lang="en-US" sz="2400" b="1" dirty="0" smtClean="0">
                <a:solidFill>
                  <a:schemeClr val="tx2"/>
                </a:solidFill>
              </a:rPr>
              <a:t>Universal </a:t>
            </a:r>
            <a:r>
              <a:rPr lang="en-US" sz="2400" b="1" dirty="0">
                <a:solidFill>
                  <a:schemeClr val="tx2"/>
                </a:solidFill>
              </a:rPr>
              <a:t>1175   (Brown 1993)</a:t>
            </a:r>
          </a:p>
          <a:p>
            <a:r>
              <a:rPr lang="en-US" sz="2400" i="1" dirty="0">
                <a:solidFill>
                  <a:schemeClr val="tx2"/>
                </a:solidFill>
              </a:rPr>
              <a:t>IF there are terms for ‘north’ and/or ‘south’, THEN there are terms for ‘east’ and/or ‘west’</a:t>
            </a:r>
            <a:endParaRPr lang="en-US" sz="2400" dirty="0">
              <a:solidFill>
                <a:schemeClr val="tx2"/>
              </a:solidFill>
            </a:endParaRPr>
          </a:p>
          <a:p>
            <a:endParaRPr lang="en-US" sz="2400" i="1" dirty="0" smtClean="0">
              <a:solidFill>
                <a:schemeClr val="tx2"/>
              </a:solidFill>
            </a:endParaRPr>
          </a:p>
          <a:p>
            <a:r>
              <a:rPr lang="en-US" sz="2400" b="1" dirty="0" smtClean="0">
                <a:solidFill>
                  <a:schemeClr val="tx2"/>
                </a:solidFill>
              </a:rPr>
              <a:t>Implicational hierarchy </a:t>
            </a:r>
            <a:r>
              <a:rPr lang="en-US" sz="2400" dirty="0" smtClean="0">
                <a:solidFill>
                  <a:schemeClr val="tx2"/>
                </a:solidFill>
              </a:rPr>
              <a:t/>
            </a:r>
            <a:br>
              <a:rPr lang="en-US" sz="2400" dirty="0" smtClean="0">
                <a:solidFill>
                  <a:schemeClr val="tx2"/>
                </a:solidFill>
              </a:rPr>
            </a:br>
            <a:r>
              <a:rPr lang="en-US" sz="2400" dirty="0" smtClean="0">
                <a:solidFill>
                  <a:schemeClr val="tx2"/>
                </a:solidFill>
              </a:rPr>
              <a:t>Berlin &amp; Kay (1969)</a:t>
            </a:r>
          </a:p>
          <a:p>
            <a:endParaRPr lang="en-US" sz="2400" dirty="0" smtClean="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r>
              <a:rPr lang="en-US" sz="2400" dirty="0">
                <a:solidFill>
                  <a:schemeClr val="tx2"/>
                </a:solidFill>
              </a:rPr>
              <a:t>Dryer (1992) VO </a:t>
            </a:r>
            <a:r>
              <a:rPr lang="en-US" sz="2400" dirty="0" smtClean="0">
                <a:solidFill>
                  <a:schemeClr val="tx2"/>
                </a:solidFill>
              </a:rPr>
              <a:t>languages tend to have prepositions and OV tends to have postpositions</a:t>
            </a:r>
          </a:p>
        </p:txBody>
      </p:sp>
      <p:pic>
        <p:nvPicPr>
          <p:cNvPr id="3" name="Picture 2" descr="implocational.tiff"/>
          <p:cNvPicPr>
            <a:picLocks noChangeAspect="1"/>
          </p:cNvPicPr>
          <p:nvPr/>
        </p:nvPicPr>
        <p:blipFill rotWithShape="1">
          <a:blip r:embed="rId4">
            <a:extLst>
              <a:ext uri="{28A0092B-C50C-407E-A947-70E740481C1C}">
                <a14:useLocalDpi xmlns:a14="http://schemas.microsoft.com/office/drawing/2010/main" val="0"/>
              </a:ext>
            </a:extLst>
          </a:blip>
          <a:srcRect l="4847" t="10746" r="4896" b="19130"/>
          <a:stretch/>
        </p:blipFill>
        <p:spPr>
          <a:xfrm>
            <a:off x="1275387" y="1200382"/>
            <a:ext cx="6800242" cy="4370776"/>
          </a:xfrm>
          <a:prstGeom prst="rect">
            <a:avLst/>
          </a:prstGeom>
          <a:ln w="28575">
            <a:solidFill>
              <a:srgbClr val="380B00"/>
            </a:solidFill>
            <a:prstDash val="lgDash"/>
          </a:ln>
        </p:spPr>
      </p:pic>
      <p:pic>
        <p:nvPicPr>
          <p:cNvPr id="4" name="Picture 3" descr="implicational 2.tiff"/>
          <p:cNvPicPr>
            <a:picLocks noChangeAspect="1"/>
          </p:cNvPicPr>
          <p:nvPr/>
        </p:nvPicPr>
        <p:blipFill rotWithShape="1">
          <a:blip r:embed="rId5">
            <a:extLst>
              <a:ext uri="{28A0092B-C50C-407E-A947-70E740481C1C}">
                <a14:useLocalDpi xmlns:a14="http://schemas.microsoft.com/office/drawing/2010/main" val="0"/>
              </a:ext>
            </a:extLst>
          </a:blip>
          <a:srcRect l="4217" t="5418" r="4990" b="31629"/>
          <a:stretch/>
        </p:blipFill>
        <p:spPr>
          <a:xfrm>
            <a:off x="1275387" y="1200382"/>
            <a:ext cx="6786638" cy="4514967"/>
          </a:xfrm>
          <a:prstGeom prst="rect">
            <a:avLst/>
          </a:prstGeom>
          <a:ln w="25400">
            <a:solidFill>
              <a:srgbClr val="380B00"/>
            </a:solidFill>
            <a:prstDash val="lgDash"/>
          </a:ln>
        </p:spPr>
      </p:pic>
      <p:pic>
        <p:nvPicPr>
          <p:cNvPr id="5" name="Picture 4" descr="AA02741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0597" y="5139997"/>
            <a:ext cx="1373053" cy="1512688"/>
          </a:xfrm>
          <a:prstGeom prst="rect">
            <a:avLst/>
          </a:prstGeom>
        </p:spPr>
      </p:pic>
    </p:spTree>
    <p:extLst>
      <p:ext uri="{BB962C8B-B14F-4D97-AF65-F5344CB8AC3E}">
        <p14:creationId xmlns:p14="http://schemas.microsoft.com/office/powerpoint/2010/main" val="3252005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p:tgtEl>
                                          <p:spTgt spid="3"/>
                                        </p:tgtEl>
                                        <p:attrNameLst>
                                          <p:attrName>ppt_y</p:attrName>
                                        </p:attrNameLst>
                                      </p:cBhvr>
                                      <p:tavLst>
                                        <p:tav tm="0">
                                          <p:val>
                                            <p:strVal val="#ppt_y+#ppt_h*1.125000"/>
                                          </p:val>
                                        </p:tav>
                                        <p:tav tm="100000">
                                          <p:val>
                                            <p:strVal val="#ppt_y"/>
                                          </p:val>
                                        </p:tav>
                                      </p:tavLst>
                                    </p:anim>
                                    <p:animEffect transition="in" filter="wipe(up)">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xit" presetSubtype="4" fill="hold" nodeType="clickEffect">
                                  <p:stCondLst>
                                    <p:cond delay="0"/>
                                  </p:stCondLst>
                                  <p:childTnLst>
                                    <p:anim calcmode="lin" valueType="num">
                                      <p:cBhvr additive="base">
                                        <p:cTn id="32" dur="500"/>
                                        <p:tgtEl>
                                          <p:spTgt spid="3"/>
                                        </p:tgtEl>
                                        <p:attrNameLst>
                                          <p:attrName>ppt_y</p:attrName>
                                        </p:attrNameLst>
                                      </p:cBhvr>
                                      <p:tavLst>
                                        <p:tav tm="0">
                                          <p:val>
                                            <p:strVal val="#ppt_y"/>
                                          </p:val>
                                        </p:tav>
                                        <p:tav tm="100000">
                                          <p:val>
                                            <p:strVal val="#ppt_y+#ppt_h*1.125000"/>
                                          </p:val>
                                        </p:tav>
                                      </p:tavLst>
                                    </p:anim>
                                    <p:animEffect transition="out" filter="wipe(down)">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2" presetClass="entr" presetSubtype="4"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p:tgtEl>
                                          <p:spTgt spid="4"/>
                                        </p:tgtEl>
                                        <p:attrNameLst>
                                          <p:attrName>ppt_y</p:attrName>
                                        </p:attrNameLst>
                                      </p:cBhvr>
                                      <p:tavLst>
                                        <p:tav tm="0">
                                          <p:val>
                                            <p:strVal val="#ppt_y+#ppt_h*1.125000"/>
                                          </p:val>
                                        </p:tav>
                                        <p:tav tm="100000">
                                          <p:val>
                                            <p:strVal val="#ppt_y"/>
                                          </p:val>
                                        </p:tav>
                                      </p:tavLst>
                                    </p:anim>
                                    <p:animEffect transition="in" filter="wipe(up)">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alslogga.tiff"/>
          <p:cNvPicPr>
            <a:picLocks noChangeAspect="1"/>
          </p:cNvPicPr>
          <p:nvPr/>
        </p:nvPicPr>
        <p:blipFill rotWithShape="1">
          <a:blip r:embed="rId3">
            <a:alphaModFix amt="17000"/>
            <a:extLst>
              <a:ext uri="{BEBA8EAE-BF5A-486C-A8C5-ECC9F3942E4B}">
                <a14:imgProps xmlns:a14="http://schemas.microsoft.com/office/drawing/2010/main">
                  <a14:imgLayer r:embed="rId4">
                    <a14:imgEffect>
                      <a14:sharpenSoften amount="54000"/>
                    </a14:imgEffect>
                    <a14:imgEffect>
                      <a14:saturation sat="378000"/>
                    </a14:imgEffect>
                    <a14:imgEffect>
                      <a14:brightnessContrast bright="-28000" contrast="83000"/>
                    </a14:imgEffect>
                  </a14:imgLayer>
                </a14:imgProps>
              </a:ext>
              <a:ext uri="{28A0092B-C50C-407E-A947-70E740481C1C}">
                <a14:useLocalDpi xmlns:a14="http://schemas.microsoft.com/office/drawing/2010/main" val="0"/>
              </a:ext>
            </a:extLst>
          </a:blip>
          <a:srcRect l="27198" r="36258"/>
          <a:stretch/>
        </p:blipFill>
        <p:spPr>
          <a:xfrm>
            <a:off x="4284947" y="124844"/>
            <a:ext cx="5757162" cy="1628551"/>
          </a:xfrm>
          <a:prstGeom prst="rect">
            <a:avLst/>
          </a:prstGeom>
        </p:spPr>
      </p:pic>
      <p:sp>
        <p:nvSpPr>
          <p:cNvPr id="2" name="Title 1"/>
          <p:cNvSpPr>
            <a:spLocks noGrp="1"/>
          </p:cNvSpPr>
          <p:nvPr>
            <p:ph type="title"/>
          </p:nvPr>
        </p:nvSpPr>
        <p:spPr>
          <a:xfrm>
            <a:off x="457200" y="-101010"/>
            <a:ext cx="8229600" cy="1533484"/>
          </a:xfrm>
        </p:spPr>
        <p:txBody>
          <a:bodyPr>
            <a:normAutofit/>
          </a:bodyPr>
          <a:lstStyle/>
          <a:p>
            <a:r>
              <a:rPr lang="en-US" sz="3200" dirty="0" smtClean="0">
                <a:solidFill>
                  <a:schemeClr val="tx2">
                    <a:lumMod val="75000"/>
                  </a:schemeClr>
                </a:solidFill>
                <a:latin typeface="+mn-lt"/>
              </a:rPr>
              <a:t>Chapter</a:t>
            </a:r>
            <a:r>
              <a:rPr lang="en-US" sz="3200" b="0" i="0" dirty="0" smtClean="0">
                <a:solidFill>
                  <a:schemeClr val="tx2">
                    <a:lumMod val="75000"/>
                  </a:schemeClr>
                </a:solidFill>
                <a:latin typeface="+mn-lt"/>
              </a:rPr>
              <a:t> 83: Order of Verb and Object</a:t>
            </a:r>
            <a:r>
              <a:rPr lang="en-US" sz="2000" b="0" i="0" dirty="0">
                <a:solidFill>
                  <a:schemeClr val="tx2">
                    <a:lumMod val="75000"/>
                  </a:schemeClr>
                </a:solidFill>
                <a:latin typeface="+mn-lt"/>
              </a:rPr>
              <a:t/>
            </a:r>
            <a:br>
              <a:rPr lang="en-US" sz="2000" b="0" i="0" dirty="0">
                <a:solidFill>
                  <a:schemeClr val="tx2">
                    <a:lumMod val="75000"/>
                  </a:schemeClr>
                </a:solidFill>
                <a:latin typeface="+mn-lt"/>
              </a:rPr>
            </a:br>
            <a:r>
              <a:rPr lang="en-US" sz="2000" b="0" i="0" dirty="0" err="1" smtClean="0">
                <a:solidFill>
                  <a:schemeClr val="tx2">
                    <a:lumMod val="75000"/>
                  </a:schemeClr>
                </a:solidFill>
                <a:latin typeface="+mn-lt"/>
              </a:rPr>
              <a:t>av</a:t>
            </a:r>
            <a:r>
              <a:rPr lang="en-US" sz="2000" b="0" i="0" dirty="0" smtClean="0">
                <a:solidFill>
                  <a:schemeClr val="tx2">
                    <a:lumMod val="75000"/>
                  </a:schemeClr>
                </a:solidFill>
                <a:latin typeface="+mn-lt"/>
              </a:rPr>
              <a:t> Matthew Dryer (2011)</a:t>
            </a:r>
            <a:endParaRPr lang="en-US" sz="2000" b="0" i="0" dirty="0">
              <a:solidFill>
                <a:schemeClr val="tx2">
                  <a:lumMod val="75000"/>
                </a:schemeClr>
              </a:solidFill>
              <a:latin typeface="+mn-lt"/>
            </a:endParaRPr>
          </a:p>
        </p:txBody>
      </p:sp>
      <p:pic>
        <p:nvPicPr>
          <p:cNvPr id="6" name="Picture 5" descr="AA0274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7039" y="124844"/>
            <a:ext cx="1230396" cy="1484267"/>
          </a:xfrm>
          <a:prstGeom prst="rect">
            <a:avLst/>
          </a:prstGeom>
        </p:spPr>
      </p:pic>
      <p:pic>
        <p:nvPicPr>
          <p:cNvPr id="4" name="Picture 3" descr="OV.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28238"/>
            <a:ext cx="9144000" cy="5442421"/>
          </a:xfrm>
          <a:prstGeom prst="rect">
            <a:avLst/>
          </a:prstGeom>
        </p:spPr>
      </p:pic>
      <p:pic>
        <p:nvPicPr>
          <p:cNvPr id="7" name="Picture 6" descr="postov.tiff"/>
          <p:cNvPicPr>
            <a:picLocks noChangeAspect="1"/>
          </p:cNvPicPr>
          <p:nvPr/>
        </p:nvPicPr>
        <p:blipFill rotWithShape="1">
          <a:blip r:embed="rId7">
            <a:extLst>
              <a:ext uri="{28A0092B-C50C-407E-A947-70E740481C1C}">
                <a14:useLocalDpi xmlns:a14="http://schemas.microsoft.com/office/drawing/2010/main" val="0"/>
              </a:ext>
            </a:extLst>
          </a:blip>
          <a:srcRect l="15363" t="32742"/>
          <a:stretch/>
        </p:blipFill>
        <p:spPr>
          <a:xfrm>
            <a:off x="2205587" y="2824250"/>
            <a:ext cx="5266961" cy="1563127"/>
          </a:xfrm>
          <a:prstGeom prst="rect">
            <a:avLst/>
          </a:prstGeom>
        </p:spPr>
      </p:pic>
    </p:spTree>
    <p:extLst>
      <p:ext uri="{BB962C8B-B14F-4D97-AF65-F5344CB8AC3E}">
        <p14:creationId xmlns:p14="http://schemas.microsoft.com/office/powerpoint/2010/main" val="3160052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nodeType="clickEffect">
                                  <p:stCondLst>
                                    <p:cond delay="0"/>
                                  </p:stCondLst>
                                  <p:childTnLst>
                                    <p:anim calcmode="lin" valueType="num">
                                      <p:cBhvr additive="base">
                                        <p:cTn id="18" dur="500"/>
                                        <p:tgtEl>
                                          <p:spTgt spid="7"/>
                                        </p:tgtEl>
                                        <p:attrNameLst>
                                          <p:attrName>ppt_y</p:attrName>
                                        </p:attrNameLst>
                                      </p:cBhvr>
                                      <p:tavLst>
                                        <p:tav tm="0">
                                          <p:val>
                                            <p:strVal val="#ppt_y"/>
                                          </p:val>
                                        </p:tav>
                                        <p:tav tm="100000">
                                          <p:val>
                                            <p:strVal val="#ppt_y+#ppt_h*1.125000"/>
                                          </p:val>
                                        </p:tav>
                                      </p:tavLst>
                                    </p:anim>
                                    <p:animEffect transition="out" filter="wipe(down)">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34909" y="729539"/>
            <a:ext cx="6538588" cy="3865195"/>
          </a:xfrm>
          <a:prstGeom prst="wedgeRoundRectCallout">
            <a:avLst>
              <a:gd name="adj1" fmla="val 4259"/>
              <a:gd name="adj2" fmla="val 55261"/>
              <a:gd name="adj3" fmla="val 16667"/>
            </a:avLst>
          </a:prstGeom>
          <a:solidFill>
            <a:schemeClr val="accent1">
              <a:lumMod val="20000"/>
              <a:lumOff val="80000"/>
            </a:schemeClr>
          </a:solidFill>
          <a:ln w="698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marL="0" indent="0" algn="ctr">
              <a:lnSpc>
                <a:spcPct val="80000"/>
              </a:lnSpc>
              <a:buNone/>
            </a:pPr>
            <a:r>
              <a:rPr lang="en-US" sz="6600" b="0" i="0" dirty="0" smtClean="0">
                <a:solidFill>
                  <a:schemeClr val="tx2">
                    <a:lumMod val="75000"/>
                  </a:schemeClr>
                </a:solidFill>
                <a:latin typeface="+mn-lt"/>
              </a:rPr>
              <a:t>!QUIZ!</a:t>
            </a:r>
          </a:p>
          <a:p>
            <a:pPr marL="0" indent="0" algn="ctr">
              <a:lnSpc>
                <a:spcPct val="80000"/>
              </a:lnSpc>
              <a:buNone/>
            </a:pPr>
            <a:r>
              <a:rPr lang="en-US" sz="2800" b="0" i="0" dirty="0" smtClean="0">
                <a:solidFill>
                  <a:schemeClr val="tx2">
                    <a:lumMod val="75000"/>
                  </a:schemeClr>
                </a:solidFill>
                <a:latin typeface="+mn-lt"/>
              </a:rPr>
              <a:t>172 languages are spoken by more than 3,1 million each. </a:t>
            </a:r>
          </a:p>
          <a:p>
            <a:pPr marL="0" indent="0" algn="ctr">
              <a:lnSpc>
                <a:spcPct val="80000"/>
              </a:lnSpc>
              <a:buNone/>
            </a:pPr>
            <a:r>
              <a:rPr lang="en-US" sz="2800" b="0" i="0" dirty="0" smtClean="0">
                <a:solidFill>
                  <a:schemeClr val="tx2">
                    <a:lumMod val="75000"/>
                  </a:schemeClr>
                </a:solidFill>
                <a:latin typeface="+mn-lt"/>
              </a:rPr>
              <a:t>8 by more than 100 millions each</a:t>
            </a:r>
          </a:p>
          <a:p>
            <a:pPr marL="0" indent="0" algn="ctr">
              <a:lnSpc>
                <a:spcPct val="80000"/>
              </a:lnSpc>
              <a:buNone/>
            </a:pPr>
            <a:r>
              <a:rPr lang="en-US" sz="3600" b="0" i="0" u="sng" dirty="0" smtClean="0">
                <a:solidFill>
                  <a:schemeClr val="tx2">
                    <a:lumMod val="75000"/>
                  </a:schemeClr>
                </a:solidFill>
                <a:latin typeface="+mn-lt"/>
              </a:rPr>
              <a:t>Guess the top-8!</a:t>
            </a:r>
          </a:p>
          <a:p>
            <a:pPr marL="0" indent="0" algn="ctr">
              <a:lnSpc>
                <a:spcPct val="80000"/>
              </a:lnSpc>
              <a:buNone/>
            </a:pPr>
            <a:r>
              <a:rPr lang="en-US" sz="2800" b="0" i="0" dirty="0" smtClean="0">
                <a:solidFill>
                  <a:schemeClr val="tx2">
                    <a:lumMod val="75000"/>
                  </a:schemeClr>
                </a:solidFill>
                <a:latin typeface="+mn-lt"/>
              </a:rPr>
              <a:t>Answer at the end of presentation</a:t>
            </a:r>
            <a:endParaRPr lang="en-US" sz="2800" b="0" i="0" dirty="0">
              <a:solidFill>
                <a:schemeClr val="tx2">
                  <a:lumMod val="75000"/>
                </a:schemeClr>
              </a:solidFill>
              <a:latin typeface="+mn-lt"/>
            </a:endParaRPr>
          </a:p>
        </p:txBody>
      </p:sp>
      <p:pic>
        <p:nvPicPr>
          <p:cNvPr id="5" name="Picture 4" descr="AA0274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5651" y="3888841"/>
            <a:ext cx="2442328" cy="2946260"/>
          </a:xfrm>
          <a:prstGeom prst="rect">
            <a:avLst/>
          </a:prstGeom>
        </p:spPr>
      </p:pic>
      <p:sp>
        <p:nvSpPr>
          <p:cNvPr id="6" name="Rounded Rectangular Callout 5"/>
          <p:cNvSpPr/>
          <p:nvPr/>
        </p:nvSpPr>
        <p:spPr>
          <a:xfrm>
            <a:off x="3194467" y="5361971"/>
            <a:ext cx="4750238" cy="961618"/>
          </a:xfrm>
          <a:prstGeom prst="wedgeRoundRectCallout">
            <a:avLst>
              <a:gd name="adj1" fmla="val -38288"/>
              <a:gd name="adj2" fmla="val -69331"/>
              <a:gd name="adj3" fmla="val 16667"/>
            </a:avLst>
          </a:prstGeom>
          <a:solidFill>
            <a:schemeClr val="accent1">
              <a:lumMod val="20000"/>
              <a:lumOff val="80000"/>
            </a:schemeClr>
          </a:solid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2"/>
                </a:solidFill>
              </a:rPr>
              <a:t>NB only native speakers</a:t>
            </a:r>
            <a:endParaRPr lang="en-US" sz="2800" dirty="0">
              <a:solidFill>
                <a:schemeClr val="tx2"/>
              </a:solidFill>
            </a:endParaRPr>
          </a:p>
        </p:txBody>
      </p:sp>
    </p:spTree>
    <p:extLst>
      <p:ext uri="{BB962C8B-B14F-4D97-AF65-F5344CB8AC3E}">
        <p14:creationId xmlns:p14="http://schemas.microsoft.com/office/powerpoint/2010/main" val="1547793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2" nodeType="clickEffect">
                                  <p:stCondLst>
                                    <p:cond delay="0"/>
                                  </p:stCondLst>
                                  <p:childTnLst>
                                    <p:set>
                                      <p:cBhvr>
                                        <p:cTn id="31" dur="1" fill="hold">
                                          <p:stCondLst>
                                            <p:cond delay="0"/>
                                          </p:stCondLst>
                                        </p:cTn>
                                        <p:tgtEl>
                                          <p:spTgt spid="6">
                                            <p:bg/>
                                          </p:spTgt>
                                        </p:tgtEl>
                                        <p:attrNameLst>
                                          <p:attrName>style.visibility</p:attrName>
                                        </p:attrNameLst>
                                      </p:cBhvr>
                                      <p:to>
                                        <p:strVal val="visible"/>
                                      </p:to>
                                    </p:set>
                                    <p:anim calcmode="lin" valueType="num">
                                      <p:cBhvr additive="base">
                                        <p:cTn id="32" dur="500"/>
                                        <p:tgtEl>
                                          <p:spTgt spid="6">
                                            <p:bg/>
                                          </p:spTgt>
                                        </p:tgtEl>
                                        <p:attrNameLst>
                                          <p:attrName>ppt_y</p:attrName>
                                        </p:attrNameLst>
                                      </p:cBhvr>
                                      <p:tavLst>
                                        <p:tav tm="0">
                                          <p:val>
                                            <p:strVal val="#ppt_y+#ppt_h*1.125000"/>
                                          </p:val>
                                        </p:tav>
                                        <p:tav tm="100000">
                                          <p:val>
                                            <p:strVal val="#ppt_y"/>
                                          </p:val>
                                        </p:tav>
                                      </p:tavLst>
                                    </p:anim>
                                    <p:animEffect transition="in" filter="wipe(up)">
                                      <p:cBhvr>
                                        <p:cTn id="33" dur="500"/>
                                        <p:tgtEl>
                                          <p:spTgt spid="6">
                                            <p:bg/>
                                          </p:spTgt>
                                        </p:tgtEl>
                                      </p:cBhvr>
                                    </p:animEffect>
                                  </p:childTnLst>
                                </p:cTn>
                              </p:par>
                            </p:childTnLst>
                          </p:cTn>
                        </p:par>
                        <p:par>
                          <p:cTn id="34" fill="hold">
                            <p:stCondLst>
                              <p:cond delay="500"/>
                            </p:stCondLst>
                            <p:childTnLst>
                              <p:par>
                                <p:cTn id="35" presetID="1" presetClass="entr" presetSubtype="0" fill="hold" grpId="2" nodeType="after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2"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0" i="0" dirty="0" smtClean="0">
                <a:solidFill>
                  <a:schemeClr val="tx2">
                    <a:lumMod val="75000"/>
                  </a:schemeClr>
                </a:solidFill>
                <a:latin typeface="+mn-lt"/>
              </a:rPr>
              <a:t>How many do we know </a:t>
            </a:r>
            <a:br>
              <a:rPr lang="en-US" sz="2800" b="0" i="0" dirty="0" smtClean="0">
                <a:solidFill>
                  <a:schemeClr val="tx2">
                    <a:lumMod val="75000"/>
                  </a:schemeClr>
                </a:solidFill>
                <a:latin typeface="+mn-lt"/>
              </a:rPr>
            </a:br>
            <a:r>
              <a:rPr lang="en-US" sz="2800" b="0" i="0" dirty="0" smtClean="0">
                <a:solidFill>
                  <a:schemeClr val="tx2">
                    <a:lumMod val="75000"/>
                  </a:schemeClr>
                </a:solidFill>
                <a:latin typeface="+mn-lt"/>
              </a:rPr>
              <a:t>anything about?</a:t>
            </a:r>
            <a:endParaRPr lang="en-US" sz="2800" b="0" i="0" dirty="0">
              <a:solidFill>
                <a:schemeClr val="tx2">
                  <a:lumMod val="75000"/>
                </a:schemeClr>
              </a:solidFill>
              <a:latin typeface="+mn-lt"/>
            </a:endParaRPr>
          </a:p>
        </p:txBody>
      </p:sp>
      <p:sp>
        <p:nvSpPr>
          <p:cNvPr id="3" name="Content Placeholder 2"/>
          <p:cNvSpPr>
            <a:spLocks noGrp="1"/>
          </p:cNvSpPr>
          <p:nvPr>
            <p:ph idx="1"/>
          </p:nvPr>
        </p:nvSpPr>
        <p:spPr>
          <a:xfrm>
            <a:off x="457200" y="1600201"/>
            <a:ext cx="8142080" cy="1016000"/>
          </a:xfrm>
        </p:spPr>
        <p:txBody>
          <a:bodyPr/>
          <a:lstStyle/>
          <a:p>
            <a:pPr marL="0" indent="0">
              <a:buNone/>
            </a:pPr>
            <a:r>
              <a:rPr lang="en-US" sz="2400" b="0" i="0" dirty="0" smtClean="0">
                <a:solidFill>
                  <a:schemeClr val="tx2">
                    <a:lumMod val="75000"/>
                  </a:schemeClr>
                </a:solidFill>
                <a:latin typeface="+mn-lt"/>
              </a:rPr>
              <a:t>Common size of typological investigations: 200-450 languages</a:t>
            </a:r>
          </a:p>
          <a:p>
            <a:pPr marL="0" indent="0">
              <a:buNone/>
            </a:pPr>
            <a:endParaRPr lang="en-US" sz="2400" b="0" i="0" dirty="0" smtClean="0">
              <a:solidFill>
                <a:schemeClr val="tx2">
                  <a:lumMod val="75000"/>
                </a:schemeClr>
              </a:solidFill>
              <a:latin typeface="+mn-lt"/>
            </a:endParaRPr>
          </a:p>
          <a:p>
            <a:pPr marL="0" indent="0">
              <a:buNone/>
            </a:pPr>
            <a:endParaRPr lang="en-US" sz="2400" b="0" i="0" dirty="0">
              <a:solidFill>
                <a:schemeClr val="tx2">
                  <a:lumMod val="75000"/>
                </a:schemeClr>
              </a:solidFill>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738014673"/>
              </p:ext>
            </p:extLst>
          </p:nvPr>
        </p:nvGraphicFramePr>
        <p:xfrm>
          <a:off x="4047724" y="2259777"/>
          <a:ext cx="4551556" cy="4249664"/>
        </p:xfrm>
        <a:graphic>
          <a:graphicData uri="http://schemas.openxmlformats.org/drawingml/2006/table">
            <a:tbl>
              <a:tblPr firstRow="1" bandRow="1">
                <a:tableStyleId>{7DF18680-E054-41AD-8BC1-D1AEF772440D}</a:tableStyleId>
              </a:tblPr>
              <a:tblGrid>
                <a:gridCol w="2275778"/>
                <a:gridCol w="2275778"/>
              </a:tblGrid>
              <a:tr h="541264">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a:effectLst/>
                        </a:rPr>
                        <a:t>Type</a:t>
                      </a:r>
                      <a:endParaRPr lang="en-US" sz="1800" dirty="0">
                        <a:effectLst/>
                        <a:latin typeface="Cambria"/>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a:effectLst/>
                        </a:rPr>
                        <a:t># Languages</a:t>
                      </a:r>
                      <a:endParaRPr lang="en-US" sz="1800">
                        <a:effectLst/>
                        <a:latin typeface="Cambria"/>
                        <a:ea typeface="ＭＳ 明朝"/>
                        <a:cs typeface="Times New Roman"/>
                      </a:endParaRPr>
                    </a:p>
                  </a:txBody>
                  <a:tcPr marL="68580" marR="68580" marT="0" marB="0" anchor="ctr"/>
                </a:tc>
              </a:tr>
              <a:tr h="370840">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rPr>
                        <a:t>&lt; Grammar</a:t>
                      </a:r>
                      <a:endParaRPr lang="en-US" sz="1800" dirty="0">
                        <a:effectLst/>
                        <a:latin typeface="Cambria"/>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a:effectLst/>
                        </a:rPr>
                        <a:t>2580</a:t>
                      </a:r>
                      <a:endParaRPr lang="en-US" sz="1800" dirty="0">
                        <a:effectLst/>
                        <a:latin typeface="Cambria"/>
                        <a:ea typeface="ＭＳ 明朝"/>
                        <a:cs typeface="Times New Roman"/>
                      </a:endParaRPr>
                    </a:p>
                  </a:txBody>
                  <a:tcPr marL="68580" marR="68580" marT="0" marB="0" anchor="ctr"/>
                </a:tc>
              </a:tr>
              <a:tr h="370840">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rPr>
                        <a:t>&lt; Grammar </a:t>
                      </a:r>
                      <a:r>
                        <a:rPr lang="en-US" sz="1800" dirty="0">
                          <a:effectLst/>
                        </a:rPr>
                        <a:t>sketch</a:t>
                      </a:r>
                      <a:endParaRPr lang="en-US" sz="1800" dirty="0">
                        <a:effectLst/>
                        <a:latin typeface="Cambria"/>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a:effectLst/>
                        </a:rPr>
                        <a:t>1161</a:t>
                      </a:r>
                      <a:endParaRPr lang="en-US" sz="1800" dirty="0">
                        <a:effectLst/>
                        <a:latin typeface="Cambria"/>
                        <a:ea typeface="ＭＳ 明朝"/>
                        <a:cs typeface="Times New Roman"/>
                      </a:endParaRPr>
                    </a:p>
                  </a:txBody>
                  <a:tcPr marL="68580" marR="68580" marT="0" marB="0" anchor="ctr"/>
                </a:tc>
              </a:tr>
              <a:tr h="370840">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rPr>
                        <a:t>&lt; Dictionary</a:t>
                      </a:r>
                      <a:endParaRPr lang="en-US" sz="1800" dirty="0">
                        <a:effectLst/>
                        <a:latin typeface="Cambria"/>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a:effectLst/>
                        </a:rPr>
                        <a:t>212</a:t>
                      </a:r>
                      <a:endParaRPr lang="en-US" sz="1800" dirty="0">
                        <a:effectLst/>
                        <a:latin typeface="Cambria"/>
                        <a:ea typeface="ＭＳ 明朝"/>
                        <a:cs typeface="Times New Roman"/>
                      </a:endParaRPr>
                    </a:p>
                  </a:txBody>
                  <a:tcPr marL="68580" marR="68580" marT="0" marB="0" anchor="ctr"/>
                </a:tc>
              </a:tr>
              <a:tr h="370840">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rPr>
                        <a:t>&lt; Phonology</a:t>
                      </a:r>
                      <a:endParaRPr lang="en-US" sz="1800" dirty="0">
                        <a:effectLst/>
                        <a:latin typeface="Cambria"/>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a:effectLst/>
                        </a:rPr>
                        <a:t>106</a:t>
                      </a:r>
                      <a:endParaRPr lang="en-US" sz="1800">
                        <a:effectLst/>
                        <a:latin typeface="Cambria"/>
                        <a:ea typeface="ＭＳ 明朝"/>
                        <a:cs typeface="Times New Roman"/>
                      </a:endParaRPr>
                    </a:p>
                  </a:txBody>
                  <a:tcPr marL="68580" marR="68580" marT="0" marB="0" anchor="ctr"/>
                </a:tc>
              </a:tr>
              <a:tr h="370840">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rPr>
                        <a:t>&lt; Text </a:t>
                      </a:r>
                      <a:r>
                        <a:rPr lang="en-US" sz="1800" dirty="0">
                          <a:effectLst/>
                        </a:rPr>
                        <a:t>collection</a:t>
                      </a:r>
                      <a:endParaRPr lang="en-US" sz="1800" dirty="0">
                        <a:effectLst/>
                        <a:latin typeface="Cambria"/>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a:effectLst/>
                        </a:rPr>
                        <a:t>26</a:t>
                      </a:r>
                      <a:endParaRPr lang="en-US" sz="1800" dirty="0">
                        <a:effectLst/>
                        <a:latin typeface="Cambria"/>
                        <a:ea typeface="ＭＳ 明朝"/>
                        <a:cs typeface="Times New Roman"/>
                      </a:endParaRPr>
                    </a:p>
                  </a:txBody>
                  <a:tcPr marL="68580" marR="68580" marT="0" marB="0" anchor="ctr"/>
                </a:tc>
              </a:tr>
              <a:tr h="370840">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rPr>
                        <a:t>&lt; Wordlist</a:t>
                      </a:r>
                      <a:endParaRPr lang="en-US" sz="1800" dirty="0">
                        <a:effectLst/>
                        <a:latin typeface="Cambria"/>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a:effectLst/>
                        </a:rPr>
                        <a:t>1073</a:t>
                      </a:r>
                      <a:endParaRPr lang="en-US" sz="1800">
                        <a:effectLst/>
                        <a:latin typeface="Cambria"/>
                        <a:ea typeface="ＭＳ 明朝"/>
                        <a:cs typeface="Times New Roman"/>
                      </a:endParaRPr>
                    </a:p>
                  </a:txBody>
                  <a:tcPr marL="68580" marR="68580" marT="0" marB="0" anchor="ctr"/>
                </a:tc>
              </a:tr>
              <a:tr h="370840">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rPr>
                        <a:t>&lt; Ethnographic</a:t>
                      </a:r>
                      <a:endParaRPr lang="en-US" sz="1800" dirty="0">
                        <a:effectLst/>
                        <a:latin typeface="Cambria"/>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a:effectLst/>
                        </a:rPr>
                        <a:t>78</a:t>
                      </a:r>
                      <a:endParaRPr lang="en-US" sz="1800">
                        <a:effectLst/>
                        <a:latin typeface="Cambria"/>
                        <a:ea typeface="ＭＳ 明朝"/>
                        <a:cs typeface="Times New Roman"/>
                      </a:endParaRPr>
                    </a:p>
                  </a:txBody>
                  <a:tcPr marL="68580" marR="68580" marT="0" marB="0" anchor="ctr"/>
                </a:tc>
              </a:tr>
              <a:tr h="370840">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rPr>
                        <a:t>&lt; Minimal</a:t>
                      </a:r>
                      <a:endParaRPr lang="en-US" sz="1800" dirty="0">
                        <a:effectLst/>
                        <a:latin typeface="Cambria"/>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a:effectLst/>
                        </a:rPr>
                        <a:t>21</a:t>
                      </a:r>
                      <a:endParaRPr lang="en-US" sz="1800">
                        <a:effectLst/>
                        <a:latin typeface="Cambria"/>
                        <a:ea typeface="ＭＳ 明朝"/>
                        <a:cs typeface="Times New Roman"/>
                      </a:endParaRPr>
                    </a:p>
                  </a:txBody>
                  <a:tcPr marL="68580" marR="68580" marT="0" marB="0" anchor="ctr"/>
                </a:tc>
              </a:tr>
              <a:tr h="370840">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smtClean="0">
                          <a:effectLst/>
                        </a:rPr>
                        <a:t>   Unknown</a:t>
                      </a:r>
                      <a:endParaRPr lang="en-US" sz="1800" dirty="0">
                        <a:effectLst/>
                        <a:latin typeface="Cambria"/>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a:effectLst/>
                        </a:rPr>
                        <a:t>263</a:t>
                      </a:r>
                      <a:endParaRPr lang="en-US" sz="1800">
                        <a:effectLst/>
                        <a:latin typeface="Cambria"/>
                        <a:ea typeface="ＭＳ 明朝"/>
                        <a:cs typeface="Times New Roman"/>
                      </a:endParaRPr>
                    </a:p>
                  </a:txBody>
                  <a:tcPr marL="68580" marR="68580" marT="0" marB="0" anchor="ctr"/>
                </a:tc>
              </a:tr>
              <a:tr h="370840">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a:effectLst/>
                        </a:rPr>
                        <a:t>All</a:t>
                      </a:r>
                      <a:endParaRPr lang="en-US" sz="1800" b="1">
                        <a:effectLst/>
                        <a:latin typeface="Cambria"/>
                        <a:ea typeface="ＭＳ 明朝"/>
                        <a:cs typeface="Times New Roman"/>
                      </a:endParaRPr>
                    </a:p>
                  </a:txBody>
                  <a:tcPr marL="68580" marR="68580" marT="0" marB="0" anchor="ctr"/>
                </a:tc>
                <a:tc>
                  <a:txBody>
                    <a:bodyPr/>
                    <a:lstStyle/>
                    <a:p>
                      <a:pPr>
                        <a:spcAft>
                          <a:spcPts val="0"/>
                        </a:spcAft>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US" sz="1800" dirty="0">
                          <a:effectLst/>
                        </a:rPr>
                        <a:t>5520</a:t>
                      </a:r>
                      <a:endParaRPr lang="en-US" sz="1800" b="1" dirty="0">
                        <a:effectLst/>
                        <a:latin typeface="Cambria"/>
                        <a:ea typeface="ＭＳ 明朝"/>
                        <a:cs typeface="Times New Roman"/>
                      </a:endParaRPr>
                    </a:p>
                  </a:txBody>
                  <a:tcPr marL="68580" marR="68580" marT="0" marB="0" anchor="ctr"/>
                </a:tc>
              </a:tr>
            </a:tbl>
          </a:graphicData>
        </a:graphic>
      </p:graphicFrame>
      <p:sp>
        <p:nvSpPr>
          <p:cNvPr id="5" name="Pentagon 4"/>
          <p:cNvSpPr/>
          <p:nvPr/>
        </p:nvSpPr>
        <p:spPr>
          <a:xfrm rot="304041">
            <a:off x="330199" y="3478401"/>
            <a:ext cx="3717909" cy="1118999"/>
          </a:xfrm>
          <a:prstGeom prst="homePlate">
            <a:avLst>
              <a:gd name="adj" fmla="val 44790"/>
            </a:avLst>
          </a:prstGeom>
          <a:solidFill>
            <a:schemeClr val="tx2">
              <a:lumMod val="40000"/>
              <a:lumOff val="60000"/>
            </a:schemeClr>
          </a:solidFill>
          <a:ln w="50800"/>
        </p:spPr>
        <p:style>
          <a:lnRef idx="1">
            <a:schemeClr val="accent1"/>
          </a:lnRef>
          <a:fillRef idx="3">
            <a:schemeClr val="accent1"/>
          </a:fillRef>
          <a:effectRef idx="2">
            <a:schemeClr val="accent1"/>
          </a:effectRef>
          <a:fontRef idx="minor">
            <a:schemeClr val="lt1"/>
          </a:fontRef>
        </p:style>
        <p:txBody>
          <a:bodyPr/>
          <a:lstStyle/>
          <a:p>
            <a:r>
              <a:rPr lang="en-US" sz="5400" dirty="0" err="1" smtClean="0">
                <a:solidFill>
                  <a:schemeClr val="tx2"/>
                </a:solidFill>
              </a:rPr>
              <a:t>Glottolog</a:t>
            </a:r>
            <a:endParaRPr lang="en-US" sz="5400" dirty="0">
              <a:solidFill>
                <a:schemeClr val="tx2"/>
              </a:solidFill>
            </a:endParaRPr>
          </a:p>
        </p:txBody>
      </p:sp>
    </p:spTree>
    <p:extLst>
      <p:ext uri="{BB962C8B-B14F-4D97-AF65-F5344CB8AC3E}">
        <p14:creationId xmlns:p14="http://schemas.microsoft.com/office/powerpoint/2010/main" val="15627677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350" y="1289542"/>
            <a:ext cx="8467420" cy="5294131"/>
          </a:xfrm>
        </p:spPr>
      </p:pic>
      <p:sp>
        <p:nvSpPr>
          <p:cNvPr id="2" name="Title 1"/>
          <p:cNvSpPr>
            <a:spLocks noGrp="1"/>
          </p:cNvSpPr>
          <p:nvPr>
            <p:ph type="title"/>
          </p:nvPr>
        </p:nvSpPr>
        <p:spPr>
          <a:xfrm>
            <a:off x="-476231" y="-345866"/>
            <a:ext cx="10116305" cy="2885599"/>
          </a:xfrm>
        </p:spPr>
        <p:txBody>
          <a:bodyPr>
            <a:noAutofit/>
          </a:bodyPr>
          <a:lstStyle/>
          <a:p>
            <a:r>
              <a:rPr lang="en-US" sz="8800" b="0" i="0" dirty="0" smtClean="0">
                <a:solidFill>
                  <a:schemeClr val="tx2">
                    <a:lumMod val="75000"/>
                  </a:schemeClr>
                </a:solidFill>
                <a:latin typeface="+mn-lt"/>
              </a:rPr>
              <a:t>Language death</a:t>
            </a:r>
            <a:endParaRPr lang="en-US" sz="8800" b="0" i="0" dirty="0">
              <a:solidFill>
                <a:schemeClr val="tx2">
                  <a:lumMod val="75000"/>
                </a:schemeClr>
              </a:solidFill>
              <a:latin typeface="+mn-lt"/>
            </a:endParaRPr>
          </a:p>
        </p:txBody>
      </p:sp>
      <p:pic>
        <p:nvPicPr>
          <p:cNvPr id="6" name="Picture 5" descr="AA0274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614" y="4616500"/>
            <a:ext cx="1588359" cy="1787477"/>
          </a:xfrm>
          <a:prstGeom prst="rect">
            <a:avLst/>
          </a:prstGeom>
        </p:spPr>
      </p:pic>
      <p:sp>
        <p:nvSpPr>
          <p:cNvPr id="7" name="Rounded Rectangular Callout 6"/>
          <p:cNvSpPr/>
          <p:nvPr/>
        </p:nvSpPr>
        <p:spPr>
          <a:xfrm>
            <a:off x="3022600" y="601613"/>
            <a:ext cx="5511800" cy="3643119"/>
          </a:xfrm>
          <a:prstGeom prst="wedgeRoundRectCallout">
            <a:avLst>
              <a:gd name="adj1" fmla="val -3792"/>
              <a:gd name="adj2" fmla="val 54691"/>
              <a:gd name="adj3" fmla="val 16667"/>
            </a:avLst>
          </a:prstGeom>
          <a:solidFill>
            <a:schemeClr val="tx2">
              <a:lumMod val="20000"/>
              <a:lumOff val="80000"/>
            </a:schemeClr>
          </a:solidFill>
          <a:ln w="50800">
            <a:solidFill>
              <a:schemeClr val="tx2"/>
            </a:solidFill>
          </a:ln>
        </p:spPr>
        <p:style>
          <a:lnRef idx="1">
            <a:schemeClr val="accent1"/>
          </a:lnRef>
          <a:fillRef idx="3">
            <a:schemeClr val="accent1"/>
          </a:fillRef>
          <a:effectRef idx="2">
            <a:schemeClr val="accent1"/>
          </a:effectRef>
          <a:fontRef idx="minor">
            <a:schemeClr val="lt1"/>
          </a:fontRef>
        </p:style>
        <p:txBody>
          <a:bodyPr/>
          <a:lstStyle/>
          <a:p>
            <a:r>
              <a:rPr lang="en-US" sz="2000" b="1" dirty="0" smtClean="0">
                <a:solidFill>
                  <a:schemeClr val="tx2"/>
                </a:solidFill>
              </a:rPr>
              <a:t>UNESCO</a:t>
            </a:r>
            <a:r>
              <a:rPr lang="en-US" sz="2000" dirty="0" smtClean="0">
                <a:solidFill>
                  <a:schemeClr val="tx2"/>
                </a:solidFill>
              </a:rPr>
              <a:t/>
            </a:r>
            <a:br>
              <a:rPr lang="en-US" sz="2000" dirty="0" smtClean="0">
                <a:solidFill>
                  <a:schemeClr val="tx2"/>
                </a:solidFill>
              </a:rPr>
            </a:br>
            <a:r>
              <a:rPr lang="en-US" sz="2000" dirty="0" smtClean="0">
                <a:solidFill>
                  <a:schemeClr val="tx2"/>
                </a:solidFill>
              </a:rPr>
              <a:t>vulnerable				 </a:t>
            </a:r>
            <a:r>
              <a:rPr lang="en-US" sz="2000" dirty="0">
                <a:solidFill>
                  <a:schemeClr val="tx2"/>
                </a:solidFill>
              </a:rPr>
              <a:t>600</a:t>
            </a:r>
          </a:p>
          <a:p>
            <a:r>
              <a:rPr lang="en-US" sz="2000" dirty="0">
                <a:solidFill>
                  <a:schemeClr val="tx2"/>
                </a:solidFill>
              </a:rPr>
              <a:t>definitely </a:t>
            </a:r>
            <a:r>
              <a:rPr lang="en-US" sz="2000" dirty="0" smtClean="0">
                <a:solidFill>
                  <a:schemeClr val="tx2"/>
                </a:solidFill>
              </a:rPr>
              <a:t>endangered	 646</a:t>
            </a:r>
            <a:endParaRPr lang="en-US" sz="2000" dirty="0">
              <a:solidFill>
                <a:schemeClr val="tx2"/>
              </a:solidFill>
            </a:endParaRPr>
          </a:p>
          <a:p>
            <a:r>
              <a:rPr lang="hu-HU" sz="2000" dirty="0" smtClean="0">
                <a:solidFill>
                  <a:schemeClr val="tx2"/>
                </a:solidFill>
              </a:rPr>
              <a:t>severely endangered	 527</a:t>
            </a:r>
            <a:endParaRPr lang="hu-HU" sz="2000" dirty="0">
              <a:solidFill>
                <a:schemeClr val="tx2"/>
              </a:solidFill>
            </a:endParaRPr>
          </a:p>
          <a:p>
            <a:r>
              <a:rPr lang="en-US" sz="2000" dirty="0" smtClean="0">
                <a:solidFill>
                  <a:schemeClr val="tx2"/>
                </a:solidFill>
              </a:rPr>
              <a:t>critically endangered</a:t>
            </a:r>
            <a:r>
              <a:rPr lang="en-US" sz="2000" dirty="0">
                <a:solidFill>
                  <a:schemeClr val="tx2"/>
                </a:solidFill>
              </a:rPr>
              <a:t>	</a:t>
            </a:r>
            <a:r>
              <a:rPr lang="en-US" sz="2000" dirty="0" smtClean="0">
                <a:solidFill>
                  <a:schemeClr val="tx2"/>
                </a:solidFill>
              </a:rPr>
              <a:t> </a:t>
            </a:r>
            <a:r>
              <a:rPr lang="en-US" sz="2000" dirty="0">
                <a:solidFill>
                  <a:schemeClr val="tx2"/>
                </a:solidFill>
              </a:rPr>
              <a:t>577</a:t>
            </a:r>
          </a:p>
          <a:p>
            <a:r>
              <a:rPr lang="ro-RO" sz="2000" dirty="0">
                <a:solidFill>
                  <a:schemeClr val="tx2"/>
                </a:solidFill>
              </a:rPr>
              <a:t>extinct </a:t>
            </a:r>
            <a:r>
              <a:rPr lang="ro-RO" sz="2000" dirty="0" smtClean="0">
                <a:solidFill>
                  <a:schemeClr val="tx2"/>
                </a:solidFill>
              </a:rPr>
              <a:t>			</a:t>
            </a:r>
            <a:r>
              <a:rPr lang="ro-RO" sz="2000" dirty="0">
                <a:solidFill>
                  <a:schemeClr val="tx2"/>
                </a:solidFill>
              </a:rPr>
              <a:t> </a:t>
            </a:r>
            <a:r>
              <a:rPr lang="ro-RO" sz="2000" dirty="0" smtClean="0">
                <a:solidFill>
                  <a:schemeClr val="tx2"/>
                </a:solidFill>
              </a:rPr>
              <a:t>      231</a:t>
            </a:r>
            <a:endParaRPr lang="ro-RO" sz="2000" b="1" dirty="0">
              <a:solidFill>
                <a:schemeClr val="tx2"/>
              </a:solidFill>
            </a:endParaRPr>
          </a:p>
          <a:p>
            <a:r>
              <a:rPr lang="en-US" sz="2000" b="1" dirty="0" smtClean="0">
                <a:solidFill>
                  <a:schemeClr val="tx2"/>
                </a:solidFill>
              </a:rPr>
              <a:t>total 					2581</a:t>
            </a:r>
            <a:endParaRPr lang="en-US" sz="2000" b="1" dirty="0">
              <a:solidFill>
                <a:schemeClr val="tx2"/>
              </a:solidFill>
            </a:endParaRPr>
          </a:p>
          <a:p>
            <a:r>
              <a:rPr lang="en-US" sz="2000" dirty="0" smtClean="0">
                <a:solidFill>
                  <a:schemeClr val="tx2"/>
                </a:solidFill>
              </a:rPr>
              <a:t>(Revitalized</a:t>
            </a:r>
            <a:r>
              <a:rPr lang="en-US" sz="2000" dirty="0">
                <a:solidFill>
                  <a:schemeClr val="tx2"/>
                </a:solidFill>
              </a:rPr>
              <a:t>: </a:t>
            </a:r>
            <a:r>
              <a:rPr lang="en-US" sz="2000" dirty="0" smtClean="0">
                <a:solidFill>
                  <a:schemeClr val="tx2"/>
                </a:solidFill>
              </a:rPr>
              <a:t>3.  Cornish Livonian, Manx)</a:t>
            </a:r>
          </a:p>
          <a:p>
            <a:r>
              <a:rPr lang="en-US" sz="2000" dirty="0" smtClean="0">
                <a:solidFill>
                  <a:schemeClr val="tx2"/>
                </a:solidFill>
              </a:rPr>
              <a:t>				</a:t>
            </a:r>
          </a:p>
          <a:p>
            <a:r>
              <a:rPr lang="en-US" sz="2000" dirty="0">
                <a:solidFill>
                  <a:schemeClr val="tx2"/>
                </a:solidFill>
              </a:rPr>
              <a:t>	</a:t>
            </a:r>
            <a:r>
              <a:rPr lang="en-US" sz="2000" dirty="0" smtClean="0">
                <a:solidFill>
                  <a:schemeClr val="tx2"/>
                </a:solidFill>
              </a:rPr>
              <a:t>					(Moseley 2010)</a:t>
            </a:r>
            <a:endParaRPr lang="en-US" sz="2000" dirty="0">
              <a:solidFill>
                <a:schemeClr val="tx2"/>
              </a:solidFill>
            </a:endParaRPr>
          </a:p>
        </p:txBody>
      </p:sp>
    </p:spTree>
    <p:extLst>
      <p:ext uri="{BB962C8B-B14F-4D97-AF65-F5344CB8AC3E}">
        <p14:creationId xmlns:p14="http://schemas.microsoft.com/office/powerpoint/2010/main" val="33214882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2"/>
                                        </p:tgtEl>
                                      </p:cBhvr>
                                      <p:by x="50000" y="50000"/>
                                    </p:animScale>
                                  </p:childTnLst>
                                </p:cTn>
                              </p:par>
                              <p:par>
                                <p:cTn id="7" presetID="12" presetClass="entr" presetSubtype="4"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p:tgtEl>
                                          <p:spTgt spid="4"/>
                                        </p:tgtEl>
                                        <p:attrNameLst>
                                          <p:attrName>ppt_y</p:attrName>
                                        </p:attrNameLst>
                                      </p:cBhvr>
                                      <p:tavLst>
                                        <p:tav tm="0">
                                          <p:val>
                                            <p:strVal val="#ppt_y+#ppt_h*1.125000"/>
                                          </p:val>
                                        </p:tav>
                                        <p:tav tm="100000">
                                          <p:val>
                                            <p:strVal val="#ppt_y"/>
                                          </p:val>
                                        </p:tav>
                                      </p:tavLst>
                                    </p:anim>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230"/>
            <a:ext cx="8229600" cy="1143000"/>
          </a:xfrm>
        </p:spPr>
        <p:txBody>
          <a:bodyPr/>
          <a:lstStyle/>
          <a:p>
            <a:r>
              <a:rPr lang="en-US" sz="3600" b="0" i="0" dirty="0" smtClean="0">
                <a:solidFill>
                  <a:schemeClr val="tx2">
                    <a:lumMod val="75000"/>
                  </a:schemeClr>
                </a:solidFill>
                <a:latin typeface="+mn-lt"/>
              </a:rPr>
              <a:t>How many are dying?</a:t>
            </a:r>
            <a:endParaRPr lang="en-US" sz="3600" b="0" i="0" dirty="0">
              <a:solidFill>
                <a:schemeClr val="tx2">
                  <a:lumMod val="75000"/>
                </a:schemeClr>
              </a:solidFill>
              <a:latin typeface="+mn-lt"/>
            </a:endParaRPr>
          </a:p>
        </p:txBody>
      </p:sp>
      <p:sp>
        <p:nvSpPr>
          <p:cNvPr id="3" name="Content Placeholder 2"/>
          <p:cNvSpPr>
            <a:spLocks noGrp="1"/>
          </p:cNvSpPr>
          <p:nvPr>
            <p:ph idx="1"/>
          </p:nvPr>
        </p:nvSpPr>
        <p:spPr>
          <a:xfrm>
            <a:off x="457200" y="1067041"/>
            <a:ext cx="8229600" cy="5353641"/>
          </a:xfrm>
        </p:spPr>
        <p:txBody>
          <a:bodyPr>
            <a:normAutofit/>
          </a:bodyPr>
          <a:lstStyle/>
          <a:p>
            <a:pPr marL="0" indent="0">
              <a:buNone/>
            </a:pPr>
            <a:r>
              <a:rPr lang="en-US" sz="2400" b="0" i="0" dirty="0" smtClean="0">
                <a:solidFill>
                  <a:schemeClr val="tx2">
                    <a:lumMod val="75000"/>
                  </a:schemeClr>
                </a:solidFill>
                <a:latin typeface="+mn-lt"/>
              </a:rPr>
              <a:t>“Critical limit”: 20 000 speakers</a:t>
            </a:r>
          </a:p>
          <a:p>
            <a:pPr marL="0" indent="0">
              <a:buNone/>
            </a:pPr>
            <a:r>
              <a:rPr lang="en-US" sz="2400" b="0" i="0" dirty="0">
                <a:solidFill>
                  <a:schemeClr val="tx2">
                    <a:lumMod val="75000"/>
                  </a:schemeClr>
                </a:solidFill>
                <a:latin typeface="+mn-lt"/>
              </a:rPr>
              <a:t>4</a:t>
            </a:r>
            <a:r>
              <a:rPr lang="en-US" sz="2400" b="0" i="0" dirty="0" smtClean="0">
                <a:solidFill>
                  <a:schemeClr val="tx2">
                    <a:lumMod val="75000"/>
                  </a:schemeClr>
                </a:solidFill>
                <a:latin typeface="+mn-lt"/>
              </a:rPr>
              <a:t>5% of the worlds languages today have less than 20 000 speakers each</a:t>
            </a:r>
            <a:endParaRPr lang="en-US" sz="1200" b="0" i="0" dirty="0" smtClean="0">
              <a:solidFill>
                <a:schemeClr val="tx2">
                  <a:lumMod val="75000"/>
                </a:schemeClr>
              </a:solidFill>
              <a:latin typeface="+mn-lt"/>
            </a:endParaRPr>
          </a:p>
          <a:p>
            <a:pPr marL="0" indent="0">
              <a:lnSpc>
                <a:spcPct val="80000"/>
              </a:lnSpc>
              <a:buNone/>
            </a:pPr>
            <a:endParaRPr lang="en-US" sz="1200" b="0" i="0" u="sng" dirty="0">
              <a:solidFill>
                <a:schemeClr val="tx2">
                  <a:lumMod val="75000"/>
                </a:schemeClr>
              </a:solidFill>
              <a:latin typeface="+mn-lt"/>
            </a:endParaRPr>
          </a:p>
          <a:p>
            <a:pPr marL="0" indent="0">
              <a:lnSpc>
                <a:spcPct val="80000"/>
              </a:lnSpc>
              <a:buNone/>
            </a:pPr>
            <a:r>
              <a:rPr lang="en-US" sz="2400" b="0" i="0" u="sng" dirty="0" smtClean="0">
                <a:solidFill>
                  <a:schemeClr val="tx2">
                    <a:lumMod val="75000"/>
                  </a:schemeClr>
                </a:solidFill>
                <a:latin typeface="+mn-lt"/>
              </a:rPr>
              <a:t>   Reasonable estimation</a:t>
            </a:r>
          </a:p>
          <a:p>
            <a:pPr marL="0" indent="0">
              <a:lnSpc>
                <a:spcPct val="80000"/>
              </a:lnSpc>
              <a:buNone/>
            </a:pPr>
            <a:r>
              <a:rPr lang="en-US" sz="2400" b="0" i="0" dirty="0" smtClean="0">
                <a:solidFill>
                  <a:schemeClr val="tx2">
                    <a:lumMod val="75000"/>
                  </a:schemeClr>
                </a:solidFill>
                <a:latin typeface="+mn-lt"/>
              </a:rPr>
              <a:t>&gt;50% will die in 100 years</a:t>
            </a:r>
          </a:p>
          <a:p>
            <a:pPr marL="0" indent="0">
              <a:lnSpc>
                <a:spcPct val="80000"/>
              </a:lnSpc>
              <a:buNone/>
            </a:pPr>
            <a:r>
              <a:rPr lang="en-US" sz="2400" b="0" i="0" dirty="0" smtClean="0">
                <a:solidFill>
                  <a:schemeClr val="tx2">
                    <a:lumMod val="75000"/>
                  </a:schemeClr>
                </a:solidFill>
                <a:latin typeface="+mn-lt"/>
              </a:rPr>
              <a:t>                    or even</a:t>
            </a:r>
          </a:p>
          <a:p>
            <a:pPr marL="0" indent="0">
              <a:lnSpc>
                <a:spcPct val="80000"/>
              </a:lnSpc>
              <a:buNone/>
            </a:pPr>
            <a:r>
              <a:rPr lang="en-US" sz="2400" b="0" i="0" dirty="0">
                <a:solidFill>
                  <a:schemeClr val="tx2">
                    <a:lumMod val="75000"/>
                  </a:schemeClr>
                </a:solidFill>
                <a:latin typeface="+mn-lt"/>
              </a:rPr>
              <a:t> </a:t>
            </a:r>
            <a:r>
              <a:rPr lang="en-US" sz="2400" b="0" i="0" dirty="0" smtClean="0">
                <a:solidFill>
                  <a:schemeClr val="tx2">
                    <a:lumMod val="75000"/>
                  </a:schemeClr>
                </a:solidFill>
                <a:latin typeface="+mn-lt"/>
              </a:rPr>
              <a:t>90% dead or endangered</a:t>
            </a:r>
          </a:p>
          <a:p>
            <a:pPr marL="0" indent="0">
              <a:lnSpc>
                <a:spcPct val="80000"/>
              </a:lnSpc>
              <a:buNone/>
            </a:pPr>
            <a:r>
              <a:rPr lang="en-US" sz="2000" b="0" i="0" dirty="0" smtClean="0">
                <a:solidFill>
                  <a:schemeClr val="tx2">
                    <a:lumMod val="75000"/>
                  </a:schemeClr>
                </a:solidFill>
                <a:latin typeface="+mn-lt"/>
              </a:rPr>
              <a:t> </a:t>
            </a:r>
          </a:p>
          <a:p>
            <a:pPr marL="0" indent="0">
              <a:lnSpc>
                <a:spcPct val="80000"/>
              </a:lnSpc>
              <a:buNone/>
            </a:pPr>
            <a:endParaRPr lang="en-US" sz="2000" b="0" i="0" dirty="0">
              <a:solidFill>
                <a:schemeClr val="tx2">
                  <a:lumMod val="75000"/>
                </a:schemeClr>
              </a:solidFill>
              <a:latin typeface="+mn-lt"/>
            </a:endParaRPr>
          </a:p>
          <a:p>
            <a:pPr marL="0" indent="0">
              <a:lnSpc>
                <a:spcPct val="80000"/>
              </a:lnSpc>
              <a:buNone/>
            </a:pPr>
            <a:endParaRPr lang="en-US" sz="2000" b="0" i="0" dirty="0" smtClean="0">
              <a:solidFill>
                <a:schemeClr val="tx2">
                  <a:lumMod val="75000"/>
                </a:schemeClr>
              </a:solidFill>
              <a:latin typeface="+mn-lt"/>
            </a:endParaRPr>
          </a:p>
          <a:p>
            <a:pPr marL="0" indent="0">
              <a:lnSpc>
                <a:spcPct val="80000"/>
              </a:lnSpc>
              <a:buNone/>
            </a:pPr>
            <a:endParaRPr lang="en-US" sz="2000" b="0" i="0" dirty="0" smtClean="0">
              <a:solidFill>
                <a:schemeClr val="tx2">
                  <a:lumMod val="75000"/>
                </a:schemeClr>
              </a:solidFill>
              <a:latin typeface="+mn-lt"/>
            </a:endParaRPr>
          </a:p>
          <a:p>
            <a:pPr marL="0" indent="0">
              <a:lnSpc>
                <a:spcPct val="80000"/>
              </a:lnSpc>
              <a:buNone/>
            </a:pPr>
            <a:endParaRPr lang="en-US" sz="2000" b="0" i="0" dirty="0" smtClean="0">
              <a:solidFill>
                <a:schemeClr val="tx2">
                  <a:lumMod val="75000"/>
                </a:schemeClr>
              </a:solidFill>
              <a:latin typeface="+mn-lt"/>
            </a:endParaRPr>
          </a:p>
          <a:p>
            <a:pPr marL="0" indent="0">
              <a:lnSpc>
                <a:spcPct val="80000"/>
              </a:lnSpc>
              <a:buNone/>
            </a:pPr>
            <a:endParaRPr lang="en-US" sz="2000" b="0" i="0" dirty="0" smtClean="0">
              <a:solidFill>
                <a:schemeClr val="tx2">
                  <a:lumMod val="75000"/>
                </a:schemeClr>
              </a:solidFill>
              <a:latin typeface="+mn-lt"/>
            </a:endParaRPr>
          </a:p>
          <a:p>
            <a:pPr marL="0" indent="0">
              <a:lnSpc>
                <a:spcPct val="80000"/>
              </a:lnSpc>
              <a:buNone/>
            </a:pPr>
            <a:r>
              <a:rPr lang="en-US" sz="2000" b="0" i="0" dirty="0" smtClean="0">
                <a:solidFill>
                  <a:schemeClr val="tx2">
                    <a:lumMod val="75000"/>
                  </a:schemeClr>
                </a:solidFill>
                <a:latin typeface="+mn-lt"/>
              </a:rPr>
              <a:t>                 (Crystal 2000:1)</a:t>
            </a:r>
            <a:endParaRPr lang="en-US" sz="2000" b="0" i="0" dirty="0">
              <a:solidFill>
                <a:schemeClr val="tx2">
                  <a:lumMod val="75000"/>
                </a:schemeClr>
              </a:solidFill>
              <a:latin typeface="+mn-lt"/>
            </a:endParaRPr>
          </a:p>
        </p:txBody>
      </p:sp>
      <p:sp>
        <p:nvSpPr>
          <p:cNvPr id="4" name="Rounded Rectangular Callout 3"/>
          <p:cNvSpPr/>
          <p:nvPr/>
        </p:nvSpPr>
        <p:spPr>
          <a:xfrm>
            <a:off x="5101256" y="2635975"/>
            <a:ext cx="3456475" cy="2737490"/>
          </a:xfrm>
          <a:prstGeom prst="wedgeRoundRectCallout">
            <a:avLst>
              <a:gd name="adj1" fmla="val -11165"/>
              <a:gd name="adj2" fmla="val 57006"/>
              <a:gd name="adj3" fmla="val 16667"/>
            </a:avLst>
          </a:prstGeom>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a:lstStyle/>
          <a:p>
            <a:r>
              <a:rPr lang="en-US" sz="2800" dirty="0" smtClean="0">
                <a:solidFill>
                  <a:schemeClr val="tx2"/>
                </a:solidFill>
              </a:rPr>
              <a:t>6% </a:t>
            </a:r>
            <a:r>
              <a:rPr lang="en-US" sz="2800" dirty="0">
                <a:solidFill>
                  <a:schemeClr val="tx2"/>
                </a:solidFill>
              </a:rPr>
              <a:t>of the languages of the world today are spoken by 94 % of the population</a:t>
            </a:r>
          </a:p>
        </p:txBody>
      </p:sp>
      <p:sp>
        <p:nvSpPr>
          <p:cNvPr id="5" name="Rounded Rectangular Callout 4"/>
          <p:cNvSpPr/>
          <p:nvPr/>
        </p:nvSpPr>
        <p:spPr>
          <a:xfrm>
            <a:off x="5101256" y="2635975"/>
            <a:ext cx="3456475" cy="2737490"/>
          </a:xfrm>
          <a:prstGeom prst="wedgeRoundRectCallout">
            <a:avLst>
              <a:gd name="adj1" fmla="val -11648"/>
              <a:gd name="adj2" fmla="val 55785"/>
              <a:gd name="adj3" fmla="val 16667"/>
            </a:avLst>
          </a:prstGeom>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a:lstStyle/>
          <a:p>
            <a:r>
              <a:rPr lang="en-US" sz="2800" dirty="0" smtClean="0">
                <a:solidFill>
                  <a:schemeClr val="tx2"/>
                </a:solidFill>
              </a:rPr>
              <a:t>6</a:t>
            </a:r>
            <a:r>
              <a:rPr lang="en-US" sz="2800" dirty="0">
                <a:solidFill>
                  <a:schemeClr val="tx2"/>
                </a:solidFill>
              </a:rPr>
              <a:t>% of the </a:t>
            </a:r>
            <a:r>
              <a:rPr lang="en-US" sz="2800" dirty="0" smtClean="0">
                <a:solidFill>
                  <a:schemeClr val="tx2"/>
                </a:solidFill>
              </a:rPr>
              <a:t>population </a:t>
            </a:r>
            <a:r>
              <a:rPr lang="en-US" sz="2800" dirty="0">
                <a:solidFill>
                  <a:schemeClr val="tx2"/>
                </a:solidFill>
              </a:rPr>
              <a:t>of the world today are </a:t>
            </a:r>
            <a:r>
              <a:rPr lang="en-US" sz="2800" dirty="0" smtClean="0">
                <a:solidFill>
                  <a:schemeClr val="tx2"/>
                </a:solidFill>
              </a:rPr>
              <a:t>speaking 90 </a:t>
            </a:r>
            <a:r>
              <a:rPr lang="en-US" sz="2800" dirty="0">
                <a:solidFill>
                  <a:schemeClr val="tx2"/>
                </a:solidFill>
              </a:rPr>
              <a:t>% of the </a:t>
            </a:r>
            <a:r>
              <a:rPr lang="en-US" sz="2800" dirty="0" smtClean="0">
                <a:solidFill>
                  <a:schemeClr val="tx2"/>
                </a:solidFill>
              </a:rPr>
              <a:t>languages</a:t>
            </a:r>
            <a:endParaRPr lang="en-US" sz="2800" dirty="0">
              <a:solidFill>
                <a:schemeClr val="tx2"/>
              </a:solidFill>
            </a:endParaRPr>
          </a:p>
        </p:txBody>
      </p:sp>
      <p:pic>
        <p:nvPicPr>
          <p:cNvPr id="6" name="Picture 5" descr="AA0274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1787" y="5220161"/>
            <a:ext cx="1259842" cy="1417777"/>
          </a:xfrm>
          <a:prstGeom prst="rect">
            <a:avLst/>
          </a:prstGeom>
        </p:spPr>
      </p:pic>
      <p:pic>
        <p:nvPicPr>
          <p:cNvPr id="7" name="Picture 6"/>
          <p:cNvPicPr>
            <a:picLocks noChangeAspect="1"/>
          </p:cNvPicPr>
          <p:nvPr/>
        </p:nvPicPr>
        <p:blipFill>
          <a:blip r:embed="rId3"/>
          <a:stretch>
            <a:fillRect/>
          </a:stretch>
        </p:blipFill>
        <p:spPr>
          <a:xfrm>
            <a:off x="1916527" y="4416554"/>
            <a:ext cx="1966566" cy="1313666"/>
          </a:xfrm>
          <a:prstGeom prst="rect">
            <a:avLst/>
          </a:prstGeom>
          <a:ln w="25400">
            <a:solidFill>
              <a:srgbClr val="380B00"/>
            </a:solidFill>
            <a:prstDash val="lgDash"/>
          </a:ln>
        </p:spPr>
      </p:pic>
    </p:spTree>
    <p:extLst>
      <p:ext uri="{BB962C8B-B14F-4D97-AF65-F5344CB8AC3E}">
        <p14:creationId xmlns:p14="http://schemas.microsoft.com/office/powerpoint/2010/main" val="250123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13" end="13"/>
                                            </p:txEl>
                                          </p:spTgt>
                                        </p:tgtEl>
                                        <p:attrNameLst>
                                          <p:attrName>style.visibility</p:attrName>
                                        </p:attrNameLst>
                                      </p:cBhvr>
                                      <p:to>
                                        <p:strVal val="visible"/>
                                      </p:to>
                                    </p:set>
                                    <p:anim calcmode="lin" valueType="num">
                                      <p:cBhvr additive="base">
                                        <p:cTn id="7" dur="500"/>
                                        <p:tgtEl>
                                          <p:spTgt spid="3">
                                            <p:txEl>
                                              <p:pRg st="13" end="13"/>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3" end="13"/>
                                            </p:txEl>
                                          </p:spTgt>
                                        </p:tgtEl>
                                      </p:cBhvr>
                                    </p:animEffect>
                                  </p:childTnLst>
                                </p:cTn>
                              </p:par>
                              <p:par>
                                <p:cTn id="9" presetID="12" presetClass="entr" presetSubtype="4" fill="hold"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p:tgtEl>
                                          <p:spTgt spid="6"/>
                                        </p:tgtEl>
                                        <p:attrNameLst>
                                          <p:attrName>ppt_y</p:attrName>
                                        </p:attrNameLst>
                                      </p:cBhvr>
                                      <p:tavLst>
                                        <p:tav tm="0">
                                          <p:val>
                                            <p:strVal val="#ppt_y+#ppt_h*1.125000"/>
                                          </p:val>
                                        </p:tav>
                                        <p:tav tm="100000">
                                          <p:val>
                                            <p:strVal val="#ppt_y"/>
                                          </p:val>
                                        </p:tav>
                                      </p:tavLst>
                                    </p:anim>
                                    <p:animEffect transition="in" filter="wipe(up)">
                                      <p:cBhvr>
                                        <p:cTn id="54" dur="500"/>
                                        <p:tgtEl>
                                          <p:spTgt spid="6"/>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p:tgtEl>
                                          <p:spTgt spid="4"/>
                                        </p:tgtEl>
                                        <p:attrNameLst>
                                          <p:attrName>ppt_y</p:attrName>
                                        </p:attrNameLst>
                                      </p:cBhvr>
                                      <p:tavLst>
                                        <p:tav tm="0">
                                          <p:val>
                                            <p:strVal val="#ppt_y+#ppt_h*1.125000"/>
                                          </p:val>
                                        </p:tav>
                                        <p:tav tm="100000">
                                          <p:val>
                                            <p:strVal val="#ppt_y"/>
                                          </p:val>
                                        </p:tav>
                                      </p:tavLst>
                                    </p:anim>
                                    <p:animEffect transition="in" filter="wipe(up)">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19" presetClass="exit" presetSubtype="10" fill="hold" grpId="1" nodeType="clickEffect">
                                  <p:stCondLst>
                                    <p:cond delay="0"/>
                                  </p:stCondLst>
                                  <p:childTnLst>
                                    <p:anim calcmode="lin" valueType="num">
                                      <p:cBhvr>
                                        <p:cTn id="62" dur="2000"/>
                                        <p:tgtEl>
                                          <p:spTgt spid="4"/>
                                        </p:tgtEl>
                                        <p:attrNameLst>
                                          <p:attrName>ppt_h</p:attrName>
                                        </p:attrNameLst>
                                      </p:cBhvr>
                                      <p:tavLst>
                                        <p:tav tm="0">
                                          <p:val>
                                            <p:strVal val="ppt_h"/>
                                          </p:val>
                                        </p:tav>
                                        <p:tav tm="100000">
                                          <p:val>
                                            <p:strVal val="ppt_h"/>
                                          </p:val>
                                        </p:tav>
                                      </p:tavLst>
                                    </p:anim>
                                    <p:anim calcmode="lin" valueType="num">
                                      <p:cBhvr>
                                        <p:cTn id="63"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64" dur="1" fill="hold">
                                          <p:stCondLst>
                                            <p:cond delay="1999"/>
                                          </p:stCondLst>
                                        </p:cTn>
                                        <p:tgtEl>
                                          <p:spTgt spid="4"/>
                                        </p:tgtEl>
                                        <p:attrNameLst>
                                          <p:attrName>style.visibility</p:attrName>
                                        </p:attrNameLst>
                                      </p:cBhvr>
                                      <p:to>
                                        <p:strVal val="hidden"/>
                                      </p:to>
                                    </p:set>
                                  </p:childTnLst>
                                </p:cTn>
                              </p:par>
                              <p:par>
                                <p:cTn id="65" presetID="32" presetClass="emph" presetSubtype="0" fill="hold" nodeType="withEffect">
                                  <p:stCondLst>
                                    <p:cond delay="0"/>
                                  </p:stCondLst>
                                  <p:childTnLst>
                                    <p:animRot by="120000">
                                      <p:cBhvr>
                                        <p:cTn id="66" dur="200" fill="hold">
                                          <p:stCondLst>
                                            <p:cond delay="0"/>
                                          </p:stCondLst>
                                        </p:cTn>
                                        <p:tgtEl>
                                          <p:spTgt spid="7"/>
                                        </p:tgtEl>
                                        <p:attrNameLst>
                                          <p:attrName>r</p:attrName>
                                        </p:attrNameLst>
                                      </p:cBhvr>
                                    </p:animRot>
                                    <p:animRot by="-240000">
                                      <p:cBhvr>
                                        <p:cTn id="67" dur="400" fill="hold">
                                          <p:stCondLst>
                                            <p:cond delay="400"/>
                                          </p:stCondLst>
                                        </p:cTn>
                                        <p:tgtEl>
                                          <p:spTgt spid="7"/>
                                        </p:tgtEl>
                                        <p:attrNameLst>
                                          <p:attrName>r</p:attrName>
                                        </p:attrNameLst>
                                      </p:cBhvr>
                                    </p:animRot>
                                    <p:animRot by="240000">
                                      <p:cBhvr>
                                        <p:cTn id="68" dur="400" fill="hold">
                                          <p:stCondLst>
                                            <p:cond delay="800"/>
                                          </p:stCondLst>
                                        </p:cTn>
                                        <p:tgtEl>
                                          <p:spTgt spid="7"/>
                                        </p:tgtEl>
                                        <p:attrNameLst>
                                          <p:attrName>r</p:attrName>
                                        </p:attrNameLst>
                                      </p:cBhvr>
                                    </p:animRot>
                                    <p:animRot by="-240000">
                                      <p:cBhvr>
                                        <p:cTn id="69" dur="400" fill="hold">
                                          <p:stCondLst>
                                            <p:cond delay="1200"/>
                                          </p:stCondLst>
                                        </p:cTn>
                                        <p:tgtEl>
                                          <p:spTgt spid="7"/>
                                        </p:tgtEl>
                                        <p:attrNameLst>
                                          <p:attrName>r</p:attrName>
                                        </p:attrNameLst>
                                      </p:cBhvr>
                                    </p:animRot>
                                    <p:animRot by="120000">
                                      <p:cBhvr>
                                        <p:cTn id="70" dur="400" fill="hold">
                                          <p:stCondLst>
                                            <p:cond delay="1600"/>
                                          </p:stCondLst>
                                        </p:cTn>
                                        <p:tgtEl>
                                          <p:spTgt spid="7"/>
                                        </p:tgtEl>
                                        <p:attrNameLst>
                                          <p:attrName>r</p:attrName>
                                        </p:attrNameLst>
                                      </p:cBhvr>
                                    </p:animRot>
                                  </p:childTnLst>
                                </p:cTn>
                              </p:par>
                              <p:par>
                                <p:cTn id="71" presetID="19" presetClass="entr" presetSubtype="10" fill="hold" grpId="0" nodeType="with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p:cTn id="73" dur="2000" fill="hold"/>
                                        <p:tgtEl>
                                          <p:spTgt spid="5"/>
                                        </p:tgtEl>
                                        <p:attrNameLst>
                                          <p:attrName>ppt_w</p:attrName>
                                        </p:attrNameLst>
                                      </p:cBhvr>
                                      <p:tavLst>
                                        <p:tav tm="0" fmla="#ppt_w*sin(2.5*pi*$)">
                                          <p:val>
                                            <p:fltVal val="0"/>
                                          </p:val>
                                        </p:tav>
                                        <p:tav tm="100000">
                                          <p:val>
                                            <p:fltVal val="1"/>
                                          </p:val>
                                        </p:tav>
                                      </p:tavLst>
                                    </p:anim>
                                    <p:anim calcmode="lin" valueType="num">
                                      <p:cBhvr>
                                        <p:cTn id="7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4" grpId="1"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82"/>
            <a:ext cx="8229600" cy="1143000"/>
          </a:xfrm>
        </p:spPr>
        <p:txBody>
          <a:bodyPr>
            <a:normAutofit fontScale="90000"/>
          </a:bodyPr>
          <a:lstStyle/>
          <a:p>
            <a:r>
              <a:rPr lang="en-US" sz="3600" b="0" i="0" dirty="0" smtClean="0">
                <a:solidFill>
                  <a:schemeClr val="tx2">
                    <a:lumMod val="75000"/>
                  </a:schemeClr>
                </a:solidFill>
                <a:latin typeface="+mn-lt"/>
              </a:rPr>
              <a:t>Why is language typology interesting?</a:t>
            </a:r>
            <a:endParaRPr lang="en-US" sz="3600" b="0" i="0" dirty="0">
              <a:solidFill>
                <a:schemeClr val="tx2">
                  <a:lumMod val="75000"/>
                </a:schemeClr>
              </a:solidFill>
              <a:latin typeface="+mn-lt"/>
            </a:endParaRPr>
          </a:p>
        </p:txBody>
      </p:sp>
      <p:sp>
        <p:nvSpPr>
          <p:cNvPr id="10" name="TextBox 9"/>
          <p:cNvSpPr txBox="1"/>
          <p:nvPr/>
        </p:nvSpPr>
        <p:spPr>
          <a:xfrm>
            <a:off x="457201" y="1200382"/>
            <a:ext cx="8229599" cy="5570756"/>
          </a:xfrm>
          <a:prstGeom prst="rect">
            <a:avLst/>
          </a:prstGeom>
          <a:noFill/>
        </p:spPr>
        <p:txBody>
          <a:bodyPr wrap="square" rtlCol="0">
            <a:spAutoFit/>
          </a:bodyPr>
          <a:lstStyle/>
          <a:p>
            <a:pPr marL="457200" indent="-457200">
              <a:buFont typeface="Arial"/>
              <a:buChar char="•"/>
            </a:pPr>
            <a:r>
              <a:rPr lang="sv-SE" sz="2800" dirty="0" smtClean="0">
                <a:solidFill>
                  <a:schemeClr val="tx2"/>
                </a:solidFill>
              </a:rPr>
              <a:t>Same species=same </a:t>
            </a:r>
            <a:r>
              <a:rPr lang="sv-SE" sz="2800" dirty="0" err="1" smtClean="0">
                <a:solidFill>
                  <a:schemeClr val="tx2"/>
                </a:solidFill>
              </a:rPr>
              <a:t>brains</a:t>
            </a:r>
            <a:r>
              <a:rPr lang="sv-SE" sz="2800" dirty="0" smtClean="0">
                <a:solidFill>
                  <a:schemeClr val="tx2"/>
                </a:solidFill>
              </a:rPr>
              <a:t> = same </a:t>
            </a:r>
            <a:r>
              <a:rPr lang="sv-SE" sz="2800" dirty="0" err="1" smtClean="0">
                <a:solidFill>
                  <a:schemeClr val="tx2"/>
                </a:solidFill>
              </a:rPr>
              <a:t>capacity</a:t>
            </a:r>
            <a:endParaRPr lang="sv-SE" sz="2800" dirty="0" smtClean="0">
              <a:solidFill>
                <a:schemeClr val="tx2"/>
              </a:solidFill>
            </a:endParaRPr>
          </a:p>
          <a:p>
            <a:pPr marL="457200" indent="-457200">
              <a:buFont typeface="Arial"/>
              <a:buChar char="•"/>
            </a:pPr>
            <a:r>
              <a:rPr lang="sv-SE" sz="2800" dirty="0" err="1" smtClean="0">
                <a:solidFill>
                  <a:schemeClr val="tx2"/>
                </a:solidFill>
              </a:rPr>
              <a:t>Yet</a:t>
            </a:r>
            <a:r>
              <a:rPr lang="sv-SE" sz="2800" dirty="0" smtClean="0">
                <a:solidFill>
                  <a:schemeClr val="tx2"/>
                </a:solidFill>
              </a:rPr>
              <a:t>, </a:t>
            </a:r>
            <a:r>
              <a:rPr lang="sv-SE" sz="2800" dirty="0" err="1">
                <a:solidFill>
                  <a:schemeClr val="tx2"/>
                </a:solidFill>
              </a:rPr>
              <a:t>g</a:t>
            </a:r>
            <a:r>
              <a:rPr lang="sv-SE" sz="2800" dirty="0" err="1" smtClean="0">
                <a:solidFill>
                  <a:schemeClr val="tx2"/>
                </a:solidFill>
              </a:rPr>
              <a:t>reat</a:t>
            </a:r>
            <a:r>
              <a:rPr lang="sv-SE" sz="2800" dirty="0" smtClean="0">
                <a:solidFill>
                  <a:schemeClr val="tx2"/>
                </a:solidFill>
              </a:rPr>
              <a:t> </a:t>
            </a:r>
            <a:r>
              <a:rPr lang="sv-SE" sz="2800" dirty="0" err="1" smtClean="0">
                <a:solidFill>
                  <a:schemeClr val="tx2"/>
                </a:solidFill>
              </a:rPr>
              <a:t>diversity</a:t>
            </a:r>
            <a:r>
              <a:rPr lang="sv-SE" sz="2800" dirty="0" smtClean="0">
                <a:solidFill>
                  <a:schemeClr val="tx2"/>
                </a:solidFill>
              </a:rPr>
              <a:t> and </a:t>
            </a:r>
            <a:r>
              <a:rPr lang="sv-SE" sz="2800" dirty="0" err="1" smtClean="0">
                <a:solidFill>
                  <a:schemeClr val="tx2"/>
                </a:solidFill>
              </a:rPr>
              <a:t>disparity</a:t>
            </a:r>
            <a:r>
              <a:rPr lang="sv-SE" sz="2800" dirty="0" smtClean="0">
                <a:solidFill>
                  <a:schemeClr val="tx2"/>
                </a:solidFill>
              </a:rPr>
              <a:t>!</a:t>
            </a:r>
          </a:p>
          <a:p>
            <a:pPr marL="457200" indent="-457200">
              <a:buFont typeface="Arial"/>
              <a:buChar char="•"/>
            </a:pPr>
            <a:r>
              <a:rPr lang="sv-SE" sz="2800" dirty="0" smtClean="0">
                <a:solidFill>
                  <a:schemeClr val="tx2"/>
                </a:solidFill>
              </a:rPr>
              <a:t>Is </a:t>
            </a:r>
            <a:r>
              <a:rPr lang="sv-SE" sz="2800" dirty="0" err="1" smtClean="0">
                <a:solidFill>
                  <a:schemeClr val="tx2"/>
                </a:solidFill>
              </a:rPr>
              <a:t>something</a:t>
            </a:r>
            <a:r>
              <a:rPr lang="sv-SE" sz="2800" dirty="0" smtClean="0">
                <a:solidFill>
                  <a:schemeClr val="tx2"/>
                </a:solidFill>
              </a:rPr>
              <a:t> </a:t>
            </a:r>
            <a:r>
              <a:rPr lang="sv-SE" sz="2800" dirty="0" err="1" smtClean="0">
                <a:solidFill>
                  <a:schemeClr val="tx2"/>
                </a:solidFill>
              </a:rPr>
              <a:t>impossible</a:t>
            </a:r>
            <a:r>
              <a:rPr lang="sv-SE" sz="2800" dirty="0" smtClean="0">
                <a:solidFill>
                  <a:schemeClr val="tx2"/>
                </a:solidFill>
              </a:rPr>
              <a:t>?</a:t>
            </a:r>
          </a:p>
          <a:p>
            <a:pPr marL="457200" indent="-457200">
              <a:buFont typeface="Arial"/>
              <a:buChar char="•"/>
            </a:pPr>
            <a:r>
              <a:rPr lang="sv-SE" sz="2800" dirty="0" err="1" smtClean="0">
                <a:solidFill>
                  <a:schemeClr val="tx2"/>
                </a:solidFill>
              </a:rPr>
              <a:t>What</a:t>
            </a:r>
            <a:r>
              <a:rPr lang="sv-SE" sz="2800" dirty="0" smtClean="0">
                <a:solidFill>
                  <a:schemeClr val="tx2"/>
                </a:solidFill>
              </a:rPr>
              <a:t> is </a:t>
            </a:r>
            <a:r>
              <a:rPr lang="sv-SE" sz="2800" dirty="0" err="1" smtClean="0">
                <a:solidFill>
                  <a:schemeClr val="tx2"/>
                </a:solidFill>
              </a:rPr>
              <a:t>complexity</a:t>
            </a:r>
            <a:r>
              <a:rPr lang="sv-SE" sz="2800" dirty="0" smtClean="0">
                <a:solidFill>
                  <a:schemeClr val="tx2"/>
                </a:solidFill>
              </a:rPr>
              <a:t>?</a:t>
            </a:r>
          </a:p>
          <a:p>
            <a:pPr marL="457200" indent="-457200">
              <a:buFont typeface="Arial"/>
              <a:buChar char="•"/>
            </a:pPr>
            <a:r>
              <a:rPr lang="sv-SE" sz="2800" dirty="0" smtClean="0">
                <a:solidFill>
                  <a:schemeClr val="tx2"/>
                </a:solidFill>
              </a:rPr>
              <a:t>Is </a:t>
            </a:r>
            <a:r>
              <a:rPr lang="sv-SE" sz="2800" dirty="0" err="1" smtClean="0">
                <a:solidFill>
                  <a:schemeClr val="tx2"/>
                </a:solidFill>
              </a:rPr>
              <a:t>complexity</a:t>
            </a:r>
            <a:r>
              <a:rPr lang="sv-SE" sz="2800" dirty="0" smtClean="0">
                <a:solidFill>
                  <a:schemeClr val="tx2"/>
                </a:solidFill>
              </a:rPr>
              <a:t> </a:t>
            </a:r>
            <a:r>
              <a:rPr lang="sv-SE" sz="2800" dirty="0" err="1" smtClean="0">
                <a:solidFill>
                  <a:schemeClr val="tx2"/>
                </a:solidFill>
              </a:rPr>
              <a:t>even</a:t>
            </a:r>
            <a:r>
              <a:rPr lang="sv-SE" sz="2800" dirty="0" smtClean="0">
                <a:solidFill>
                  <a:schemeClr val="tx2"/>
                </a:solidFill>
              </a:rPr>
              <a:t>?</a:t>
            </a:r>
          </a:p>
          <a:p>
            <a:pPr marL="457200" indent="-457200">
              <a:buFont typeface="Arial"/>
              <a:buChar char="•"/>
            </a:pPr>
            <a:r>
              <a:rPr lang="sv-SE" sz="2800" dirty="0" err="1" smtClean="0">
                <a:solidFill>
                  <a:schemeClr val="tx2"/>
                </a:solidFill>
              </a:rPr>
              <a:t>What</a:t>
            </a:r>
            <a:r>
              <a:rPr lang="sv-SE" sz="2800" dirty="0" smtClean="0">
                <a:solidFill>
                  <a:schemeClr val="tx2"/>
                </a:solidFill>
              </a:rPr>
              <a:t> </a:t>
            </a:r>
            <a:r>
              <a:rPr lang="sv-SE" sz="2800" dirty="0" err="1" smtClean="0">
                <a:solidFill>
                  <a:schemeClr val="tx2"/>
                </a:solidFill>
              </a:rPr>
              <a:t>influences</a:t>
            </a:r>
            <a:r>
              <a:rPr lang="sv-SE" sz="2800" dirty="0" smtClean="0">
                <a:solidFill>
                  <a:schemeClr val="tx2"/>
                </a:solidFill>
              </a:rPr>
              <a:t> ”</a:t>
            </a:r>
            <a:r>
              <a:rPr lang="sv-SE" sz="2800" dirty="0" err="1" smtClean="0">
                <a:solidFill>
                  <a:schemeClr val="tx2"/>
                </a:solidFill>
              </a:rPr>
              <a:t>complexity</a:t>
            </a:r>
            <a:r>
              <a:rPr lang="sv-SE" sz="2800" dirty="0" smtClean="0">
                <a:solidFill>
                  <a:schemeClr val="tx2"/>
                </a:solidFill>
              </a:rPr>
              <a:t>”?</a:t>
            </a:r>
          </a:p>
          <a:p>
            <a:pPr marL="457200" indent="-457200">
              <a:buFont typeface="Arial"/>
              <a:buChar char="•"/>
            </a:pPr>
            <a:r>
              <a:rPr lang="sv-SE" sz="2800" dirty="0" err="1" smtClean="0">
                <a:solidFill>
                  <a:schemeClr val="tx2"/>
                </a:solidFill>
              </a:rPr>
              <a:t>What</a:t>
            </a:r>
            <a:r>
              <a:rPr lang="sv-SE" sz="2800" dirty="0" smtClean="0">
                <a:solidFill>
                  <a:schemeClr val="tx2"/>
                </a:solidFill>
              </a:rPr>
              <a:t> </a:t>
            </a:r>
            <a:r>
              <a:rPr lang="sv-SE" sz="2800" dirty="0" err="1" smtClean="0">
                <a:solidFill>
                  <a:schemeClr val="tx2"/>
                </a:solidFill>
              </a:rPr>
              <a:t>does</a:t>
            </a:r>
            <a:r>
              <a:rPr lang="sv-SE" sz="2800" dirty="0" smtClean="0">
                <a:solidFill>
                  <a:schemeClr val="tx2"/>
                </a:solidFill>
              </a:rPr>
              <a:t> </a:t>
            </a:r>
            <a:r>
              <a:rPr lang="sv-SE" sz="2800" dirty="0" err="1" smtClean="0">
                <a:solidFill>
                  <a:schemeClr val="tx2"/>
                </a:solidFill>
              </a:rPr>
              <a:t>this</a:t>
            </a:r>
            <a:r>
              <a:rPr lang="sv-SE" sz="2800" dirty="0" smtClean="0">
                <a:solidFill>
                  <a:schemeClr val="tx2"/>
                </a:solidFill>
              </a:rPr>
              <a:t> </a:t>
            </a:r>
            <a:r>
              <a:rPr lang="sv-SE" sz="2800" dirty="0" err="1" smtClean="0">
                <a:solidFill>
                  <a:schemeClr val="tx2"/>
                </a:solidFill>
              </a:rPr>
              <a:t>say</a:t>
            </a:r>
            <a:r>
              <a:rPr lang="sv-SE" sz="2800" dirty="0" smtClean="0">
                <a:solidFill>
                  <a:schemeClr val="tx2"/>
                </a:solidFill>
              </a:rPr>
              <a:t> </a:t>
            </a:r>
            <a:r>
              <a:rPr lang="sv-SE" sz="2800" dirty="0" err="1" smtClean="0">
                <a:solidFill>
                  <a:schemeClr val="tx2"/>
                </a:solidFill>
              </a:rPr>
              <a:t>about</a:t>
            </a:r>
            <a:r>
              <a:rPr lang="sv-SE" sz="2800" dirty="0" smtClean="0">
                <a:solidFill>
                  <a:schemeClr val="tx2"/>
                </a:solidFill>
              </a:rPr>
              <a:t> </a:t>
            </a:r>
            <a:r>
              <a:rPr lang="sv-SE" sz="2800" dirty="0" err="1" smtClean="0">
                <a:solidFill>
                  <a:schemeClr val="tx2"/>
                </a:solidFill>
              </a:rPr>
              <a:t>our</a:t>
            </a:r>
            <a:r>
              <a:rPr lang="sv-SE" sz="2800" dirty="0" smtClean="0">
                <a:solidFill>
                  <a:schemeClr val="tx2"/>
                </a:solidFill>
              </a:rPr>
              <a:t> </a:t>
            </a:r>
            <a:r>
              <a:rPr lang="sv-SE" sz="2800" dirty="0" err="1" smtClean="0">
                <a:solidFill>
                  <a:schemeClr val="tx2"/>
                </a:solidFill>
              </a:rPr>
              <a:t>cognitive</a:t>
            </a:r>
            <a:r>
              <a:rPr lang="sv-SE" sz="2800" dirty="0" smtClean="0">
                <a:solidFill>
                  <a:schemeClr val="tx2"/>
                </a:solidFill>
              </a:rPr>
              <a:t> </a:t>
            </a:r>
            <a:r>
              <a:rPr lang="sv-SE" sz="2800" dirty="0" err="1" smtClean="0">
                <a:solidFill>
                  <a:schemeClr val="tx2"/>
                </a:solidFill>
              </a:rPr>
              <a:t>capacity</a:t>
            </a:r>
            <a:r>
              <a:rPr lang="sv-SE" sz="2800" dirty="0" smtClean="0">
                <a:solidFill>
                  <a:schemeClr val="tx2"/>
                </a:solidFill>
              </a:rPr>
              <a:t> and </a:t>
            </a:r>
            <a:r>
              <a:rPr lang="sv-SE" sz="2800" dirty="0" err="1" smtClean="0">
                <a:solidFill>
                  <a:schemeClr val="tx2"/>
                </a:solidFill>
              </a:rPr>
              <a:t>categorize</a:t>
            </a:r>
            <a:r>
              <a:rPr lang="sv-SE" sz="2800" dirty="0" smtClean="0">
                <a:solidFill>
                  <a:schemeClr val="tx2"/>
                </a:solidFill>
              </a:rPr>
              <a:t> </a:t>
            </a:r>
            <a:r>
              <a:rPr lang="sv-SE" sz="2800" dirty="0" err="1" smtClean="0">
                <a:solidFill>
                  <a:schemeClr val="tx2"/>
                </a:solidFill>
              </a:rPr>
              <a:t>our</a:t>
            </a:r>
            <a:r>
              <a:rPr lang="sv-SE" sz="2800" dirty="0" smtClean="0">
                <a:solidFill>
                  <a:schemeClr val="tx2"/>
                </a:solidFill>
              </a:rPr>
              <a:t> </a:t>
            </a:r>
            <a:r>
              <a:rPr lang="sv-SE" sz="2800" dirty="0" err="1" smtClean="0">
                <a:solidFill>
                  <a:schemeClr val="tx2"/>
                </a:solidFill>
              </a:rPr>
              <a:t>reality</a:t>
            </a:r>
            <a:r>
              <a:rPr lang="sv-SE" sz="2800" dirty="0" smtClean="0">
                <a:solidFill>
                  <a:schemeClr val="tx2"/>
                </a:solidFill>
              </a:rPr>
              <a:t>? </a:t>
            </a:r>
            <a:br>
              <a:rPr lang="sv-SE" sz="2800" dirty="0" smtClean="0">
                <a:solidFill>
                  <a:schemeClr val="tx2"/>
                </a:solidFill>
              </a:rPr>
            </a:br>
            <a:r>
              <a:rPr lang="sv-SE" sz="2400" dirty="0" smtClean="0">
                <a:solidFill>
                  <a:schemeClr val="tx2"/>
                </a:solidFill>
              </a:rPr>
              <a:t>(cf </a:t>
            </a:r>
            <a:r>
              <a:rPr lang="sv-SE" sz="2400" dirty="0" err="1" smtClean="0">
                <a:solidFill>
                  <a:schemeClr val="tx2"/>
                </a:solidFill>
              </a:rPr>
              <a:t>pschycology</a:t>
            </a:r>
            <a:r>
              <a:rPr lang="sv-SE" sz="2400" dirty="0" smtClean="0">
                <a:solidFill>
                  <a:schemeClr val="tx2"/>
                </a:solidFill>
              </a:rPr>
              <a:t>, </a:t>
            </a:r>
            <a:r>
              <a:rPr lang="sv-SE" sz="2400" dirty="0" err="1" smtClean="0">
                <a:solidFill>
                  <a:schemeClr val="tx2"/>
                </a:solidFill>
              </a:rPr>
              <a:t>anthropology</a:t>
            </a:r>
            <a:r>
              <a:rPr lang="sv-SE" sz="2400" dirty="0" smtClean="0">
                <a:solidFill>
                  <a:schemeClr val="tx2"/>
                </a:solidFill>
              </a:rPr>
              <a:t>, </a:t>
            </a:r>
            <a:r>
              <a:rPr lang="sv-SE" sz="2400" dirty="0" err="1" smtClean="0">
                <a:solidFill>
                  <a:schemeClr val="tx2"/>
                </a:solidFill>
              </a:rPr>
              <a:t>neurology</a:t>
            </a:r>
            <a:r>
              <a:rPr lang="sv-SE" sz="2400" dirty="0" smtClean="0">
                <a:solidFill>
                  <a:schemeClr val="tx2"/>
                </a:solidFill>
              </a:rPr>
              <a:t> and	 			</a:t>
            </a:r>
            <a:r>
              <a:rPr lang="sv-SE" sz="2400" dirty="0" err="1" smtClean="0">
                <a:solidFill>
                  <a:schemeClr val="tx2"/>
                </a:solidFill>
              </a:rPr>
              <a:t>biology</a:t>
            </a:r>
            <a:r>
              <a:rPr lang="sv-SE" sz="2400" dirty="0" smtClean="0">
                <a:solidFill>
                  <a:schemeClr val="tx2"/>
                </a:solidFill>
              </a:rPr>
              <a:t>)</a:t>
            </a:r>
          </a:p>
          <a:p>
            <a:pPr marL="457200" indent="-457200">
              <a:buFont typeface="Arial"/>
              <a:buChar char="•"/>
            </a:pPr>
            <a:endParaRPr lang="sv-SE" sz="2800" dirty="0" smtClean="0">
              <a:solidFill>
                <a:schemeClr val="tx2"/>
              </a:solidFill>
            </a:endParaRPr>
          </a:p>
          <a:p>
            <a:pPr marL="457200" indent="-457200">
              <a:buFont typeface="Arial"/>
              <a:buChar char="•"/>
            </a:pPr>
            <a:endParaRPr lang="en-US" sz="2800" dirty="0">
              <a:solidFill>
                <a:schemeClr val="tx2"/>
              </a:solidFill>
            </a:endParaRPr>
          </a:p>
        </p:txBody>
      </p:sp>
      <p:pic>
        <p:nvPicPr>
          <p:cNvPr id="5" name="Picture 4" descr="AA0274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8732" y="5339276"/>
            <a:ext cx="1166715" cy="1285366"/>
          </a:xfrm>
          <a:prstGeom prst="rect">
            <a:avLst/>
          </a:prstGeom>
        </p:spPr>
      </p:pic>
    </p:spTree>
    <p:extLst>
      <p:ext uri="{BB962C8B-B14F-4D97-AF65-F5344CB8AC3E}">
        <p14:creationId xmlns:p14="http://schemas.microsoft.com/office/powerpoint/2010/main" val="2787769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dvig_brain.JPG"/>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185964" y="1200382"/>
            <a:ext cx="4586634" cy="4462928"/>
          </a:xfrm>
          <a:prstGeom prst="rect">
            <a:avLst/>
          </a:prstGeom>
          <a:ln w="53975">
            <a:noFill/>
          </a:ln>
        </p:spPr>
      </p:pic>
      <p:pic>
        <p:nvPicPr>
          <p:cNvPr id="5" name="Picture 4" descr="AA0274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7803" y="4141590"/>
            <a:ext cx="2346064" cy="2584651"/>
          </a:xfrm>
          <a:prstGeom prst="rect">
            <a:avLst/>
          </a:prstGeom>
        </p:spPr>
      </p:pic>
      <p:pic>
        <p:nvPicPr>
          <p:cNvPr id="7" name="Picture 6" descr="hedvig_br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438" y="1188550"/>
            <a:ext cx="1511496" cy="1470729"/>
          </a:xfrm>
          <a:prstGeom prst="rect">
            <a:avLst/>
          </a:prstGeom>
          <a:ln w="53975">
            <a:noFill/>
          </a:ln>
        </p:spPr>
      </p:pic>
      <p:pic>
        <p:nvPicPr>
          <p:cNvPr id="9" name="Picture 8" descr="hedvig_brain.JPG"/>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185964" y="1202374"/>
            <a:ext cx="1511496" cy="1470729"/>
          </a:xfrm>
          <a:prstGeom prst="rect">
            <a:avLst/>
          </a:prstGeom>
          <a:ln w="53975">
            <a:noFill/>
          </a:ln>
        </p:spPr>
      </p:pic>
      <p:pic>
        <p:nvPicPr>
          <p:cNvPr id="11" name="Picture 10" descr="hedvig_brain.JPG"/>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208956" y="1171836"/>
            <a:ext cx="1511496" cy="1470729"/>
          </a:xfrm>
          <a:prstGeom prst="rect">
            <a:avLst/>
          </a:prstGeom>
          <a:ln w="53975">
            <a:noFill/>
          </a:ln>
        </p:spPr>
      </p:pic>
      <p:pic>
        <p:nvPicPr>
          <p:cNvPr id="12" name="Picture 11" descr="hedvig_brain.JPG"/>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252800" y="2671109"/>
            <a:ext cx="1511496" cy="1470729"/>
          </a:xfrm>
          <a:prstGeom prst="rect">
            <a:avLst/>
          </a:prstGeom>
          <a:ln w="53975">
            <a:noFill/>
          </a:ln>
        </p:spPr>
      </p:pic>
      <p:pic>
        <p:nvPicPr>
          <p:cNvPr id="13" name="Picture 12" descr="hedvig_brain.JPG"/>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749606" y="2673103"/>
            <a:ext cx="1511496" cy="1470729"/>
          </a:xfrm>
          <a:prstGeom prst="rect">
            <a:avLst/>
          </a:prstGeom>
          <a:ln w="53975">
            <a:noFill/>
          </a:ln>
        </p:spPr>
      </p:pic>
      <p:pic>
        <p:nvPicPr>
          <p:cNvPr id="14" name="Picture 13" descr="hedvig_brain.JPG"/>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262118" y="2659279"/>
            <a:ext cx="1511496" cy="1470729"/>
          </a:xfrm>
          <a:prstGeom prst="rect">
            <a:avLst/>
          </a:prstGeom>
          <a:ln w="53975">
            <a:noFill/>
          </a:ln>
        </p:spPr>
      </p:pic>
      <p:pic>
        <p:nvPicPr>
          <p:cNvPr id="15" name="Picture 14" descr="hedvig_brain.JPG"/>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238110" y="4141838"/>
            <a:ext cx="1511496" cy="1470729"/>
          </a:xfrm>
          <a:prstGeom prst="rect">
            <a:avLst/>
          </a:prstGeom>
          <a:ln w="53975">
            <a:noFill/>
          </a:ln>
        </p:spPr>
      </p:pic>
      <p:pic>
        <p:nvPicPr>
          <p:cNvPr id="16" name="Picture 15" descr="hedvig_brain.JPG"/>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697460" y="4143832"/>
            <a:ext cx="1511496" cy="1470729"/>
          </a:xfrm>
          <a:prstGeom prst="rect">
            <a:avLst/>
          </a:prstGeom>
          <a:ln w="53975">
            <a:noFill/>
          </a:ln>
        </p:spPr>
      </p:pic>
      <p:pic>
        <p:nvPicPr>
          <p:cNvPr id="17" name="Picture 16" descr="hedvig_brain.JPG"/>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261102" y="4141838"/>
            <a:ext cx="1511496" cy="1470729"/>
          </a:xfrm>
          <a:prstGeom prst="rect">
            <a:avLst/>
          </a:prstGeom>
          <a:ln w="53975">
            <a:noFill/>
          </a:ln>
        </p:spPr>
      </p:pic>
      <p:sp>
        <p:nvSpPr>
          <p:cNvPr id="18" name="Left Arrow 17"/>
          <p:cNvSpPr/>
          <p:nvPr/>
        </p:nvSpPr>
        <p:spPr>
          <a:xfrm rot="838033" flipH="1">
            <a:off x="502986" y="3265115"/>
            <a:ext cx="5284299" cy="1026675"/>
          </a:xfrm>
          <a:prstGeom prst="leftArrow">
            <a:avLst>
              <a:gd name="adj1" fmla="val 66241"/>
              <a:gd name="adj2" fmla="val 50000"/>
            </a:avLst>
          </a:prstGeom>
          <a:solidFill>
            <a:schemeClr val="tx2">
              <a:lumMod val="20000"/>
              <a:lumOff val="80000"/>
            </a:schemeClr>
          </a:solidFill>
          <a:ln w="34925">
            <a:prstDash val="sysDot"/>
          </a:ln>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wrap="square">
            <a:noAutofit/>
          </a:bodyPr>
          <a:lstStyle/>
          <a:p>
            <a:pPr algn="ctr">
              <a:lnSpc>
                <a:spcPct val="130000"/>
              </a:lnSpc>
              <a:spcAft>
                <a:spcPts val="0"/>
              </a:spcAft>
            </a:pPr>
            <a:r>
              <a:rPr lang="en-US" sz="2400" b="1" dirty="0" smtClean="0">
                <a:solidFill>
                  <a:srgbClr val="1F497D"/>
                </a:solidFill>
                <a:ea typeface="ＭＳ 明朝"/>
                <a:cs typeface="Times New Roman"/>
              </a:rPr>
              <a:t>What the heck is going on??!</a:t>
            </a:r>
            <a:endParaRPr lang="en-US" sz="2400" b="1" dirty="0">
              <a:effectLst/>
              <a:ea typeface="ＭＳ 明朝"/>
              <a:cs typeface="Times New Roman"/>
            </a:endParaRPr>
          </a:p>
        </p:txBody>
      </p:sp>
      <p:sp>
        <p:nvSpPr>
          <p:cNvPr id="19" name="Cloud Callout 18"/>
          <p:cNvSpPr/>
          <p:nvPr/>
        </p:nvSpPr>
        <p:spPr>
          <a:xfrm>
            <a:off x="1053942" y="229063"/>
            <a:ext cx="3162329" cy="1942633"/>
          </a:xfrm>
          <a:prstGeom prst="cloudCallout">
            <a:avLst>
              <a:gd name="adj1" fmla="val 49788"/>
              <a:gd name="adj2" fmla="val 26976"/>
            </a:avLst>
          </a:prstGeom>
          <a:solidFill>
            <a:schemeClr val="accent1">
              <a:lumMod val="20000"/>
              <a:lumOff val="80000"/>
            </a:schemeClr>
          </a:solidFill>
          <a:ln w="44450">
            <a:solidFill>
              <a:schemeClr val="tx2"/>
            </a:solidFill>
            <a:prstDash val="sysDot"/>
          </a:ln>
        </p:spPr>
        <p:style>
          <a:lnRef idx="1">
            <a:schemeClr val="accent1"/>
          </a:lnRef>
          <a:fillRef idx="3">
            <a:schemeClr val="accent1"/>
          </a:fillRef>
          <a:effectRef idx="2">
            <a:schemeClr val="accent1"/>
          </a:effectRef>
          <a:fontRef idx="minor">
            <a:schemeClr val="lt1"/>
          </a:fontRef>
        </p:style>
        <p:txBody>
          <a:bodyPr/>
          <a:lstStyle/>
          <a:p>
            <a:pPr marL="269875" indent="268288"/>
            <a:endParaRPr lang="en-US" dirty="0">
              <a:solidFill>
                <a:schemeClr val="tx2"/>
              </a:solidFill>
            </a:endParaRPr>
          </a:p>
        </p:txBody>
      </p:sp>
      <p:sp>
        <p:nvSpPr>
          <p:cNvPr id="20" name="Cloud Callout 19"/>
          <p:cNvSpPr/>
          <p:nvPr/>
        </p:nvSpPr>
        <p:spPr>
          <a:xfrm>
            <a:off x="2872087" y="4394979"/>
            <a:ext cx="2587699" cy="1942633"/>
          </a:xfrm>
          <a:prstGeom prst="cloudCallout">
            <a:avLst>
              <a:gd name="adj1" fmla="val 60042"/>
              <a:gd name="adj2" fmla="val -40482"/>
            </a:avLst>
          </a:prstGeom>
          <a:solidFill>
            <a:schemeClr val="accent3">
              <a:lumMod val="20000"/>
              <a:lumOff val="80000"/>
            </a:schemeClr>
          </a:solidFill>
          <a:ln w="44450">
            <a:solidFill>
              <a:schemeClr val="accent3">
                <a:lumMod val="50000"/>
              </a:schemeClr>
            </a:solidFill>
            <a:prstDash val="sysDot"/>
          </a:ln>
        </p:spPr>
        <p:style>
          <a:lnRef idx="1">
            <a:schemeClr val="accent1"/>
          </a:lnRef>
          <a:fillRef idx="3">
            <a:schemeClr val="accent1"/>
          </a:fillRef>
          <a:effectRef idx="2">
            <a:schemeClr val="accent1"/>
          </a:effectRef>
          <a:fontRef idx="minor">
            <a:schemeClr val="lt1"/>
          </a:fontRef>
        </p:style>
        <p:txBody>
          <a:bodyPr/>
          <a:lstStyle/>
          <a:p>
            <a:pPr marL="269875" indent="268288"/>
            <a:endParaRPr lang="en-US" dirty="0">
              <a:solidFill>
                <a:schemeClr val="tx2"/>
              </a:solidFill>
            </a:endParaRPr>
          </a:p>
        </p:txBody>
      </p:sp>
      <p:sp>
        <p:nvSpPr>
          <p:cNvPr id="6" name="Left Arrow 5"/>
          <p:cNvSpPr/>
          <p:nvPr/>
        </p:nvSpPr>
        <p:spPr>
          <a:xfrm rot="20597679">
            <a:off x="5408553" y="1266477"/>
            <a:ext cx="3642233" cy="1026675"/>
          </a:xfrm>
          <a:prstGeom prst="leftArrow">
            <a:avLst>
              <a:gd name="adj1" fmla="val 66241"/>
              <a:gd name="adj2" fmla="val 50000"/>
            </a:avLst>
          </a:prstGeom>
          <a:solidFill>
            <a:schemeClr val="tx2">
              <a:lumMod val="20000"/>
              <a:lumOff val="80000"/>
            </a:schemeClr>
          </a:solidFill>
          <a:ln w="34925">
            <a:prstDash val="sysDot"/>
          </a:ln>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wrap="square">
            <a:noAutofit/>
          </a:bodyPr>
          <a:lstStyle/>
          <a:p>
            <a:pPr algn="ctr">
              <a:lnSpc>
                <a:spcPct val="130000"/>
              </a:lnSpc>
              <a:spcAft>
                <a:spcPts val="0"/>
              </a:spcAft>
            </a:pPr>
            <a:r>
              <a:rPr lang="en-US" sz="2400" dirty="0" smtClean="0">
                <a:solidFill>
                  <a:srgbClr val="1F497D"/>
                </a:solidFill>
                <a:ea typeface="ＭＳ 明朝"/>
                <a:cs typeface="Times New Roman"/>
              </a:rPr>
              <a:t>What is going on?</a:t>
            </a:r>
            <a:endParaRPr lang="en-US" sz="2400" dirty="0">
              <a:effectLst/>
              <a:ea typeface="ＭＳ 明朝"/>
              <a:cs typeface="Times New Roman"/>
            </a:endParaRPr>
          </a:p>
        </p:txBody>
      </p:sp>
      <p:sp>
        <p:nvSpPr>
          <p:cNvPr id="22" name="Rounded Rectangular Callout 21"/>
          <p:cNvSpPr/>
          <p:nvPr/>
        </p:nvSpPr>
        <p:spPr>
          <a:xfrm>
            <a:off x="1223516" y="2693145"/>
            <a:ext cx="3145277" cy="1038558"/>
          </a:xfrm>
          <a:prstGeom prst="wedgeRoundRectCallout">
            <a:avLst>
              <a:gd name="adj1" fmla="val 41651"/>
              <a:gd name="adj2" fmla="val -64870"/>
              <a:gd name="adj3" fmla="val 16667"/>
            </a:avLst>
          </a:prstGeom>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a:lstStyle/>
          <a:p>
            <a:r>
              <a:rPr lang="en-US" sz="2800" dirty="0" err="1" smtClean="0">
                <a:solidFill>
                  <a:schemeClr val="tx2"/>
                </a:solidFill>
                <a:latin typeface="Webdings" charset="2"/>
                <a:cs typeface="Webdings" charset="2"/>
              </a:rPr>
              <a:t>pewqömjsadfskjml</a:t>
            </a:r>
            <a:endParaRPr lang="en-US" sz="2800" dirty="0">
              <a:solidFill>
                <a:schemeClr val="tx2"/>
              </a:solidFill>
              <a:latin typeface="Webdings" charset="2"/>
              <a:cs typeface="Webdings" charset="2"/>
            </a:endParaRPr>
          </a:p>
        </p:txBody>
      </p:sp>
      <p:pic>
        <p:nvPicPr>
          <p:cNvPr id="24" name="Picture 23" descr="AA027414.png"/>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964265" y="493716"/>
            <a:ext cx="1349559" cy="1486805"/>
          </a:xfrm>
          <a:prstGeom prst="rect">
            <a:avLst/>
          </a:prstGeom>
        </p:spPr>
      </p:pic>
      <p:pic>
        <p:nvPicPr>
          <p:cNvPr id="25" name="Picture 24" descr="AA027414.png"/>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3541491" y="4595873"/>
            <a:ext cx="1349559" cy="1486805"/>
          </a:xfrm>
          <a:prstGeom prst="rect">
            <a:avLst/>
          </a:prstGeom>
        </p:spPr>
      </p:pic>
      <p:sp>
        <p:nvSpPr>
          <p:cNvPr id="27" name="Cloud 26"/>
          <p:cNvSpPr/>
          <p:nvPr/>
        </p:nvSpPr>
        <p:spPr>
          <a:xfrm>
            <a:off x="-1371600" y="3991275"/>
            <a:ext cx="1041400" cy="938273"/>
          </a:xfrm>
          <a:prstGeom prst="cloud">
            <a:avLst/>
          </a:prstGeom>
          <a:pattFill prst="pct80">
            <a:fgClr>
              <a:schemeClr val="accent5">
                <a:lumMod val="20000"/>
                <a:lumOff val="80000"/>
              </a:schemeClr>
            </a:fgClr>
            <a:bgClr>
              <a:schemeClr val="tx2">
                <a:lumMod val="50000"/>
              </a:schemeClr>
            </a:bgClr>
          </a:pattFill>
          <a:ln w="38100" cmpd="sng">
            <a:solidFill>
              <a:schemeClr val="tx2"/>
            </a:solidFill>
            <a:prstDash val="sysDot"/>
          </a:ln>
        </p:spPr>
        <p:style>
          <a:lnRef idx="1">
            <a:schemeClr val="accent1"/>
          </a:lnRef>
          <a:fillRef idx="3">
            <a:schemeClr val="accent1"/>
          </a:fillRef>
          <a:effectRef idx="2">
            <a:schemeClr val="accent1"/>
          </a:effectRef>
          <a:fontRef idx="minor">
            <a:schemeClr val="lt1"/>
          </a:fontRef>
        </p:style>
        <p:txBody>
          <a:bodyPr/>
          <a:lstStyle/>
          <a:p>
            <a:endParaRPr lang="en-US" sz="4000" dirty="0">
              <a:solidFill>
                <a:schemeClr val="tx2"/>
              </a:solidFill>
            </a:endParaRPr>
          </a:p>
        </p:txBody>
      </p:sp>
      <p:sp>
        <p:nvSpPr>
          <p:cNvPr id="29" name="Rounded Rectangular Callout 28"/>
          <p:cNvSpPr/>
          <p:nvPr/>
        </p:nvSpPr>
        <p:spPr>
          <a:xfrm>
            <a:off x="4199338" y="5537112"/>
            <a:ext cx="3145277" cy="1038558"/>
          </a:xfrm>
          <a:prstGeom prst="wedgeRoundRectCallout">
            <a:avLst>
              <a:gd name="adj1" fmla="val -41528"/>
              <a:gd name="adj2" fmla="val -69761"/>
              <a:gd name="adj3" fmla="val 16667"/>
            </a:avLst>
          </a:prstGeom>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a:lstStyle/>
          <a:p>
            <a:r>
              <a:rPr lang="en-US" sz="2800" dirty="0" err="1" smtClean="0">
                <a:solidFill>
                  <a:schemeClr val="tx2"/>
                </a:solidFill>
                <a:latin typeface="Webdings" charset="2"/>
                <a:cs typeface="Webdings" charset="2"/>
              </a:rPr>
              <a:t>pewqömjsadfskjml</a:t>
            </a:r>
            <a:endParaRPr lang="en-US" sz="2800" dirty="0">
              <a:solidFill>
                <a:schemeClr val="tx2"/>
              </a:solidFill>
              <a:latin typeface="Webdings" charset="2"/>
              <a:cs typeface="Webdings" charset="2"/>
            </a:endParaRPr>
          </a:p>
        </p:txBody>
      </p:sp>
    </p:spTree>
    <p:extLst>
      <p:ext uri="{BB962C8B-B14F-4D97-AF65-F5344CB8AC3E}">
        <p14:creationId xmlns:p14="http://schemas.microsoft.com/office/powerpoint/2010/main" val="2157273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11111E-6 -1.85185E-6 C 0.05104 0.00116 0.1132 -0.00671 0.16667 0.01111 C 0.18351 0.01667 0.19966 0.02454 0.21667 0.02963 C 0.22014 0.03056 0.22396 0.03172 0.22778 0.03334 C 0.23334 0.03542 0.24427 0.04074 0.24427 0.04074 C 0.26007 0.07246 0.23907 0.03496 0.25834 0.05556 C 0.27622 0.07454 0.25122 0.06088 0.27205 0.07037 C 0.28664 0.06389 0.29966 0.05556 0.31389 0.04815 C 0.33785 0.03519 0.36389 0.0257 0.38889 0.01482 C 0.39775 0.01065 0.40816 0.00926 0.41667 0.00371 C 0.42691 -0.00324 0.43664 -0.01157 0.44705 -0.01852 " pathEditMode="relative" ptsTypes="ffffffffffA">
                                      <p:cBhvr>
                                        <p:cTn id="18" dur="2000" fill="hold"/>
                                        <p:tgtEl>
                                          <p:spTgt spid="27"/>
                                        </p:tgtEl>
                                        <p:attrNameLst>
                                          <p:attrName>ppt_x</p:attrName>
                                          <p:attrName>ppt_y</p:attrName>
                                        </p:attrNameLst>
                                      </p:cBhvr>
                                    </p:animMotion>
                                  </p:childTnLst>
                                </p:cTn>
                              </p:par>
                            </p:childTnLst>
                          </p:cTn>
                        </p:par>
                        <p:par>
                          <p:cTn id="19" fill="hold">
                            <p:stCondLst>
                              <p:cond delay="2000"/>
                            </p:stCondLst>
                            <p:childTnLst>
                              <p:par>
                                <p:cTn id="20" presetID="9" presetClass="exit" presetSubtype="0" fill="hold" grpId="1" nodeType="afterEffect">
                                  <p:stCondLst>
                                    <p:cond delay="0"/>
                                  </p:stCondLst>
                                  <p:childTnLst>
                                    <p:animEffect transition="out" filter="dissolve">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par>
                                <p:cTn id="23" presetID="2" presetClass="exit" presetSubtype="2" fill="hold" nodeType="withEffect">
                                  <p:stCondLst>
                                    <p:cond delay="0"/>
                                  </p:stCondLst>
                                  <p:childTnLst>
                                    <p:anim calcmode="lin" valueType="num">
                                      <p:cBhvr additive="base">
                                        <p:cTn id="24" dur="3000"/>
                                        <p:tgtEl>
                                          <p:spTgt spid="5"/>
                                        </p:tgtEl>
                                        <p:attrNameLst>
                                          <p:attrName>ppt_x</p:attrName>
                                        </p:attrNameLst>
                                      </p:cBhvr>
                                      <p:tavLst>
                                        <p:tav tm="0">
                                          <p:val>
                                            <p:strVal val="ppt_x"/>
                                          </p:val>
                                        </p:tav>
                                        <p:tav tm="100000">
                                          <p:val>
                                            <p:strVal val="1+ppt_w/2"/>
                                          </p:val>
                                        </p:tav>
                                      </p:tavLst>
                                    </p:anim>
                                    <p:anim calcmode="lin" valueType="num">
                                      <p:cBhvr additive="base">
                                        <p:cTn id="25" dur="3000"/>
                                        <p:tgtEl>
                                          <p:spTgt spid="5"/>
                                        </p:tgtEl>
                                        <p:attrNameLst>
                                          <p:attrName>ppt_y</p:attrName>
                                        </p:attrNameLst>
                                      </p:cBhvr>
                                      <p:tavLst>
                                        <p:tav tm="0">
                                          <p:val>
                                            <p:strVal val="ppt_y"/>
                                          </p:val>
                                        </p:tav>
                                        <p:tav tm="100000">
                                          <p:val>
                                            <p:strVal val="ppt_y"/>
                                          </p:val>
                                        </p:tav>
                                      </p:tavLst>
                                    </p:anim>
                                    <p:set>
                                      <p:cBhvr>
                                        <p:cTn id="26" dur="1" fill="hold">
                                          <p:stCondLst>
                                            <p:cond delay="2999"/>
                                          </p:stCondLst>
                                        </p:cTn>
                                        <p:tgtEl>
                                          <p:spTgt spid="5"/>
                                        </p:tgtEl>
                                        <p:attrNameLst>
                                          <p:attrName>style.visibility</p:attrName>
                                        </p:attrNameLst>
                                      </p:cBhvr>
                                      <p:to>
                                        <p:strVal val="hidden"/>
                                      </p:to>
                                    </p:set>
                                  </p:childTnLst>
                                </p:cTn>
                              </p:par>
                              <p:par>
                                <p:cTn id="27" presetID="1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p:tgtEl>
                                          <p:spTgt spid="29"/>
                                        </p:tgtEl>
                                        <p:attrNameLst>
                                          <p:attrName>ppt_y</p:attrName>
                                        </p:attrNameLst>
                                      </p:cBhvr>
                                      <p:tavLst>
                                        <p:tav tm="0">
                                          <p:val>
                                            <p:strVal val="#ppt_y+#ppt_h*1.125000"/>
                                          </p:val>
                                        </p:tav>
                                        <p:tav tm="100000">
                                          <p:val>
                                            <p:strVal val="#ppt_y"/>
                                          </p:val>
                                        </p:tav>
                                      </p:tavLst>
                                    </p:anim>
                                    <p:animEffect transition="in" filter="wipe(up)">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xit" presetSubtype="4" fill="hold" grpId="1" nodeType="clickEffect">
                                  <p:stCondLst>
                                    <p:cond delay="0"/>
                                  </p:stCondLst>
                                  <p:childTnLst>
                                    <p:anim calcmode="lin" valueType="num">
                                      <p:cBhvr additive="base">
                                        <p:cTn id="34" dur="500"/>
                                        <p:tgtEl>
                                          <p:spTgt spid="29"/>
                                        </p:tgtEl>
                                        <p:attrNameLst>
                                          <p:attrName>ppt_y</p:attrName>
                                        </p:attrNameLst>
                                      </p:cBhvr>
                                      <p:tavLst>
                                        <p:tav tm="0">
                                          <p:val>
                                            <p:strVal val="#ppt_y"/>
                                          </p:val>
                                        </p:tav>
                                        <p:tav tm="100000">
                                          <p:val>
                                            <p:strVal val="#ppt_y+#ppt_h*1.125000"/>
                                          </p:val>
                                        </p:tav>
                                      </p:tavLst>
                                    </p:anim>
                                    <p:animEffect transition="out" filter="wipe(down)">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2" presetClass="entr" presetSubtype="2"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p:tgtEl>
                                          <p:spTgt spid="6"/>
                                        </p:tgtEl>
                                        <p:attrNameLst>
                                          <p:attrName>ppt_x</p:attrName>
                                        </p:attrNameLst>
                                      </p:cBhvr>
                                      <p:tavLst>
                                        <p:tav tm="0">
                                          <p:val>
                                            <p:strVal val="#ppt_x+#ppt_w*1.125000"/>
                                          </p:val>
                                        </p:tav>
                                        <p:tav tm="100000">
                                          <p:val>
                                            <p:strVal val="#ppt_x"/>
                                          </p:val>
                                        </p:tav>
                                      </p:tavLst>
                                    </p:anim>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linds(horizontal)">
                                      <p:cBhvr>
                                        <p:cTn id="47" dur="500"/>
                                        <p:tgtEl>
                                          <p:spTgt spid="7"/>
                                        </p:tgtEl>
                                      </p:cBhvr>
                                    </p:animEffect>
                                  </p:childTnLst>
                                </p:cTn>
                              </p:par>
                              <p:par>
                                <p:cTn id="48" presetID="3" presetClass="entr" presetSubtype="1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linds(horizontal)">
                                      <p:cBhvr>
                                        <p:cTn id="50" dur="500"/>
                                        <p:tgtEl>
                                          <p:spTgt spid="9"/>
                                        </p:tgtEl>
                                      </p:cBhvr>
                                    </p:animEffect>
                                  </p:childTnLst>
                                </p:cTn>
                              </p:par>
                              <p:par>
                                <p:cTn id="51" presetID="3" presetClass="entr" presetSubtype="1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linds(horizontal)">
                                      <p:cBhvr>
                                        <p:cTn id="53" dur="500"/>
                                        <p:tgtEl>
                                          <p:spTgt spid="11"/>
                                        </p:tgtEl>
                                      </p:cBhvr>
                                    </p:animEffect>
                                  </p:childTnLst>
                                </p:cTn>
                              </p:par>
                              <p:par>
                                <p:cTn id="54" presetID="3" presetClass="entr" presetSubtype="1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linds(horizontal)">
                                      <p:cBhvr>
                                        <p:cTn id="56" dur="500"/>
                                        <p:tgtEl>
                                          <p:spTgt spid="12"/>
                                        </p:tgtEl>
                                      </p:cBhvr>
                                    </p:animEffect>
                                  </p:childTnLst>
                                </p:cTn>
                              </p:par>
                              <p:par>
                                <p:cTn id="57" presetID="3" presetClass="entr" presetSubtype="1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linds(horizontal)">
                                      <p:cBhvr>
                                        <p:cTn id="59" dur="500"/>
                                        <p:tgtEl>
                                          <p:spTgt spid="13"/>
                                        </p:tgtEl>
                                      </p:cBhvr>
                                    </p:animEffect>
                                  </p:childTnLst>
                                </p:cTn>
                              </p:par>
                              <p:par>
                                <p:cTn id="60" presetID="3" presetClass="entr" presetSubtype="1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linds(horizontal)">
                                      <p:cBhvr>
                                        <p:cTn id="62" dur="500"/>
                                        <p:tgtEl>
                                          <p:spTgt spid="14"/>
                                        </p:tgtEl>
                                      </p:cBhvr>
                                    </p:animEffect>
                                  </p:childTnLst>
                                </p:cTn>
                              </p:par>
                              <p:par>
                                <p:cTn id="63" presetID="3" presetClass="entr" presetSubtype="1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linds(horizontal)">
                                      <p:cBhvr>
                                        <p:cTn id="65" dur="500"/>
                                        <p:tgtEl>
                                          <p:spTgt spid="15"/>
                                        </p:tgtEl>
                                      </p:cBhvr>
                                    </p:animEffect>
                                  </p:childTnLst>
                                </p:cTn>
                              </p:par>
                              <p:par>
                                <p:cTn id="66" presetID="3" presetClass="entr" presetSubtype="10"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linds(horizontal)">
                                      <p:cBhvr>
                                        <p:cTn id="68" dur="500"/>
                                        <p:tgtEl>
                                          <p:spTgt spid="16"/>
                                        </p:tgtEl>
                                      </p:cBhvr>
                                    </p:animEffect>
                                  </p:childTnLst>
                                </p:cTn>
                              </p:par>
                              <p:par>
                                <p:cTn id="69" presetID="3" presetClass="entr" presetSubtype="10"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blinds(horizontal)">
                                      <p:cBhvr>
                                        <p:cTn id="71" dur="500"/>
                                        <p:tgtEl>
                                          <p:spTgt spid="17"/>
                                        </p:tgtEl>
                                      </p:cBhvr>
                                    </p:animEffect>
                                  </p:childTnLst>
                                </p:cTn>
                              </p:par>
                              <p:par>
                                <p:cTn id="72" presetID="12" presetClass="exit" presetSubtype="4" fill="hold" grpId="1" nodeType="withEffect">
                                  <p:stCondLst>
                                    <p:cond delay="0"/>
                                  </p:stCondLst>
                                  <p:childTnLst>
                                    <p:anim calcmode="lin" valueType="num">
                                      <p:cBhvr additive="base">
                                        <p:cTn id="73" dur="500"/>
                                        <p:tgtEl>
                                          <p:spTgt spid="6"/>
                                        </p:tgtEl>
                                        <p:attrNameLst>
                                          <p:attrName>ppt_y</p:attrName>
                                        </p:attrNameLst>
                                      </p:cBhvr>
                                      <p:tavLst>
                                        <p:tav tm="0">
                                          <p:val>
                                            <p:strVal val="#ppt_y"/>
                                          </p:val>
                                        </p:tav>
                                        <p:tav tm="100000">
                                          <p:val>
                                            <p:strVal val="#ppt_y+#ppt_h*1.125000"/>
                                          </p:val>
                                        </p:tav>
                                      </p:tavLst>
                                    </p:anim>
                                    <p:animEffect transition="out" filter="wipe(down)">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3" presetClass="entr" presetSubtype="10" fill="hold" nodeType="with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blinds(horizontal)">
                                      <p:cBhvr>
                                        <p:cTn id="78" dur="5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1"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dissolve">
                                      <p:cBhvr>
                                        <p:cTn id="83" dur="500"/>
                                        <p:tgtEl>
                                          <p:spTgt spid="19"/>
                                        </p:tgtEl>
                                      </p:cBhvr>
                                    </p:animEffect>
                                  </p:childTnLst>
                                </p:cTn>
                              </p:par>
                              <p:par>
                                <p:cTn id="84" presetID="12" presetClass="entr" presetSubtype="4" fill="hold" nodeType="with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p:tgtEl>
                                          <p:spTgt spid="24"/>
                                        </p:tgtEl>
                                        <p:attrNameLst>
                                          <p:attrName>ppt_y</p:attrName>
                                        </p:attrNameLst>
                                      </p:cBhvr>
                                      <p:tavLst>
                                        <p:tav tm="0">
                                          <p:val>
                                            <p:strVal val="#ppt_y+#ppt_h*1.125000"/>
                                          </p:val>
                                        </p:tav>
                                        <p:tav tm="100000">
                                          <p:val>
                                            <p:strVal val="#ppt_y"/>
                                          </p:val>
                                        </p:tav>
                                      </p:tavLst>
                                    </p:anim>
                                    <p:animEffect transition="in" filter="wipe(up)">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2" nodeType="clickEffect">
                                  <p:stCondLst>
                                    <p:cond delay="0"/>
                                  </p:stCondLst>
                                  <p:childTnLst>
                                    <p:animEffect transition="out" filter="dissolve">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par>
                                <p:cTn id="93" presetID="12" presetClass="exit" presetSubtype="4" fill="hold" nodeType="withEffect">
                                  <p:stCondLst>
                                    <p:cond delay="0"/>
                                  </p:stCondLst>
                                  <p:childTnLst>
                                    <p:anim calcmode="lin" valueType="num">
                                      <p:cBhvr additive="base">
                                        <p:cTn id="94" dur="500"/>
                                        <p:tgtEl>
                                          <p:spTgt spid="24"/>
                                        </p:tgtEl>
                                        <p:attrNameLst>
                                          <p:attrName>ppt_y</p:attrName>
                                        </p:attrNameLst>
                                      </p:cBhvr>
                                      <p:tavLst>
                                        <p:tav tm="0">
                                          <p:val>
                                            <p:strVal val="#ppt_y"/>
                                          </p:val>
                                        </p:tav>
                                        <p:tav tm="100000">
                                          <p:val>
                                            <p:strVal val="#ppt_y+#ppt_h*1.125000"/>
                                          </p:val>
                                        </p:tav>
                                      </p:tavLst>
                                    </p:anim>
                                    <p:animEffect transition="out" filter="wipe(down)">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par>
                                <p:cTn id="97" presetID="12" presetClass="entr" presetSubtype="4" fill="hold" grpId="0" nodeType="with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additive="base">
                                        <p:cTn id="99" dur="500"/>
                                        <p:tgtEl>
                                          <p:spTgt spid="22"/>
                                        </p:tgtEl>
                                        <p:attrNameLst>
                                          <p:attrName>ppt_y</p:attrName>
                                        </p:attrNameLst>
                                      </p:cBhvr>
                                      <p:tavLst>
                                        <p:tav tm="0">
                                          <p:val>
                                            <p:strVal val="#ppt_y+#ppt_h*1.125000"/>
                                          </p:val>
                                        </p:tav>
                                        <p:tav tm="100000">
                                          <p:val>
                                            <p:strVal val="#ppt_y"/>
                                          </p:val>
                                        </p:tav>
                                      </p:tavLst>
                                    </p:anim>
                                    <p:animEffect transition="in" filter="wipe(up)">
                                      <p:cBhvr>
                                        <p:cTn id="100" dur="5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12" presetClass="exit" presetSubtype="4" fill="hold" grpId="1" nodeType="clickEffect">
                                  <p:stCondLst>
                                    <p:cond delay="0"/>
                                  </p:stCondLst>
                                  <p:childTnLst>
                                    <p:anim calcmode="lin" valueType="num">
                                      <p:cBhvr additive="base">
                                        <p:cTn id="104" dur="500"/>
                                        <p:tgtEl>
                                          <p:spTgt spid="22"/>
                                        </p:tgtEl>
                                        <p:attrNameLst>
                                          <p:attrName>ppt_y</p:attrName>
                                        </p:attrNameLst>
                                      </p:cBhvr>
                                      <p:tavLst>
                                        <p:tav tm="0">
                                          <p:val>
                                            <p:strVal val="#ppt_y"/>
                                          </p:val>
                                        </p:tav>
                                        <p:tav tm="100000">
                                          <p:val>
                                            <p:strVal val="#ppt_y+#ppt_h*1.125000"/>
                                          </p:val>
                                        </p:tav>
                                      </p:tavLst>
                                    </p:anim>
                                    <p:animEffect transition="out" filter="wipe(down)">
                                      <p:cBhvr>
                                        <p:cTn id="105" dur="500"/>
                                        <p:tgtEl>
                                          <p:spTgt spid="22"/>
                                        </p:tgtEl>
                                      </p:cBhvr>
                                    </p:animEffect>
                                    <p:set>
                                      <p:cBhvr>
                                        <p:cTn id="106" dur="1" fill="hold">
                                          <p:stCondLst>
                                            <p:cond delay="499"/>
                                          </p:stCondLst>
                                        </p:cTn>
                                        <p:tgtEl>
                                          <p:spTgt spid="22"/>
                                        </p:tgtEl>
                                        <p:attrNameLst>
                                          <p:attrName>style.visibility</p:attrName>
                                        </p:attrNameLst>
                                      </p:cBhvr>
                                      <p:to>
                                        <p:strVal val="hidden"/>
                                      </p:to>
                                    </p:set>
                                  </p:childTnLst>
                                </p:cTn>
                              </p:par>
                              <p:par>
                                <p:cTn id="107" presetID="9"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dissolve">
                                      <p:cBhvr>
                                        <p:cTn id="109" dur="500"/>
                                        <p:tgtEl>
                                          <p:spTgt spid="20"/>
                                        </p:tgtEl>
                                      </p:cBhvr>
                                    </p:animEffect>
                                  </p:childTnLst>
                                </p:cTn>
                              </p:par>
                              <p:par>
                                <p:cTn id="110" presetID="12" presetClass="entr" presetSubtype="4" fill="hold" nodeType="withEffect">
                                  <p:stCondLst>
                                    <p:cond delay="0"/>
                                  </p:stCondLst>
                                  <p:childTnLst>
                                    <p:set>
                                      <p:cBhvr>
                                        <p:cTn id="111" dur="1" fill="hold">
                                          <p:stCondLst>
                                            <p:cond delay="0"/>
                                          </p:stCondLst>
                                        </p:cTn>
                                        <p:tgtEl>
                                          <p:spTgt spid="25"/>
                                        </p:tgtEl>
                                        <p:attrNameLst>
                                          <p:attrName>style.visibility</p:attrName>
                                        </p:attrNameLst>
                                      </p:cBhvr>
                                      <p:to>
                                        <p:strVal val="visible"/>
                                      </p:to>
                                    </p:set>
                                    <p:anim calcmode="lin" valueType="num">
                                      <p:cBhvr additive="base">
                                        <p:cTn id="112" dur="500"/>
                                        <p:tgtEl>
                                          <p:spTgt spid="25"/>
                                        </p:tgtEl>
                                        <p:attrNameLst>
                                          <p:attrName>ppt_y</p:attrName>
                                        </p:attrNameLst>
                                      </p:cBhvr>
                                      <p:tavLst>
                                        <p:tav tm="0">
                                          <p:val>
                                            <p:strVal val="#ppt_y+#ppt_h*1.125000"/>
                                          </p:val>
                                        </p:tav>
                                        <p:tav tm="100000">
                                          <p:val>
                                            <p:strVal val="#ppt_y"/>
                                          </p:val>
                                        </p:tav>
                                      </p:tavLst>
                                    </p:anim>
                                    <p:animEffect transition="in" filter="wipe(up)">
                                      <p:cBhvr>
                                        <p:cTn id="113" dur="500"/>
                                        <p:tgtEl>
                                          <p:spTgt spid="25"/>
                                        </p:tgtEl>
                                      </p:cBhvr>
                                    </p:animEffect>
                                  </p:childTnLst>
                                </p:cTn>
                              </p:par>
                            </p:childTnLst>
                          </p:cTn>
                        </p:par>
                      </p:childTnLst>
                    </p:cTn>
                  </p:par>
                  <p:par>
                    <p:cTn id="114" fill="hold">
                      <p:stCondLst>
                        <p:cond delay="indefinite"/>
                      </p:stCondLst>
                      <p:childTnLst>
                        <p:par>
                          <p:cTn id="115" fill="hold">
                            <p:stCondLst>
                              <p:cond delay="0"/>
                            </p:stCondLst>
                            <p:childTnLst>
                              <p:par>
                                <p:cTn id="116" presetID="12" presetClass="entr" presetSubtype="8" fill="hold" grpId="0" nodeType="clickEffect">
                                  <p:stCondLst>
                                    <p:cond delay="0"/>
                                  </p:stCondLst>
                                  <p:childTnLst>
                                    <p:set>
                                      <p:cBhvr>
                                        <p:cTn id="117" dur="1" fill="hold">
                                          <p:stCondLst>
                                            <p:cond delay="0"/>
                                          </p:stCondLst>
                                        </p:cTn>
                                        <p:tgtEl>
                                          <p:spTgt spid="18"/>
                                        </p:tgtEl>
                                        <p:attrNameLst>
                                          <p:attrName>style.visibility</p:attrName>
                                        </p:attrNameLst>
                                      </p:cBhvr>
                                      <p:to>
                                        <p:strVal val="visible"/>
                                      </p:to>
                                    </p:set>
                                    <p:anim calcmode="lin" valueType="num">
                                      <p:cBhvr additive="base">
                                        <p:cTn id="118" dur="500"/>
                                        <p:tgtEl>
                                          <p:spTgt spid="18"/>
                                        </p:tgtEl>
                                        <p:attrNameLst>
                                          <p:attrName>ppt_x</p:attrName>
                                        </p:attrNameLst>
                                      </p:cBhvr>
                                      <p:tavLst>
                                        <p:tav tm="0">
                                          <p:val>
                                            <p:strVal val="#ppt_x-#ppt_w*1.125000"/>
                                          </p:val>
                                        </p:tav>
                                        <p:tav tm="100000">
                                          <p:val>
                                            <p:strVal val="#ppt_x"/>
                                          </p:val>
                                        </p:tav>
                                      </p:tavLst>
                                    </p:anim>
                                    <p:animEffect transition="in" filter="wipe(right)">
                                      <p:cBhvr>
                                        <p:cTn id="119" dur="500"/>
                                        <p:tgtEl>
                                          <p:spTgt spid="18"/>
                                        </p:tgtEl>
                                      </p:cBhvr>
                                    </p:animEffect>
                                  </p:childTnLst>
                                </p:cTn>
                              </p:par>
                            </p:childTnLst>
                          </p:cTn>
                        </p:par>
                      </p:childTnLst>
                    </p:cTn>
                  </p:par>
                  <p:par>
                    <p:cTn id="120" fill="hold">
                      <p:stCondLst>
                        <p:cond delay="indefinite"/>
                      </p:stCondLst>
                      <p:childTnLst>
                        <p:par>
                          <p:cTn id="121" fill="hold">
                            <p:stCondLst>
                              <p:cond delay="0"/>
                            </p:stCondLst>
                            <p:childTnLst>
                              <p:par>
                                <p:cTn id="122" presetID="12" presetClass="exit" presetSubtype="4" fill="hold" grpId="1" nodeType="clickEffect">
                                  <p:stCondLst>
                                    <p:cond delay="0"/>
                                  </p:stCondLst>
                                  <p:childTnLst>
                                    <p:anim calcmode="lin" valueType="num">
                                      <p:cBhvr additive="base">
                                        <p:cTn id="123" dur="500"/>
                                        <p:tgtEl>
                                          <p:spTgt spid="20"/>
                                        </p:tgtEl>
                                        <p:attrNameLst>
                                          <p:attrName>ppt_y</p:attrName>
                                        </p:attrNameLst>
                                      </p:cBhvr>
                                      <p:tavLst>
                                        <p:tav tm="0">
                                          <p:val>
                                            <p:strVal val="#ppt_y"/>
                                          </p:val>
                                        </p:tav>
                                        <p:tav tm="100000">
                                          <p:val>
                                            <p:strVal val="#ppt_y+#ppt_h*1.125000"/>
                                          </p:val>
                                        </p:tav>
                                      </p:tavLst>
                                    </p:anim>
                                    <p:animEffect transition="out" filter="wipe(down)">
                                      <p:cBhvr>
                                        <p:cTn id="124" dur="500"/>
                                        <p:tgtEl>
                                          <p:spTgt spid="20"/>
                                        </p:tgtEl>
                                      </p:cBhvr>
                                    </p:animEffect>
                                    <p:set>
                                      <p:cBhvr>
                                        <p:cTn id="125" dur="1" fill="hold">
                                          <p:stCondLst>
                                            <p:cond delay="499"/>
                                          </p:stCondLst>
                                        </p:cTn>
                                        <p:tgtEl>
                                          <p:spTgt spid="20"/>
                                        </p:tgtEl>
                                        <p:attrNameLst>
                                          <p:attrName>style.visibility</p:attrName>
                                        </p:attrNameLst>
                                      </p:cBhvr>
                                      <p:to>
                                        <p:strVal val="hidden"/>
                                      </p:to>
                                    </p:set>
                                  </p:childTnLst>
                                </p:cTn>
                              </p:par>
                              <p:par>
                                <p:cTn id="126" presetID="12" presetClass="exit" presetSubtype="4" fill="hold" nodeType="withEffect">
                                  <p:stCondLst>
                                    <p:cond delay="0"/>
                                  </p:stCondLst>
                                  <p:childTnLst>
                                    <p:anim calcmode="lin" valueType="num">
                                      <p:cBhvr additive="base">
                                        <p:cTn id="127" dur="500"/>
                                        <p:tgtEl>
                                          <p:spTgt spid="25"/>
                                        </p:tgtEl>
                                        <p:attrNameLst>
                                          <p:attrName>ppt_y</p:attrName>
                                        </p:attrNameLst>
                                      </p:cBhvr>
                                      <p:tavLst>
                                        <p:tav tm="0">
                                          <p:val>
                                            <p:strVal val="#ppt_y"/>
                                          </p:val>
                                        </p:tav>
                                        <p:tav tm="100000">
                                          <p:val>
                                            <p:strVal val="#ppt_y+#ppt_h*1.125000"/>
                                          </p:val>
                                        </p:tav>
                                      </p:tavLst>
                                    </p:anim>
                                    <p:animEffect transition="out" filter="wipe(down)">
                                      <p:cBhvr>
                                        <p:cTn id="128" dur="500"/>
                                        <p:tgtEl>
                                          <p:spTgt spid="25"/>
                                        </p:tgtEl>
                                      </p:cBhvr>
                                    </p:animEffect>
                                    <p:set>
                                      <p:cBhvr>
                                        <p:cTn id="129" dur="1" fill="hold">
                                          <p:stCondLst>
                                            <p:cond delay="499"/>
                                          </p:stCondLst>
                                        </p:cTn>
                                        <p:tgtEl>
                                          <p:spTgt spid="25"/>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2" presetClass="exit" presetSubtype="4" fill="hold" grpId="1" nodeType="clickEffect">
                                  <p:stCondLst>
                                    <p:cond delay="0"/>
                                  </p:stCondLst>
                                  <p:childTnLst>
                                    <p:anim calcmode="lin" valueType="num">
                                      <p:cBhvr additive="base">
                                        <p:cTn id="133" dur="500"/>
                                        <p:tgtEl>
                                          <p:spTgt spid="18"/>
                                        </p:tgtEl>
                                        <p:attrNameLst>
                                          <p:attrName>ppt_y</p:attrName>
                                        </p:attrNameLst>
                                      </p:cBhvr>
                                      <p:tavLst>
                                        <p:tav tm="0">
                                          <p:val>
                                            <p:strVal val="#ppt_y"/>
                                          </p:val>
                                        </p:tav>
                                        <p:tav tm="100000">
                                          <p:val>
                                            <p:strVal val="#ppt_y+#ppt_h*1.125000"/>
                                          </p:val>
                                        </p:tav>
                                      </p:tavLst>
                                    </p:anim>
                                    <p:animEffect transition="out" filter="wipe(down)">
                                      <p:cBhvr>
                                        <p:cTn id="134" dur="500"/>
                                        <p:tgtEl>
                                          <p:spTgt spid="18"/>
                                        </p:tgtEl>
                                      </p:cBhvr>
                                    </p:animEffect>
                                    <p:set>
                                      <p:cBhvr>
                                        <p:cTn id="1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1" animBg="1"/>
      <p:bldP spid="19" grpId="2" animBg="1"/>
      <p:bldP spid="20" grpId="0" animBg="1"/>
      <p:bldP spid="20" grpId="1" animBg="1"/>
      <p:bldP spid="6" grpId="0" animBg="1"/>
      <p:bldP spid="6" grpId="1" animBg="1"/>
      <p:bldP spid="22" grpId="0" animBg="1"/>
      <p:bldP spid="22" grpId="1" animBg="1"/>
      <p:bldP spid="27" grpId="0" animBg="1"/>
      <p:bldP spid="27" grpId="1" animBg="1"/>
      <p:bldP spid="29" grpId="0" animBg="1"/>
      <p:bldP spid="2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908" y="351367"/>
            <a:ext cx="8229600" cy="1143000"/>
          </a:xfrm>
        </p:spPr>
        <p:txBody>
          <a:bodyPr>
            <a:normAutofit fontScale="90000"/>
          </a:bodyPr>
          <a:lstStyle/>
          <a:p>
            <a:r>
              <a:rPr lang="sv-SE" sz="4000" b="0" i="0" dirty="0" err="1" smtClean="0">
                <a:solidFill>
                  <a:schemeClr val="tx2">
                    <a:lumMod val="75000"/>
                  </a:schemeClr>
                </a:solidFill>
                <a:latin typeface="+mn-lt"/>
              </a:rPr>
              <a:t>Answers</a:t>
            </a:r>
            <a:r>
              <a:rPr lang="sv-SE" sz="4000" b="0" i="0" dirty="0" smtClean="0">
                <a:solidFill>
                  <a:schemeClr val="tx2">
                    <a:lumMod val="75000"/>
                  </a:schemeClr>
                </a:solidFill>
                <a:latin typeface="+mn-lt"/>
              </a:rPr>
              <a:t> </a:t>
            </a:r>
            <a:r>
              <a:rPr lang="sv-SE" sz="4000" b="0" i="0" dirty="0" err="1" smtClean="0">
                <a:solidFill>
                  <a:schemeClr val="tx2">
                    <a:lumMod val="75000"/>
                  </a:schemeClr>
                </a:solidFill>
                <a:latin typeface="+mn-lt"/>
              </a:rPr>
              <a:t>to</a:t>
            </a:r>
            <a:r>
              <a:rPr lang="sv-SE" sz="4000" b="0" i="0" dirty="0" smtClean="0">
                <a:solidFill>
                  <a:schemeClr val="tx2">
                    <a:lumMod val="75000"/>
                  </a:schemeClr>
                </a:solidFill>
                <a:latin typeface="+mn-lt"/>
              </a:rPr>
              <a:t> the </a:t>
            </a:r>
            <a:r>
              <a:rPr lang="sv-SE" sz="4000" b="0" i="0" dirty="0" err="1" smtClean="0">
                <a:solidFill>
                  <a:schemeClr val="tx2">
                    <a:lumMod val="75000"/>
                  </a:schemeClr>
                </a:solidFill>
                <a:latin typeface="+mn-lt"/>
              </a:rPr>
              <a:t>quiz</a:t>
            </a:r>
            <a:r>
              <a:rPr lang="sv-SE" sz="4000" b="0" i="0" dirty="0" smtClean="0">
                <a:solidFill>
                  <a:schemeClr val="tx2">
                    <a:lumMod val="75000"/>
                  </a:schemeClr>
                </a:solidFill>
                <a:latin typeface="+mn-lt"/>
              </a:rPr>
              <a:t>!</a:t>
            </a:r>
            <a:br>
              <a:rPr lang="sv-SE" sz="4000" b="0" i="0" dirty="0" smtClean="0">
                <a:solidFill>
                  <a:schemeClr val="tx2">
                    <a:lumMod val="75000"/>
                  </a:schemeClr>
                </a:solidFill>
                <a:latin typeface="+mn-lt"/>
              </a:rPr>
            </a:br>
            <a:r>
              <a:rPr lang="sv-SE" sz="3100" b="0" i="0" dirty="0" smtClean="0">
                <a:solidFill>
                  <a:schemeClr val="tx2">
                    <a:lumMod val="75000"/>
                  </a:schemeClr>
                </a:solidFill>
                <a:latin typeface="+mn-lt"/>
              </a:rPr>
              <a:t>(</a:t>
            </a:r>
            <a:r>
              <a:rPr lang="sv-SE" sz="3100" b="0" i="0" dirty="0" err="1" smtClean="0">
                <a:solidFill>
                  <a:schemeClr val="tx2">
                    <a:lumMod val="75000"/>
                  </a:schemeClr>
                </a:solidFill>
                <a:latin typeface="+mn-lt"/>
              </a:rPr>
              <a:t>Ethnologue</a:t>
            </a:r>
            <a:r>
              <a:rPr lang="sv-SE" sz="3100" b="0" i="0" dirty="0" smtClean="0">
                <a:solidFill>
                  <a:schemeClr val="tx2">
                    <a:lumMod val="75000"/>
                  </a:schemeClr>
                </a:solidFill>
                <a:latin typeface="+mn-lt"/>
              </a:rPr>
              <a:t> 2014)</a:t>
            </a:r>
            <a:endParaRPr lang="en-US" sz="4000" b="0" i="0" dirty="0">
              <a:solidFill>
                <a:schemeClr val="tx2">
                  <a:lumMod val="75000"/>
                </a:schemeClr>
              </a:solidFill>
              <a:latin typeface="+mn-lt"/>
            </a:endParaRPr>
          </a:p>
        </p:txBody>
      </p:sp>
      <p:sp>
        <p:nvSpPr>
          <p:cNvPr id="3" name="Content Placeholder 2"/>
          <p:cNvSpPr>
            <a:spLocks noGrp="1"/>
          </p:cNvSpPr>
          <p:nvPr>
            <p:ph idx="1"/>
          </p:nvPr>
        </p:nvSpPr>
        <p:spPr>
          <a:xfrm>
            <a:off x="1429409" y="1621367"/>
            <a:ext cx="7016091" cy="4525963"/>
          </a:xfrm>
        </p:spPr>
        <p:txBody>
          <a:bodyPr>
            <a:noAutofit/>
          </a:bodyPr>
          <a:lstStyle/>
          <a:p>
            <a:pPr marL="0" indent="0">
              <a:lnSpc>
                <a:spcPct val="90000"/>
              </a:lnSpc>
              <a:buNone/>
            </a:pPr>
            <a:r>
              <a:rPr lang="sv-SE" b="0" i="0" dirty="0">
                <a:solidFill>
                  <a:schemeClr val="tx2">
                    <a:lumMod val="75000"/>
                  </a:schemeClr>
                </a:solidFill>
                <a:latin typeface="+mn-lt"/>
              </a:rPr>
              <a:t>1. </a:t>
            </a:r>
            <a:r>
              <a:rPr lang="sv-SE" b="0" i="0" dirty="0" smtClean="0">
                <a:solidFill>
                  <a:schemeClr val="tx2">
                    <a:lumMod val="75000"/>
                  </a:schemeClr>
                </a:solidFill>
                <a:latin typeface="+mn-lt"/>
              </a:rPr>
              <a:t>”</a:t>
            </a:r>
            <a:r>
              <a:rPr lang="sv-SE" b="0" i="0" dirty="0" err="1" smtClean="0">
                <a:solidFill>
                  <a:schemeClr val="tx2">
                    <a:lumMod val="75000"/>
                  </a:schemeClr>
                </a:solidFill>
                <a:latin typeface="+mn-lt"/>
              </a:rPr>
              <a:t>Chinese</a:t>
            </a:r>
            <a:r>
              <a:rPr lang="sv-SE" b="0" i="0" dirty="0" smtClean="0">
                <a:solidFill>
                  <a:schemeClr val="tx2">
                    <a:lumMod val="75000"/>
                  </a:schemeClr>
                </a:solidFill>
                <a:latin typeface="+mn-lt"/>
              </a:rPr>
              <a:t>” 			</a:t>
            </a:r>
            <a:r>
              <a:rPr lang="en-US" b="0" i="0" dirty="0">
                <a:solidFill>
                  <a:schemeClr val="tx2">
                    <a:lumMod val="75000"/>
                  </a:schemeClr>
                </a:solidFill>
                <a:latin typeface="+mn-lt"/>
              </a:rPr>
              <a:t>1,197</a:t>
            </a:r>
            <a:r>
              <a:rPr lang="en-US" b="0" i="0" dirty="0" smtClean="0">
                <a:solidFill>
                  <a:schemeClr val="tx2">
                    <a:lumMod val="75000"/>
                  </a:schemeClr>
                </a:solidFill>
                <a:latin typeface="+mn-lt"/>
              </a:rPr>
              <a:t> millions</a:t>
            </a:r>
            <a:endParaRPr lang="sv-SE" b="0" i="0" dirty="0">
              <a:solidFill>
                <a:schemeClr val="tx2">
                  <a:lumMod val="75000"/>
                </a:schemeClr>
              </a:solidFill>
              <a:latin typeface="+mn-lt"/>
              <a:hlinkClick r:id="rId3"/>
            </a:endParaRPr>
          </a:p>
          <a:p>
            <a:pPr marL="0" indent="0">
              <a:lnSpc>
                <a:spcPct val="90000"/>
              </a:lnSpc>
              <a:buNone/>
            </a:pPr>
            <a:r>
              <a:rPr lang="fi-FI" b="0" i="0" dirty="0">
                <a:solidFill>
                  <a:schemeClr val="tx2">
                    <a:lumMod val="75000"/>
                  </a:schemeClr>
                </a:solidFill>
                <a:latin typeface="+mn-lt"/>
              </a:rPr>
              <a:t>2. </a:t>
            </a:r>
            <a:r>
              <a:rPr lang="fi-FI" b="0" i="0" dirty="0" smtClean="0">
                <a:solidFill>
                  <a:schemeClr val="tx2">
                    <a:lumMod val="75000"/>
                  </a:schemeClr>
                </a:solidFill>
                <a:latin typeface="+mn-lt"/>
              </a:rPr>
              <a:t>Spanish				</a:t>
            </a:r>
            <a:r>
              <a:rPr lang="en-US" b="0" i="0" dirty="0" smtClean="0">
                <a:solidFill>
                  <a:schemeClr val="tx2">
                    <a:lumMod val="75000"/>
                  </a:schemeClr>
                </a:solidFill>
                <a:latin typeface="+mn-lt"/>
              </a:rPr>
              <a:t>414 millions</a:t>
            </a:r>
            <a:endParaRPr lang="fi-FI" b="0" i="0" dirty="0">
              <a:solidFill>
                <a:schemeClr val="tx2">
                  <a:lumMod val="75000"/>
                </a:schemeClr>
              </a:solidFill>
              <a:latin typeface="+mn-lt"/>
            </a:endParaRPr>
          </a:p>
          <a:p>
            <a:pPr marL="0" indent="0">
              <a:lnSpc>
                <a:spcPct val="90000"/>
              </a:lnSpc>
              <a:buNone/>
            </a:pPr>
            <a:r>
              <a:rPr lang="nl-NL" b="0" i="0" dirty="0">
                <a:solidFill>
                  <a:schemeClr val="tx2">
                    <a:lumMod val="75000"/>
                  </a:schemeClr>
                </a:solidFill>
                <a:latin typeface="+mn-lt"/>
              </a:rPr>
              <a:t>3. </a:t>
            </a:r>
            <a:r>
              <a:rPr lang="nl-NL" b="0" i="0" dirty="0" smtClean="0">
                <a:solidFill>
                  <a:schemeClr val="tx2">
                    <a:lumMod val="75000"/>
                  </a:schemeClr>
                </a:solidFill>
                <a:latin typeface="+mn-lt"/>
              </a:rPr>
              <a:t>English 				</a:t>
            </a:r>
            <a:r>
              <a:rPr lang="en-US" b="0" i="0" dirty="0" smtClean="0">
                <a:solidFill>
                  <a:schemeClr val="tx2">
                    <a:lumMod val="75000"/>
                  </a:schemeClr>
                </a:solidFill>
                <a:latin typeface="+mn-lt"/>
              </a:rPr>
              <a:t>335 millions</a:t>
            </a:r>
            <a:endParaRPr lang="nl-NL" b="0" i="0" dirty="0">
              <a:solidFill>
                <a:schemeClr val="tx2">
                  <a:lumMod val="75000"/>
                </a:schemeClr>
              </a:solidFill>
              <a:latin typeface="+mn-lt"/>
            </a:endParaRPr>
          </a:p>
          <a:p>
            <a:pPr marL="0" indent="0">
              <a:lnSpc>
                <a:spcPct val="90000"/>
              </a:lnSpc>
              <a:buNone/>
            </a:pPr>
            <a:r>
              <a:rPr lang="en-US" b="0" i="0" dirty="0" smtClean="0">
                <a:solidFill>
                  <a:schemeClr val="tx2">
                    <a:lumMod val="75000"/>
                  </a:schemeClr>
                </a:solidFill>
                <a:latin typeface="+mn-lt"/>
              </a:rPr>
              <a:t>4. </a:t>
            </a:r>
            <a:r>
              <a:rPr lang="en-US" b="0" i="0" dirty="0">
                <a:solidFill>
                  <a:schemeClr val="tx2">
                    <a:lumMod val="75000"/>
                  </a:schemeClr>
                </a:solidFill>
                <a:latin typeface="+mn-lt"/>
              </a:rPr>
              <a:t>Hindi 			</a:t>
            </a:r>
            <a:r>
              <a:rPr lang="en-US" b="0" i="0" dirty="0" smtClean="0">
                <a:solidFill>
                  <a:schemeClr val="tx2">
                    <a:lumMod val="75000"/>
                  </a:schemeClr>
                </a:solidFill>
                <a:latin typeface="+mn-lt"/>
              </a:rPr>
              <a:t>	</a:t>
            </a:r>
            <a:r>
              <a:rPr lang="en-US" b="0" i="0" dirty="0">
                <a:solidFill>
                  <a:schemeClr val="tx2">
                    <a:lumMod val="75000"/>
                  </a:schemeClr>
                </a:solidFill>
                <a:latin typeface="+mn-lt"/>
              </a:rPr>
              <a:t>	260 </a:t>
            </a:r>
            <a:r>
              <a:rPr lang="en-US" b="0" i="0" dirty="0" smtClean="0">
                <a:solidFill>
                  <a:schemeClr val="tx2">
                    <a:lumMod val="75000"/>
                  </a:schemeClr>
                </a:solidFill>
                <a:latin typeface="+mn-lt"/>
              </a:rPr>
              <a:t>millions</a:t>
            </a:r>
            <a:endParaRPr lang="sv-SE" b="0" i="0" dirty="0" smtClean="0">
              <a:solidFill>
                <a:schemeClr val="tx2">
                  <a:lumMod val="75000"/>
                </a:schemeClr>
              </a:solidFill>
              <a:latin typeface="+mn-lt"/>
            </a:endParaRPr>
          </a:p>
          <a:p>
            <a:pPr marL="0" indent="0">
              <a:lnSpc>
                <a:spcPct val="90000"/>
              </a:lnSpc>
              <a:buNone/>
            </a:pPr>
            <a:r>
              <a:rPr lang="sv-SE" b="0" i="0" dirty="0">
                <a:solidFill>
                  <a:schemeClr val="tx2">
                    <a:lumMod val="75000"/>
                  </a:schemeClr>
                </a:solidFill>
                <a:latin typeface="+mn-lt"/>
              </a:rPr>
              <a:t>5</a:t>
            </a:r>
            <a:r>
              <a:rPr lang="sv-SE" b="0" i="0" dirty="0" smtClean="0">
                <a:solidFill>
                  <a:schemeClr val="tx2">
                    <a:lumMod val="75000"/>
                  </a:schemeClr>
                </a:solidFill>
                <a:latin typeface="+mn-lt"/>
              </a:rPr>
              <a:t>. ”</a:t>
            </a:r>
            <a:r>
              <a:rPr lang="sv-SE" b="0" i="0" dirty="0" err="1" smtClean="0">
                <a:solidFill>
                  <a:schemeClr val="tx2">
                    <a:lumMod val="75000"/>
                  </a:schemeClr>
                </a:solidFill>
                <a:latin typeface="+mn-lt"/>
              </a:rPr>
              <a:t>Arabic</a:t>
            </a:r>
            <a:r>
              <a:rPr lang="sv-SE" b="0" i="0" dirty="0" smtClean="0">
                <a:solidFill>
                  <a:schemeClr val="tx2">
                    <a:lumMod val="75000"/>
                  </a:schemeClr>
                </a:solidFill>
                <a:latin typeface="+mn-lt"/>
              </a:rPr>
              <a:t>” 				</a:t>
            </a:r>
            <a:r>
              <a:rPr lang="en-US" b="0" i="0" dirty="0" smtClean="0">
                <a:solidFill>
                  <a:schemeClr val="tx2">
                    <a:lumMod val="75000"/>
                  </a:schemeClr>
                </a:solidFill>
                <a:latin typeface="+mn-lt"/>
              </a:rPr>
              <a:t>237 millions</a:t>
            </a:r>
            <a:endParaRPr lang="sv-SE" b="0" i="0" dirty="0">
              <a:solidFill>
                <a:schemeClr val="tx2">
                  <a:lumMod val="75000"/>
                </a:schemeClr>
              </a:solidFill>
              <a:latin typeface="+mn-lt"/>
              <a:hlinkClick r:id="rId4"/>
            </a:endParaRPr>
          </a:p>
          <a:p>
            <a:pPr marL="0" indent="0">
              <a:lnSpc>
                <a:spcPct val="90000"/>
              </a:lnSpc>
              <a:buNone/>
            </a:pPr>
            <a:r>
              <a:rPr lang="sv-SE" b="0" i="0" dirty="0" smtClean="0">
                <a:solidFill>
                  <a:schemeClr val="tx2">
                    <a:lumMod val="75000"/>
                  </a:schemeClr>
                </a:solidFill>
                <a:latin typeface="+mn-lt"/>
              </a:rPr>
              <a:t>6. </a:t>
            </a:r>
            <a:r>
              <a:rPr lang="sv-SE" b="0" i="0" dirty="0" err="1" smtClean="0">
                <a:solidFill>
                  <a:schemeClr val="tx2">
                    <a:lumMod val="75000"/>
                  </a:schemeClr>
                </a:solidFill>
                <a:latin typeface="+mn-lt"/>
              </a:rPr>
              <a:t>Portuguese</a:t>
            </a:r>
            <a:r>
              <a:rPr lang="sv-SE" b="0" i="0" dirty="0" smtClean="0">
                <a:solidFill>
                  <a:schemeClr val="tx2">
                    <a:lumMod val="75000"/>
                  </a:schemeClr>
                </a:solidFill>
                <a:latin typeface="+mn-lt"/>
              </a:rPr>
              <a:t> 		</a:t>
            </a:r>
            <a:r>
              <a:rPr lang="en-US" b="0" i="0" dirty="0" smtClean="0">
                <a:solidFill>
                  <a:schemeClr val="tx2">
                    <a:lumMod val="75000"/>
                  </a:schemeClr>
                </a:solidFill>
                <a:latin typeface="+mn-lt"/>
              </a:rPr>
              <a:t>203 millions</a:t>
            </a:r>
          </a:p>
          <a:p>
            <a:pPr marL="0" indent="0">
              <a:lnSpc>
                <a:spcPct val="90000"/>
              </a:lnSpc>
              <a:buNone/>
            </a:pPr>
            <a:r>
              <a:rPr lang="en-US" b="0" i="0" dirty="0">
                <a:solidFill>
                  <a:schemeClr val="tx2">
                    <a:lumMod val="75000"/>
                  </a:schemeClr>
                </a:solidFill>
                <a:latin typeface="+mn-lt"/>
              </a:rPr>
              <a:t>7</a:t>
            </a:r>
            <a:r>
              <a:rPr lang="en-US" b="0" i="0" dirty="0" smtClean="0">
                <a:solidFill>
                  <a:schemeClr val="tx2">
                    <a:lumMod val="75000"/>
                  </a:schemeClr>
                </a:solidFill>
                <a:latin typeface="+mn-lt"/>
              </a:rPr>
              <a:t>. Bengali 				193 millions</a:t>
            </a:r>
            <a:endParaRPr lang="en-US" b="0" i="0" dirty="0">
              <a:solidFill>
                <a:schemeClr val="tx2">
                  <a:lumMod val="75000"/>
                </a:schemeClr>
              </a:solidFill>
              <a:latin typeface="+mn-lt"/>
            </a:endParaRPr>
          </a:p>
          <a:p>
            <a:pPr marL="0" indent="0">
              <a:lnSpc>
                <a:spcPct val="90000"/>
              </a:lnSpc>
              <a:buNone/>
            </a:pPr>
            <a:r>
              <a:rPr lang="sv-SE" b="0" i="0" dirty="0" smtClean="0">
                <a:solidFill>
                  <a:schemeClr val="tx2">
                    <a:lumMod val="75000"/>
                  </a:schemeClr>
                </a:solidFill>
                <a:latin typeface="+mn-lt"/>
              </a:rPr>
              <a:t>8</a:t>
            </a:r>
            <a:r>
              <a:rPr lang="sv-SE" b="0" i="0" dirty="0">
                <a:solidFill>
                  <a:schemeClr val="tx2">
                    <a:lumMod val="75000"/>
                  </a:schemeClr>
                </a:solidFill>
                <a:latin typeface="+mn-lt"/>
              </a:rPr>
              <a:t>. </a:t>
            </a:r>
            <a:r>
              <a:rPr lang="sv-SE" b="0" i="0" dirty="0" err="1" smtClean="0">
                <a:solidFill>
                  <a:schemeClr val="tx2">
                    <a:lumMod val="75000"/>
                  </a:schemeClr>
                </a:solidFill>
                <a:latin typeface="+mn-lt"/>
              </a:rPr>
              <a:t>Russian</a:t>
            </a:r>
            <a:r>
              <a:rPr lang="sv-SE" b="0" i="0" dirty="0" smtClean="0">
                <a:solidFill>
                  <a:schemeClr val="tx2">
                    <a:lumMod val="75000"/>
                  </a:schemeClr>
                </a:solidFill>
                <a:latin typeface="+mn-lt"/>
              </a:rPr>
              <a:t> 				</a:t>
            </a:r>
            <a:r>
              <a:rPr lang="en-US" b="0" i="0" dirty="0" smtClean="0">
                <a:solidFill>
                  <a:schemeClr val="tx2">
                    <a:lumMod val="75000"/>
                  </a:schemeClr>
                </a:solidFill>
                <a:latin typeface="+mn-lt"/>
              </a:rPr>
              <a:t>167 millions</a:t>
            </a:r>
            <a:endParaRPr lang="en-US" b="0" i="0" dirty="0">
              <a:solidFill>
                <a:schemeClr val="tx2">
                  <a:lumMod val="75000"/>
                </a:schemeClr>
              </a:solidFill>
              <a:latin typeface="+mn-lt"/>
            </a:endParaRPr>
          </a:p>
        </p:txBody>
      </p:sp>
      <p:sp>
        <p:nvSpPr>
          <p:cNvPr id="12" name="12-Point Star 11"/>
          <p:cNvSpPr/>
          <p:nvPr/>
        </p:nvSpPr>
        <p:spPr>
          <a:xfrm>
            <a:off x="2629509" y="2388389"/>
            <a:ext cx="4254932" cy="2399512"/>
          </a:xfrm>
          <a:prstGeom prst="star12">
            <a:avLst/>
          </a:prstGeom>
          <a:solidFill>
            <a:schemeClr val="accent1">
              <a:lumMod val="20000"/>
              <a:lumOff val="80000"/>
            </a:schemeClr>
          </a:solidFill>
          <a:ln w="31750"/>
        </p:spPr>
        <p:style>
          <a:lnRef idx="1">
            <a:schemeClr val="accent1"/>
          </a:lnRef>
          <a:fillRef idx="3">
            <a:schemeClr val="accent1"/>
          </a:fillRef>
          <a:effectRef idx="2">
            <a:schemeClr val="accent1"/>
          </a:effectRef>
          <a:fontRef idx="minor">
            <a:schemeClr val="lt1"/>
          </a:fontRef>
        </p:style>
        <p:txBody>
          <a:bodyPr/>
          <a:lstStyle/>
          <a:p>
            <a:r>
              <a:rPr lang="en-US" sz="6600" dirty="0" smtClean="0">
                <a:solidFill>
                  <a:schemeClr val="tx2"/>
                </a:solidFill>
              </a:rPr>
              <a:t>BUT!</a:t>
            </a:r>
            <a:endParaRPr lang="en-US" sz="6600" dirty="0">
              <a:solidFill>
                <a:schemeClr val="tx2"/>
              </a:solidFill>
            </a:endParaRPr>
          </a:p>
        </p:txBody>
      </p:sp>
      <p:sp>
        <p:nvSpPr>
          <p:cNvPr id="6" name="Content Placeholder 2"/>
          <p:cNvSpPr txBox="1">
            <a:spLocks/>
          </p:cNvSpPr>
          <p:nvPr/>
        </p:nvSpPr>
        <p:spPr>
          <a:xfrm>
            <a:off x="1444060" y="1680104"/>
            <a:ext cx="6772840"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sv-SE" dirty="0" smtClean="0">
                <a:solidFill>
                  <a:srgbClr val="20597B"/>
                </a:solidFill>
              </a:rPr>
              <a:t>1. Mandarin			</a:t>
            </a:r>
            <a:r>
              <a:rPr lang="en-US" dirty="0" smtClean="0">
                <a:solidFill>
                  <a:srgbClr val="20597B"/>
                </a:solidFill>
              </a:rPr>
              <a:t>848 millions</a:t>
            </a:r>
            <a:endParaRPr lang="sv-SE" dirty="0" smtClean="0">
              <a:solidFill>
                <a:srgbClr val="20597B"/>
              </a:solidFill>
              <a:hlinkClick r:id="rId3"/>
            </a:endParaRPr>
          </a:p>
          <a:p>
            <a:pPr marL="0" indent="0">
              <a:buFont typeface="Arial"/>
              <a:buNone/>
            </a:pPr>
            <a:r>
              <a:rPr lang="fi-FI" dirty="0" smtClean="0">
                <a:solidFill>
                  <a:srgbClr val="20597B"/>
                </a:solidFill>
              </a:rPr>
              <a:t>2. Spanish				</a:t>
            </a:r>
            <a:r>
              <a:rPr lang="en-US" dirty="0" smtClean="0">
                <a:solidFill>
                  <a:srgbClr val="20597B"/>
                </a:solidFill>
              </a:rPr>
              <a:t>414 millions</a:t>
            </a:r>
            <a:endParaRPr lang="fi-FI" dirty="0" smtClean="0">
              <a:solidFill>
                <a:srgbClr val="20597B"/>
              </a:solidFill>
            </a:endParaRPr>
          </a:p>
          <a:p>
            <a:pPr marL="0" indent="0">
              <a:buFont typeface="Arial"/>
              <a:buNone/>
            </a:pPr>
            <a:r>
              <a:rPr lang="nl-NL" dirty="0" smtClean="0">
                <a:solidFill>
                  <a:srgbClr val="20597B"/>
                </a:solidFill>
              </a:rPr>
              <a:t>3. English 				</a:t>
            </a:r>
            <a:r>
              <a:rPr lang="en-US" dirty="0" smtClean="0">
                <a:solidFill>
                  <a:srgbClr val="20597B"/>
                </a:solidFill>
              </a:rPr>
              <a:t>335 millions</a:t>
            </a:r>
            <a:endParaRPr lang="nl-NL" dirty="0" smtClean="0">
              <a:solidFill>
                <a:srgbClr val="20597B"/>
              </a:solidFill>
            </a:endParaRPr>
          </a:p>
          <a:p>
            <a:pPr marL="0" indent="0">
              <a:buFont typeface="Arial"/>
              <a:buNone/>
            </a:pPr>
            <a:r>
              <a:rPr lang="en-US" dirty="0" smtClean="0">
                <a:solidFill>
                  <a:srgbClr val="20597B"/>
                </a:solidFill>
              </a:rPr>
              <a:t>4. Hindi 					260 millions</a:t>
            </a:r>
            <a:endParaRPr lang="sv-SE" dirty="0" smtClean="0">
              <a:solidFill>
                <a:srgbClr val="20597B"/>
              </a:solidFill>
            </a:endParaRPr>
          </a:p>
          <a:p>
            <a:pPr marL="0" indent="0">
              <a:buFont typeface="Arial"/>
              <a:buNone/>
            </a:pPr>
            <a:r>
              <a:rPr lang="sv-SE" dirty="0">
                <a:solidFill>
                  <a:srgbClr val="20597B"/>
                </a:solidFill>
              </a:rPr>
              <a:t>5</a:t>
            </a:r>
            <a:r>
              <a:rPr lang="sv-SE" dirty="0" smtClean="0">
                <a:solidFill>
                  <a:srgbClr val="20597B"/>
                </a:solidFill>
              </a:rPr>
              <a:t>. </a:t>
            </a:r>
            <a:r>
              <a:rPr lang="sv-SE" dirty="0" err="1" smtClean="0">
                <a:solidFill>
                  <a:srgbClr val="20597B"/>
                </a:solidFill>
              </a:rPr>
              <a:t>Portuguese</a:t>
            </a:r>
            <a:r>
              <a:rPr lang="sv-SE" dirty="0" smtClean="0">
                <a:solidFill>
                  <a:srgbClr val="20597B"/>
                </a:solidFill>
              </a:rPr>
              <a:t> 		</a:t>
            </a:r>
            <a:r>
              <a:rPr lang="en-US" dirty="0" smtClean="0">
                <a:solidFill>
                  <a:srgbClr val="20597B"/>
                </a:solidFill>
              </a:rPr>
              <a:t>203 millions</a:t>
            </a:r>
          </a:p>
          <a:p>
            <a:pPr marL="0" indent="0">
              <a:buFont typeface="Arial"/>
              <a:buNone/>
            </a:pPr>
            <a:r>
              <a:rPr lang="en-US" dirty="0">
                <a:solidFill>
                  <a:srgbClr val="20597B"/>
                </a:solidFill>
              </a:rPr>
              <a:t>6</a:t>
            </a:r>
            <a:r>
              <a:rPr lang="en-US" dirty="0" smtClean="0">
                <a:solidFill>
                  <a:srgbClr val="20597B"/>
                </a:solidFill>
              </a:rPr>
              <a:t>. Bengali 				193 millions</a:t>
            </a:r>
          </a:p>
          <a:p>
            <a:pPr marL="0" indent="0">
              <a:buFont typeface="Arial"/>
              <a:buNone/>
            </a:pPr>
            <a:r>
              <a:rPr lang="sv-SE" dirty="0">
                <a:solidFill>
                  <a:srgbClr val="20597B"/>
                </a:solidFill>
              </a:rPr>
              <a:t>7</a:t>
            </a:r>
            <a:r>
              <a:rPr lang="sv-SE" dirty="0" smtClean="0">
                <a:solidFill>
                  <a:srgbClr val="20597B"/>
                </a:solidFill>
              </a:rPr>
              <a:t>. </a:t>
            </a:r>
            <a:r>
              <a:rPr lang="sv-SE" dirty="0" err="1" smtClean="0">
                <a:solidFill>
                  <a:srgbClr val="20597B"/>
                </a:solidFill>
              </a:rPr>
              <a:t>Russian</a:t>
            </a:r>
            <a:r>
              <a:rPr lang="sv-SE" dirty="0" smtClean="0">
                <a:solidFill>
                  <a:srgbClr val="20597B"/>
                </a:solidFill>
              </a:rPr>
              <a:t> 				</a:t>
            </a:r>
            <a:r>
              <a:rPr lang="en-US" dirty="0" smtClean="0">
                <a:solidFill>
                  <a:srgbClr val="20597B"/>
                </a:solidFill>
              </a:rPr>
              <a:t>167 millions</a:t>
            </a:r>
          </a:p>
          <a:p>
            <a:pPr marL="0" indent="0">
              <a:buFont typeface="Arial"/>
              <a:buNone/>
            </a:pPr>
            <a:r>
              <a:rPr lang="en-US" dirty="0" smtClean="0">
                <a:solidFill>
                  <a:srgbClr val="20597B"/>
                </a:solidFill>
              </a:rPr>
              <a:t>8. Japanese				122 millions</a:t>
            </a:r>
            <a:endParaRPr lang="en-US" dirty="0">
              <a:solidFill>
                <a:srgbClr val="20597B"/>
              </a:solidFill>
            </a:endParaRPr>
          </a:p>
        </p:txBody>
      </p:sp>
    </p:spTree>
    <p:extLst>
      <p:ext uri="{BB962C8B-B14F-4D97-AF65-F5344CB8AC3E}">
        <p14:creationId xmlns:p14="http://schemas.microsoft.com/office/powerpoint/2010/main" val="2731703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1"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0" nodeType="click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9" presetClass="exit" presetSubtype="0" fill="hold" nodeType="clickEffect">
                                  <p:stCondLst>
                                    <p:cond delay="0"/>
                                  </p:stCondLst>
                                  <p:childTnLst>
                                    <p:animEffect transition="out" filter="dissolve">
                                      <p:cBhvr>
                                        <p:cTn id="68" dur="500"/>
                                        <p:tgtEl>
                                          <p:spTgt spid="3">
                                            <p:txEl>
                                              <p:pRg st="0" end="0"/>
                                            </p:txEl>
                                          </p:spTgt>
                                        </p:tgtEl>
                                      </p:cBhvr>
                                    </p:animEffect>
                                    <p:set>
                                      <p:cBhvr>
                                        <p:cTn id="69"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2" presetClass="entr" presetSubtype="4" fill="hold" nodeType="clickEffect">
                                  <p:stCondLst>
                                    <p:cond delay="0"/>
                                  </p:stCondLst>
                                  <p:childTnLst>
                                    <p:set>
                                      <p:cBhvr>
                                        <p:cTn id="73" dur="1" fill="hold">
                                          <p:stCondLst>
                                            <p:cond delay="0"/>
                                          </p:stCondLst>
                                        </p:cTn>
                                        <p:tgtEl>
                                          <p:spTgt spid="6">
                                            <p:txEl>
                                              <p:pRg st="0" end="0"/>
                                            </p:txEl>
                                          </p:spTgt>
                                        </p:tgtEl>
                                        <p:attrNameLst>
                                          <p:attrName>style.visibility</p:attrName>
                                        </p:attrNameLst>
                                      </p:cBhvr>
                                      <p:to>
                                        <p:strVal val="visible"/>
                                      </p:to>
                                    </p:set>
                                    <p:anim calcmode="lin" valueType="num">
                                      <p:cBhvr additive="base">
                                        <p:cTn id="74"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75" dur="500"/>
                                        <p:tgtEl>
                                          <p:spTgt spid="6">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xit" presetSubtype="0" fill="hold" nodeType="clickEffect">
                                  <p:stCondLst>
                                    <p:cond delay="0"/>
                                  </p:stCondLst>
                                  <p:childTnLst>
                                    <p:animEffect transition="out" filter="dissolve">
                                      <p:cBhvr>
                                        <p:cTn id="79" dur="500"/>
                                        <p:tgtEl>
                                          <p:spTgt spid="3">
                                            <p:txEl>
                                              <p:pRg st="1" end="1"/>
                                            </p:txEl>
                                          </p:spTgt>
                                        </p:tgtEl>
                                      </p:cBhvr>
                                    </p:animEffect>
                                    <p:set>
                                      <p:cBhvr>
                                        <p:cTn id="80"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nodeType="clickEffect">
                                  <p:stCondLst>
                                    <p:cond delay="0"/>
                                  </p:stCondLst>
                                  <p:childTnLst>
                                    <p:set>
                                      <p:cBhvr>
                                        <p:cTn id="84" dur="1" fill="hold">
                                          <p:stCondLst>
                                            <p:cond delay="0"/>
                                          </p:stCondLst>
                                        </p:cTn>
                                        <p:tgtEl>
                                          <p:spTgt spid="6">
                                            <p:txEl>
                                              <p:pRg st="1" end="1"/>
                                            </p:txEl>
                                          </p:spTgt>
                                        </p:tgtEl>
                                        <p:attrNameLst>
                                          <p:attrName>style.visibility</p:attrName>
                                        </p:attrNameLst>
                                      </p:cBhvr>
                                      <p:to>
                                        <p:strVal val="visible"/>
                                      </p:to>
                                    </p:set>
                                    <p:anim calcmode="lin" valueType="num">
                                      <p:cBhvr additive="base">
                                        <p:cTn id="85"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86" dur="500"/>
                                        <p:tgtEl>
                                          <p:spTgt spid="6">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xit" presetSubtype="0" fill="hold" nodeType="clickEffect">
                                  <p:stCondLst>
                                    <p:cond delay="0"/>
                                  </p:stCondLst>
                                  <p:childTnLst>
                                    <p:animEffect transition="out" filter="dissolve">
                                      <p:cBhvr>
                                        <p:cTn id="90" dur="500"/>
                                        <p:tgtEl>
                                          <p:spTgt spid="3">
                                            <p:txEl>
                                              <p:pRg st="2" end="2"/>
                                            </p:txEl>
                                          </p:spTgt>
                                        </p:tgtEl>
                                      </p:cBhvr>
                                    </p:animEffect>
                                    <p:set>
                                      <p:cBhvr>
                                        <p:cTn id="91"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2" presetClass="entr" presetSubtype="4" fill="hold" nodeType="clickEffect">
                                  <p:stCondLst>
                                    <p:cond delay="0"/>
                                  </p:stCondLst>
                                  <p:childTnLst>
                                    <p:set>
                                      <p:cBhvr>
                                        <p:cTn id="95" dur="1" fill="hold">
                                          <p:stCondLst>
                                            <p:cond delay="0"/>
                                          </p:stCondLst>
                                        </p:cTn>
                                        <p:tgtEl>
                                          <p:spTgt spid="6">
                                            <p:txEl>
                                              <p:pRg st="2" end="2"/>
                                            </p:txEl>
                                          </p:spTgt>
                                        </p:tgtEl>
                                        <p:attrNameLst>
                                          <p:attrName>style.visibility</p:attrName>
                                        </p:attrNameLst>
                                      </p:cBhvr>
                                      <p:to>
                                        <p:strVal val="visible"/>
                                      </p:to>
                                    </p:set>
                                    <p:anim calcmode="lin" valueType="num">
                                      <p:cBhvr additive="base">
                                        <p:cTn id="96"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97" dur="500"/>
                                        <p:tgtEl>
                                          <p:spTgt spid="6">
                                            <p:txEl>
                                              <p:pRg st="2" end="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nodeType="clickEffect">
                                  <p:stCondLst>
                                    <p:cond delay="0"/>
                                  </p:stCondLst>
                                  <p:childTnLst>
                                    <p:animEffect transition="out" filter="dissolve">
                                      <p:cBhvr>
                                        <p:cTn id="101" dur="500"/>
                                        <p:tgtEl>
                                          <p:spTgt spid="3">
                                            <p:txEl>
                                              <p:pRg st="3" end="3"/>
                                            </p:txEl>
                                          </p:spTgt>
                                        </p:tgtEl>
                                      </p:cBhvr>
                                    </p:animEffect>
                                    <p:set>
                                      <p:cBhvr>
                                        <p:cTn id="102"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2" presetClass="entr" presetSubtype="4" fill="hold" nodeType="clickEffect">
                                  <p:stCondLst>
                                    <p:cond delay="0"/>
                                  </p:stCondLst>
                                  <p:childTnLst>
                                    <p:set>
                                      <p:cBhvr>
                                        <p:cTn id="106" dur="1" fill="hold">
                                          <p:stCondLst>
                                            <p:cond delay="0"/>
                                          </p:stCondLst>
                                        </p:cTn>
                                        <p:tgtEl>
                                          <p:spTgt spid="6">
                                            <p:txEl>
                                              <p:pRg st="3" end="3"/>
                                            </p:txEl>
                                          </p:spTgt>
                                        </p:tgtEl>
                                        <p:attrNameLst>
                                          <p:attrName>style.visibility</p:attrName>
                                        </p:attrNameLst>
                                      </p:cBhvr>
                                      <p:to>
                                        <p:strVal val="visible"/>
                                      </p:to>
                                    </p:set>
                                    <p:anim calcmode="lin" valueType="num">
                                      <p:cBhvr additive="base">
                                        <p:cTn id="107"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108" dur="500"/>
                                        <p:tgtEl>
                                          <p:spTgt spid="6">
                                            <p:txEl>
                                              <p:pRg st="3" end="3"/>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9" presetClass="exit" presetSubtype="0" fill="hold" nodeType="clickEffect">
                                  <p:stCondLst>
                                    <p:cond delay="0"/>
                                  </p:stCondLst>
                                  <p:childTnLst>
                                    <p:animEffect transition="out" filter="dissolve">
                                      <p:cBhvr>
                                        <p:cTn id="112" dur="500"/>
                                        <p:tgtEl>
                                          <p:spTgt spid="3">
                                            <p:txEl>
                                              <p:pRg st="4" end="4"/>
                                            </p:txEl>
                                          </p:spTgt>
                                        </p:tgtEl>
                                      </p:cBhvr>
                                    </p:animEffect>
                                    <p:set>
                                      <p:cBhvr>
                                        <p:cTn id="113"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2" presetClass="entr" presetSubtype="4" fill="hold" nodeType="clickEffect">
                                  <p:stCondLst>
                                    <p:cond delay="0"/>
                                  </p:stCondLst>
                                  <p:childTnLst>
                                    <p:set>
                                      <p:cBhvr>
                                        <p:cTn id="117" dur="1" fill="hold">
                                          <p:stCondLst>
                                            <p:cond delay="0"/>
                                          </p:stCondLst>
                                        </p:cTn>
                                        <p:tgtEl>
                                          <p:spTgt spid="6">
                                            <p:txEl>
                                              <p:pRg st="4" end="4"/>
                                            </p:txEl>
                                          </p:spTgt>
                                        </p:tgtEl>
                                        <p:attrNameLst>
                                          <p:attrName>style.visibility</p:attrName>
                                        </p:attrNameLst>
                                      </p:cBhvr>
                                      <p:to>
                                        <p:strVal val="visible"/>
                                      </p:to>
                                    </p:set>
                                    <p:anim calcmode="lin" valueType="num">
                                      <p:cBhvr additive="base">
                                        <p:cTn id="118"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119" dur="500"/>
                                        <p:tgtEl>
                                          <p:spTgt spid="6">
                                            <p:txEl>
                                              <p:pRg st="4" end="4"/>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xit" presetSubtype="0" fill="hold" nodeType="clickEffect">
                                  <p:stCondLst>
                                    <p:cond delay="0"/>
                                  </p:stCondLst>
                                  <p:childTnLst>
                                    <p:animEffect transition="out" filter="dissolve">
                                      <p:cBhvr>
                                        <p:cTn id="123" dur="500"/>
                                        <p:tgtEl>
                                          <p:spTgt spid="3">
                                            <p:txEl>
                                              <p:pRg st="5" end="5"/>
                                            </p:txEl>
                                          </p:spTgt>
                                        </p:tgtEl>
                                      </p:cBhvr>
                                    </p:animEffect>
                                    <p:set>
                                      <p:cBhvr>
                                        <p:cTn id="124"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2" presetClass="entr" presetSubtype="4" fill="hold" nodeType="clickEffect">
                                  <p:stCondLst>
                                    <p:cond delay="0"/>
                                  </p:stCondLst>
                                  <p:childTnLst>
                                    <p:set>
                                      <p:cBhvr>
                                        <p:cTn id="128" dur="1" fill="hold">
                                          <p:stCondLst>
                                            <p:cond delay="0"/>
                                          </p:stCondLst>
                                        </p:cTn>
                                        <p:tgtEl>
                                          <p:spTgt spid="6">
                                            <p:txEl>
                                              <p:pRg st="5" end="5"/>
                                            </p:txEl>
                                          </p:spTgt>
                                        </p:tgtEl>
                                        <p:attrNameLst>
                                          <p:attrName>style.visibility</p:attrName>
                                        </p:attrNameLst>
                                      </p:cBhvr>
                                      <p:to>
                                        <p:strVal val="visible"/>
                                      </p:to>
                                    </p:set>
                                    <p:anim calcmode="lin" valueType="num">
                                      <p:cBhvr additive="base">
                                        <p:cTn id="129" dur="500"/>
                                        <p:tgtEl>
                                          <p:spTgt spid="6">
                                            <p:txEl>
                                              <p:pRg st="5" end="5"/>
                                            </p:txEl>
                                          </p:spTgt>
                                        </p:tgtEl>
                                        <p:attrNameLst>
                                          <p:attrName>ppt_y</p:attrName>
                                        </p:attrNameLst>
                                      </p:cBhvr>
                                      <p:tavLst>
                                        <p:tav tm="0">
                                          <p:val>
                                            <p:strVal val="#ppt_y+#ppt_h*1.125000"/>
                                          </p:val>
                                        </p:tav>
                                        <p:tav tm="100000">
                                          <p:val>
                                            <p:strVal val="#ppt_y"/>
                                          </p:val>
                                        </p:tav>
                                      </p:tavLst>
                                    </p:anim>
                                    <p:animEffect transition="in" filter="wipe(up)">
                                      <p:cBhvr>
                                        <p:cTn id="130" dur="500"/>
                                        <p:tgtEl>
                                          <p:spTgt spid="6">
                                            <p:txEl>
                                              <p:pRg st="5" end="5"/>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9" presetClass="exit" presetSubtype="0" fill="hold" nodeType="clickEffect">
                                  <p:stCondLst>
                                    <p:cond delay="0"/>
                                  </p:stCondLst>
                                  <p:childTnLst>
                                    <p:animEffect transition="out" filter="dissolve">
                                      <p:cBhvr>
                                        <p:cTn id="134" dur="500"/>
                                        <p:tgtEl>
                                          <p:spTgt spid="3">
                                            <p:txEl>
                                              <p:pRg st="6" end="6"/>
                                            </p:txEl>
                                          </p:spTgt>
                                        </p:tgtEl>
                                      </p:cBhvr>
                                    </p:animEffect>
                                    <p:set>
                                      <p:cBhvr>
                                        <p:cTn id="135"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2" presetClass="entr" presetSubtype="4" fill="hold" nodeType="clickEffect">
                                  <p:stCondLst>
                                    <p:cond delay="0"/>
                                  </p:stCondLst>
                                  <p:childTnLst>
                                    <p:set>
                                      <p:cBhvr>
                                        <p:cTn id="139" dur="1" fill="hold">
                                          <p:stCondLst>
                                            <p:cond delay="0"/>
                                          </p:stCondLst>
                                        </p:cTn>
                                        <p:tgtEl>
                                          <p:spTgt spid="6">
                                            <p:txEl>
                                              <p:pRg st="6" end="6"/>
                                            </p:txEl>
                                          </p:spTgt>
                                        </p:tgtEl>
                                        <p:attrNameLst>
                                          <p:attrName>style.visibility</p:attrName>
                                        </p:attrNameLst>
                                      </p:cBhvr>
                                      <p:to>
                                        <p:strVal val="visible"/>
                                      </p:to>
                                    </p:set>
                                    <p:anim calcmode="lin" valueType="num">
                                      <p:cBhvr additive="base">
                                        <p:cTn id="140"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141" dur="500"/>
                                        <p:tgtEl>
                                          <p:spTgt spid="6">
                                            <p:txEl>
                                              <p:pRg st="6" end="6"/>
                                            </p:txEl>
                                          </p:spTgt>
                                        </p:tgtEl>
                                      </p:cBhvr>
                                    </p:animEffect>
                                  </p:childTnLst>
                                </p:cTn>
                              </p:par>
                            </p:childTnLst>
                          </p:cTn>
                        </p:par>
                      </p:childTnLst>
                    </p:cTn>
                  </p:par>
                  <p:par>
                    <p:cTn id="142" fill="hold">
                      <p:stCondLst>
                        <p:cond delay="indefinite"/>
                      </p:stCondLst>
                      <p:childTnLst>
                        <p:par>
                          <p:cTn id="143" fill="hold">
                            <p:stCondLst>
                              <p:cond delay="0"/>
                            </p:stCondLst>
                            <p:childTnLst>
                              <p:par>
                                <p:cTn id="144" presetID="9" presetClass="exit" presetSubtype="0" fill="hold" nodeType="clickEffect">
                                  <p:stCondLst>
                                    <p:cond delay="0"/>
                                  </p:stCondLst>
                                  <p:childTnLst>
                                    <p:animEffect transition="out" filter="dissolve">
                                      <p:cBhvr>
                                        <p:cTn id="145" dur="500"/>
                                        <p:tgtEl>
                                          <p:spTgt spid="3">
                                            <p:txEl>
                                              <p:pRg st="7" end="7"/>
                                            </p:txEl>
                                          </p:spTgt>
                                        </p:tgtEl>
                                      </p:cBhvr>
                                    </p:animEffect>
                                    <p:set>
                                      <p:cBhvr>
                                        <p:cTn id="146" dur="1" fill="hold">
                                          <p:stCondLst>
                                            <p:cond delay="499"/>
                                          </p:stCondLst>
                                        </p:cTn>
                                        <p:tgtEl>
                                          <p:spTgt spid="3">
                                            <p:txEl>
                                              <p:pRg st="7" end="7"/>
                                            </p:txEl>
                                          </p:spTgt>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2" presetClass="entr" presetSubtype="4" fill="hold" nodeType="clickEffect">
                                  <p:stCondLst>
                                    <p:cond delay="0"/>
                                  </p:stCondLst>
                                  <p:childTnLst>
                                    <p:set>
                                      <p:cBhvr>
                                        <p:cTn id="150" dur="1" fill="hold">
                                          <p:stCondLst>
                                            <p:cond delay="0"/>
                                          </p:stCondLst>
                                        </p:cTn>
                                        <p:tgtEl>
                                          <p:spTgt spid="6">
                                            <p:txEl>
                                              <p:pRg st="7" end="7"/>
                                            </p:txEl>
                                          </p:spTgt>
                                        </p:tgtEl>
                                        <p:attrNameLst>
                                          <p:attrName>style.visibility</p:attrName>
                                        </p:attrNameLst>
                                      </p:cBhvr>
                                      <p:to>
                                        <p:strVal val="visible"/>
                                      </p:to>
                                    </p:set>
                                    <p:anim calcmode="lin" valueType="num">
                                      <p:cBhvr additive="base">
                                        <p:cTn id="151" dur="500"/>
                                        <p:tgtEl>
                                          <p:spTgt spid="6">
                                            <p:txEl>
                                              <p:pRg st="7" end="7"/>
                                            </p:txEl>
                                          </p:spTgt>
                                        </p:tgtEl>
                                        <p:attrNameLst>
                                          <p:attrName>ppt_y</p:attrName>
                                        </p:attrNameLst>
                                      </p:cBhvr>
                                      <p:tavLst>
                                        <p:tav tm="0">
                                          <p:val>
                                            <p:strVal val="#ppt_y+#ppt_h*1.125000"/>
                                          </p:val>
                                        </p:tav>
                                        <p:tav tm="100000">
                                          <p:val>
                                            <p:strVal val="#ppt_y"/>
                                          </p:val>
                                        </p:tav>
                                      </p:tavLst>
                                    </p:anim>
                                    <p:animEffect transition="in" filter="wipe(up)">
                                      <p:cBhvr>
                                        <p:cTn id="15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P spid="1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942"/>
            <a:ext cx="8229600" cy="1143000"/>
          </a:xfrm>
        </p:spPr>
        <p:txBody>
          <a:bodyPr>
            <a:normAutofit/>
          </a:bodyPr>
          <a:lstStyle/>
          <a:p>
            <a:r>
              <a:rPr lang="en-US" sz="4000" b="0" i="0" dirty="0" smtClean="0">
                <a:solidFill>
                  <a:schemeClr val="tx2">
                    <a:lumMod val="75000"/>
                  </a:schemeClr>
                </a:solidFill>
                <a:latin typeface="+mn-lt"/>
              </a:rPr>
              <a:t>In summary</a:t>
            </a:r>
            <a:endParaRPr lang="en-US" sz="4000" b="0" i="0" dirty="0">
              <a:solidFill>
                <a:schemeClr val="tx2">
                  <a:lumMod val="75000"/>
                </a:schemeClr>
              </a:solidFill>
              <a:latin typeface="+mn-lt"/>
            </a:endParaRPr>
          </a:p>
        </p:txBody>
      </p:sp>
      <p:sp>
        <p:nvSpPr>
          <p:cNvPr id="3" name="Content Placeholder 2"/>
          <p:cNvSpPr>
            <a:spLocks noGrp="1"/>
          </p:cNvSpPr>
          <p:nvPr>
            <p:ph idx="1"/>
          </p:nvPr>
        </p:nvSpPr>
        <p:spPr>
          <a:xfrm>
            <a:off x="457200" y="1286789"/>
            <a:ext cx="8403587" cy="5147155"/>
          </a:xfrm>
        </p:spPr>
        <p:txBody>
          <a:bodyPr>
            <a:normAutofit/>
          </a:bodyPr>
          <a:lstStyle/>
          <a:p>
            <a:r>
              <a:rPr lang="en-US" sz="2800" b="0" i="0" dirty="0" smtClean="0">
                <a:solidFill>
                  <a:schemeClr val="tx2">
                    <a:lumMod val="75000"/>
                  </a:schemeClr>
                </a:solidFill>
                <a:latin typeface="+mn-lt"/>
              </a:rPr>
              <a:t> Linguistics is a very broad field</a:t>
            </a:r>
          </a:p>
          <a:p>
            <a:r>
              <a:rPr lang="en-US" sz="2800" b="0" i="0" dirty="0" smtClean="0">
                <a:solidFill>
                  <a:schemeClr val="tx2">
                    <a:lumMod val="75000"/>
                  </a:schemeClr>
                </a:solidFill>
                <a:latin typeface="+mn-lt"/>
              </a:rPr>
              <a:t> It’s tricky defining what a language is</a:t>
            </a:r>
          </a:p>
          <a:p>
            <a:r>
              <a:rPr lang="en-US" sz="2800" b="0" i="0" dirty="0" smtClean="0">
                <a:solidFill>
                  <a:schemeClr val="tx2">
                    <a:lumMod val="75000"/>
                  </a:schemeClr>
                </a:solidFill>
                <a:latin typeface="+mn-lt"/>
              </a:rPr>
              <a:t> There’s a lot of languages, families and       		</a:t>
            </a:r>
            <a:r>
              <a:rPr lang="en-US" sz="2800" dirty="0" smtClean="0">
                <a:solidFill>
                  <a:schemeClr val="tx2">
                    <a:lumMod val="75000"/>
                  </a:schemeClr>
                </a:solidFill>
              </a:rPr>
              <a:t>speakers</a:t>
            </a:r>
            <a:endParaRPr lang="en-US" sz="2800" b="0" i="0" dirty="0" smtClean="0">
              <a:solidFill>
                <a:schemeClr val="tx2">
                  <a:lumMod val="75000"/>
                </a:schemeClr>
              </a:solidFill>
              <a:latin typeface="+mn-lt"/>
            </a:endParaRPr>
          </a:p>
          <a:p>
            <a:r>
              <a:rPr lang="en-US" sz="2800" b="0" i="0" dirty="0">
                <a:solidFill>
                  <a:schemeClr val="tx2">
                    <a:lumMod val="75000"/>
                  </a:schemeClr>
                </a:solidFill>
                <a:latin typeface="+mn-lt"/>
              </a:rPr>
              <a:t> Few speakers </a:t>
            </a:r>
            <a:r>
              <a:rPr lang="en-US" sz="2800" b="0" i="0" dirty="0" smtClean="0">
                <a:solidFill>
                  <a:schemeClr val="tx2">
                    <a:lumMod val="75000"/>
                  </a:schemeClr>
                </a:solidFill>
                <a:latin typeface="+mn-lt"/>
              </a:rPr>
              <a:t>speak </a:t>
            </a:r>
            <a:r>
              <a:rPr lang="en-US" sz="2800" b="0" i="0" dirty="0">
                <a:solidFill>
                  <a:schemeClr val="tx2">
                    <a:lumMod val="75000"/>
                  </a:schemeClr>
                </a:solidFill>
                <a:latin typeface="+mn-lt"/>
              </a:rPr>
              <a:t>a lot of </a:t>
            </a:r>
            <a:r>
              <a:rPr lang="en-US" sz="2800" b="0" i="0" dirty="0" smtClean="0">
                <a:solidFill>
                  <a:schemeClr val="tx2">
                    <a:lumMod val="75000"/>
                  </a:schemeClr>
                </a:solidFill>
                <a:latin typeface="+mn-lt"/>
              </a:rPr>
              <a:t>languages</a:t>
            </a:r>
          </a:p>
          <a:p>
            <a:r>
              <a:rPr lang="en-US" sz="2800" b="0" i="0" dirty="0" smtClean="0">
                <a:solidFill>
                  <a:schemeClr val="tx2">
                    <a:lumMod val="75000"/>
                  </a:schemeClr>
                </a:solidFill>
                <a:latin typeface="+mn-lt"/>
              </a:rPr>
              <a:t> There is a great variety of types</a:t>
            </a:r>
          </a:p>
          <a:p>
            <a:r>
              <a:rPr lang="en-US" sz="2800" b="0" i="0" dirty="0" smtClean="0">
                <a:solidFill>
                  <a:schemeClr val="tx2">
                    <a:lumMod val="75000"/>
                  </a:schemeClr>
                </a:solidFill>
                <a:latin typeface="+mn-lt"/>
              </a:rPr>
              <a:t> We know something about 2500</a:t>
            </a:r>
          </a:p>
          <a:p>
            <a:r>
              <a:rPr lang="en-US" sz="2800" b="0" i="0" dirty="0">
                <a:solidFill>
                  <a:schemeClr val="tx2">
                    <a:lumMod val="75000"/>
                  </a:schemeClr>
                </a:solidFill>
                <a:latin typeface="+mn-lt"/>
              </a:rPr>
              <a:t> </a:t>
            </a:r>
            <a:r>
              <a:rPr lang="en-US" sz="2800" b="0" i="0" dirty="0" smtClean="0">
                <a:solidFill>
                  <a:schemeClr val="tx2">
                    <a:lumMod val="75000"/>
                  </a:schemeClr>
                </a:solidFill>
                <a:latin typeface="+mn-lt"/>
              </a:rPr>
              <a:t>    languages</a:t>
            </a:r>
          </a:p>
          <a:p>
            <a:r>
              <a:rPr lang="en-US" sz="2800" b="0" i="0" dirty="0" smtClean="0">
                <a:solidFill>
                  <a:schemeClr val="tx2">
                    <a:lumMod val="75000"/>
                  </a:schemeClr>
                </a:solidFill>
                <a:latin typeface="+mn-lt"/>
              </a:rPr>
              <a:t> Most of them are dying</a:t>
            </a:r>
          </a:p>
        </p:txBody>
      </p:sp>
      <p:sp>
        <p:nvSpPr>
          <p:cNvPr id="4" name="Rounded Rectangular Callout 3"/>
          <p:cNvSpPr/>
          <p:nvPr/>
        </p:nvSpPr>
        <p:spPr>
          <a:xfrm>
            <a:off x="5403062" y="4630294"/>
            <a:ext cx="2278541" cy="718483"/>
          </a:xfrm>
          <a:prstGeom prst="wedgeRoundRectCallout">
            <a:avLst>
              <a:gd name="adj1" fmla="val -36412"/>
              <a:gd name="adj2" fmla="val 71530"/>
              <a:gd name="adj3" fmla="val 16667"/>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chemeClr val="tx2"/>
                </a:solidFill>
                <a:sym typeface="Wingdings"/>
              </a:rPr>
              <a:t>:)</a:t>
            </a:r>
            <a:r>
              <a:rPr lang="en-US" sz="3600" b="1" dirty="0" smtClean="0">
                <a:solidFill>
                  <a:schemeClr val="tx2"/>
                </a:solidFill>
              </a:rPr>
              <a:t> or :( ?</a:t>
            </a:r>
            <a:endParaRPr lang="en-US" sz="3600" b="1" dirty="0">
              <a:solidFill>
                <a:schemeClr val="tx2"/>
              </a:solidFill>
            </a:endParaRPr>
          </a:p>
        </p:txBody>
      </p:sp>
      <p:sp>
        <p:nvSpPr>
          <p:cNvPr id="5" name="Rounded Rectangular Callout 4"/>
          <p:cNvSpPr/>
          <p:nvPr/>
        </p:nvSpPr>
        <p:spPr>
          <a:xfrm>
            <a:off x="5268989" y="3565939"/>
            <a:ext cx="3417811" cy="718483"/>
          </a:xfrm>
          <a:prstGeom prst="wedgeRoundRectCallout">
            <a:avLst>
              <a:gd name="adj1" fmla="val -36412"/>
              <a:gd name="adj2" fmla="val 71530"/>
              <a:gd name="adj3" fmla="val 16667"/>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2"/>
                </a:solidFill>
              </a:rPr>
              <a:t>a</a:t>
            </a:r>
            <a:r>
              <a:rPr lang="en-US" sz="2800" dirty="0" smtClean="0">
                <a:solidFill>
                  <a:schemeClr val="tx2"/>
                </a:solidFill>
              </a:rPr>
              <a:t>nd vice versa…</a:t>
            </a:r>
            <a:endParaRPr lang="en-US" sz="2800" dirty="0">
              <a:solidFill>
                <a:schemeClr val="tx2"/>
              </a:solidFill>
            </a:endParaRPr>
          </a:p>
        </p:txBody>
      </p:sp>
      <p:sp>
        <p:nvSpPr>
          <p:cNvPr id="8" name="Rounded Rectangular Callout 7"/>
          <p:cNvSpPr/>
          <p:nvPr/>
        </p:nvSpPr>
        <p:spPr>
          <a:xfrm>
            <a:off x="1549400" y="2205925"/>
            <a:ext cx="4661811" cy="2573578"/>
          </a:xfrm>
          <a:prstGeom prst="wedgeRoundRectCallout">
            <a:avLst>
              <a:gd name="adj1" fmla="val -1645"/>
              <a:gd name="adj2" fmla="val 61140"/>
              <a:gd name="adj3" fmla="val 16667"/>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tx2"/>
                </a:solidFill>
              </a:rPr>
              <a:t>We’ve talked about a lot of things… </a:t>
            </a:r>
            <a:endParaRPr lang="en-US" sz="4000" dirty="0">
              <a:solidFill>
                <a:schemeClr val="tx2"/>
              </a:solidFill>
            </a:endParaRPr>
          </a:p>
        </p:txBody>
      </p:sp>
      <p:pic>
        <p:nvPicPr>
          <p:cNvPr id="9" name="Picture 8" descr="AA0274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2908" y="4779503"/>
            <a:ext cx="1259842" cy="1417777"/>
          </a:xfrm>
          <a:prstGeom prst="rect">
            <a:avLst/>
          </a:prstGeom>
        </p:spPr>
      </p:pic>
    </p:spTree>
    <p:extLst>
      <p:ext uri="{BB962C8B-B14F-4D97-AF65-F5344CB8AC3E}">
        <p14:creationId xmlns:p14="http://schemas.microsoft.com/office/powerpoint/2010/main" val="620846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1" nodeType="clickEffect">
                                  <p:stCondLst>
                                    <p:cond delay="0"/>
                                  </p:stCondLst>
                                  <p:childTnLst>
                                    <p:anim calcmode="lin" valueType="num">
                                      <p:cBhvr additive="base">
                                        <p:cTn id="12" dur="500"/>
                                        <p:tgtEl>
                                          <p:spTgt spid="8"/>
                                        </p:tgtEl>
                                        <p:attrNameLst>
                                          <p:attrName>ppt_y</p:attrName>
                                        </p:attrNameLst>
                                      </p:cBhvr>
                                      <p:tavLst>
                                        <p:tav tm="0">
                                          <p:val>
                                            <p:strVal val="#ppt_y"/>
                                          </p:val>
                                        </p:tav>
                                        <p:tav tm="100000">
                                          <p:val>
                                            <p:strVal val="#ppt_y+#ppt_h*1.125000"/>
                                          </p:val>
                                        </p:tav>
                                      </p:tavLst>
                                    </p:anim>
                                    <p:animEffect transition="out" filter="wipe(down)">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par>
                          <p:cTn id="15" fill="hold">
                            <p:stCondLst>
                              <p:cond delay="500"/>
                            </p:stCondLst>
                            <p:childTnLst>
                              <p:par>
                                <p:cTn id="16" presetID="12" presetClass="exit" presetSubtype="4" fill="hold" nodeType="afterEffect">
                                  <p:stCondLst>
                                    <p:cond delay="0"/>
                                  </p:stCondLst>
                                  <p:childTnLst>
                                    <p:anim calcmode="lin" valueType="num">
                                      <p:cBhvr additive="base">
                                        <p:cTn id="17" dur="500"/>
                                        <p:tgtEl>
                                          <p:spTgt spid="9"/>
                                        </p:tgtEl>
                                        <p:attrNameLst>
                                          <p:attrName>ppt_y</p:attrName>
                                        </p:attrNameLst>
                                      </p:cBhvr>
                                      <p:tavLst>
                                        <p:tav tm="0">
                                          <p:val>
                                            <p:strVal val="#ppt_y"/>
                                          </p:val>
                                        </p:tav>
                                        <p:tav tm="100000">
                                          <p:val>
                                            <p:strVal val="#ppt_y+#ppt_h*1.125000"/>
                                          </p:val>
                                        </p:tav>
                                      </p:tavLst>
                                    </p:anim>
                                    <p:animEffect transition="out" filter="wipe(down)">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par>
                          <p:cTn id="35" fill="hold">
                            <p:stCondLst>
                              <p:cond delay="0"/>
                            </p:stCondLst>
                            <p:childTnLst>
                              <p:par>
                                <p:cTn id="36" presetID="12" presetClass="entr" presetSubtype="4"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p:tgtEl>
                                          <p:spTgt spid="5"/>
                                        </p:tgtEl>
                                        <p:attrNameLst>
                                          <p:attrName>ppt_y</p:attrName>
                                        </p:attrNameLst>
                                      </p:cBhvr>
                                      <p:tavLst>
                                        <p:tav tm="0">
                                          <p:val>
                                            <p:strVal val="#ppt_y+#ppt_h*1.125000"/>
                                          </p:val>
                                        </p:tav>
                                        <p:tav tm="100000">
                                          <p:val>
                                            <p:strVal val="#ppt_y"/>
                                          </p:val>
                                        </p:tav>
                                      </p:tavLst>
                                    </p:anim>
                                    <p:animEffect transition="in" filter="wipe(up)">
                                      <p:cBhvr>
                                        <p:cTn id="39" dur="500"/>
                                        <p:tgtEl>
                                          <p:spTgt spid="5"/>
                                        </p:tgtEl>
                                      </p:cBhvr>
                                    </p:animEffect>
                                  </p:childTnLst>
                                </p:cTn>
                              </p:par>
                            </p:childTnLst>
                          </p:cTn>
                        </p:par>
                        <p:par>
                          <p:cTn id="40" fill="hold">
                            <p:stCondLst>
                              <p:cond delay="500"/>
                            </p:stCondLst>
                            <p:childTnLst>
                              <p:par>
                                <p:cTn id="41" presetID="12" presetClass="exit" presetSubtype="4" fill="hold" grpId="1" nodeType="afterEffect">
                                  <p:stCondLst>
                                    <p:cond delay="2000"/>
                                  </p:stCondLst>
                                  <p:childTnLst>
                                    <p:anim calcmode="lin" valueType="num">
                                      <p:cBhvr additive="base">
                                        <p:cTn id="42" dur="500"/>
                                        <p:tgtEl>
                                          <p:spTgt spid="5"/>
                                        </p:tgtEl>
                                        <p:attrNameLst>
                                          <p:attrName>ppt_y</p:attrName>
                                        </p:attrNameLst>
                                      </p:cBhvr>
                                      <p:tavLst>
                                        <p:tav tm="0">
                                          <p:val>
                                            <p:strVal val="#ppt_y"/>
                                          </p:val>
                                        </p:tav>
                                        <p:tav tm="100000">
                                          <p:val>
                                            <p:strVal val="#ppt_y+#ppt_h*1.125000"/>
                                          </p:val>
                                        </p:tav>
                                      </p:tavLst>
                                    </p:anim>
                                    <p:animEffect transition="out" filter="wipe(down)">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p:tgtEl>
                                          <p:spTgt spid="4"/>
                                        </p:tgtEl>
                                        <p:attrNameLst>
                                          <p:attrName>ppt_y</p:attrName>
                                        </p:attrNameLst>
                                      </p:cBhvr>
                                      <p:tavLst>
                                        <p:tav tm="0">
                                          <p:val>
                                            <p:strVal val="#ppt_y+#ppt_h*1.125000"/>
                                          </p:val>
                                        </p:tav>
                                        <p:tav tm="100000">
                                          <p:val>
                                            <p:strVal val="#ppt_y"/>
                                          </p:val>
                                        </p:tav>
                                      </p:tavLst>
                                    </p:anim>
                                    <p:animEffect transition="in" filter="wipe(up)">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xit" presetSubtype="4" fill="hold" grpId="1" nodeType="clickEffect">
                                  <p:stCondLst>
                                    <p:cond delay="0"/>
                                  </p:stCondLst>
                                  <p:childTnLst>
                                    <p:anim calcmode="lin" valueType="num">
                                      <p:cBhvr additive="base">
                                        <p:cTn id="68" dur="500"/>
                                        <p:tgtEl>
                                          <p:spTgt spid="4"/>
                                        </p:tgtEl>
                                        <p:attrNameLst>
                                          <p:attrName>ppt_y</p:attrName>
                                        </p:attrNameLst>
                                      </p:cBhvr>
                                      <p:tavLst>
                                        <p:tav tm="0">
                                          <p:val>
                                            <p:strVal val="#ppt_y"/>
                                          </p:val>
                                        </p:tav>
                                        <p:tav tm="100000">
                                          <p:val>
                                            <p:strVal val="#ppt_y+#ppt_h*1.125000"/>
                                          </p:val>
                                        </p:tav>
                                      </p:tavLst>
                                    </p:anim>
                                    <p:animEffect transition="out" filter="wipe(down)">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4" grpId="1" animBg="1"/>
      <p:bldP spid="5" grpId="0" animBg="1"/>
      <p:bldP spid="5" grpId="1" animBg="1"/>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837" y="1209584"/>
            <a:ext cx="8976909" cy="4525963"/>
          </a:xfrm>
        </p:spPr>
        <p:txBody>
          <a:bodyPr>
            <a:noAutofit/>
          </a:bodyPr>
          <a:lstStyle/>
          <a:p>
            <a:pPr marL="0" indent="0" algn="ctr">
              <a:buNone/>
            </a:pPr>
            <a:r>
              <a:rPr lang="en-US" sz="33400" b="0" i="0" dirty="0" smtClean="0">
                <a:solidFill>
                  <a:schemeClr val="tx2">
                    <a:lumMod val="75000"/>
                  </a:schemeClr>
                </a:solidFill>
                <a:latin typeface="+mn-lt"/>
              </a:rPr>
              <a:t>BYE</a:t>
            </a:r>
            <a:endParaRPr lang="en-US" sz="11500" b="0" i="0" dirty="0" smtClean="0">
              <a:solidFill>
                <a:schemeClr val="tx2">
                  <a:lumMod val="75000"/>
                </a:schemeClr>
              </a:solidFill>
              <a:latin typeface="+mn-lt"/>
            </a:endParaRPr>
          </a:p>
        </p:txBody>
      </p:sp>
      <p:pic>
        <p:nvPicPr>
          <p:cNvPr id="5" name="Picture 4" descr="AA0274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8444" y="3548436"/>
            <a:ext cx="2428774" cy="2733247"/>
          </a:xfrm>
          <a:prstGeom prst="rect">
            <a:avLst/>
          </a:prstGeom>
        </p:spPr>
      </p:pic>
      <p:sp>
        <p:nvSpPr>
          <p:cNvPr id="6" name="Title 5"/>
          <p:cNvSpPr>
            <a:spLocks noGrp="1"/>
          </p:cNvSpPr>
          <p:nvPr>
            <p:ph type="title"/>
          </p:nvPr>
        </p:nvSpPr>
        <p:spPr>
          <a:xfrm>
            <a:off x="3233115" y="1637731"/>
            <a:ext cx="5743795" cy="1851277"/>
          </a:xfrm>
          <a:prstGeom prst="wedgeRoundRectCallout">
            <a:avLst>
              <a:gd name="adj1" fmla="val -5756"/>
              <a:gd name="adj2" fmla="val 57663"/>
              <a:gd name="adj3" fmla="val 16667"/>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3200" b="0" i="0" dirty="0" smtClean="0">
                <a:solidFill>
                  <a:schemeClr val="tx2">
                    <a:lumMod val="75000"/>
                  </a:schemeClr>
                </a:solidFill>
                <a:latin typeface="+mn-lt"/>
              </a:rPr>
              <a:t>Hedvig Skirgård</a:t>
            </a:r>
            <a:br>
              <a:rPr lang="en-US" sz="3200" b="0" i="0" dirty="0" smtClean="0">
                <a:solidFill>
                  <a:schemeClr val="tx2">
                    <a:lumMod val="75000"/>
                  </a:schemeClr>
                </a:solidFill>
                <a:latin typeface="+mn-lt"/>
              </a:rPr>
            </a:br>
            <a:r>
              <a:rPr lang="en-US" sz="3200" b="0" i="0" dirty="0" err="1" smtClean="0">
                <a:solidFill>
                  <a:schemeClr val="tx2">
                    <a:lumMod val="75000"/>
                  </a:schemeClr>
                </a:solidFill>
                <a:latin typeface="+mn-lt"/>
              </a:rPr>
              <a:t>Unga</a:t>
            </a:r>
            <a:r>
              <a:rPr lang="en-US" sz="3200" b="0" i="0" dirty="0" smtClean="0">
                <a:solidFill>
                  <a:schemeClr val="tx2">
                    <a:lumMod val="75000"/>
                  </a:schemeClr>
                </a:solidFill>
                <a:latin typeface="+mn-lt"/>
              </a:rPr>
              <a:t> </a:t>
            </a:r>
            <a:r>
              <a:rPr lang="en-US" sz="3200" b="0" i="0" dirty="0" err="1" smtClean="0">
                <a:solidFill>
                  <a:schemeClr val="tx2">
                    <a:lumMod val="75000"/>
                  </a:schemeClr>
                </a:solidFill>
                <a:latin typeface="+mn-lt"/>
              </a:rPr>
              <a:t>Forskare</a:t>
            </a:r>
            <a:r>
              <a:rPr lang="en-US" sz="3200" b="0" i="0" dirty="0" smtClean="0">
                <a:solidFill>
                  <a:schemeClr val="tx2">
                    <a:lumMod val="75000"/>
                  </a:schemeClr>
                </a:solidFill>
                <a:latin typeface="+mn-lt"/>
              </a:rPr>
              <a:t> Stockholm</a:t>
            </a:r>
            <a:br>
              <a:rPr lang="en-US" sz="3200" b="0" i="0" dirty="0" smtClean="0">
                <a:solidFill>
                  <a:schemeClr val="tx2">
                    <a:lumMod val="75000"/>
                  </a:schemeClr>
                </a:solidFill>
                <a:latin typeface="+mn-lt"/>
              </a:rPr>
            </a:br>
            <a:r>
              <a:rPr lang="en-US" sz="3200" b="0" i="0" dirty="0" err="1" smtClean="0">
                <a:solidFill>
                  <a:schemeClr val="tx2">
                    <a:lumMod val="75000"/>
                  </a:schemeClr>
                </a:solidFill>
                <a:latin typeface="+mn-lt"/>
              </a:rPr>
              <a:t>hedvig@lingolympiad.org</a:t>
            </a:r>
            <a:endParaRPr lang="en-US" sz="3200" b="0" i="0" dirty="0">
              <a:solidFill>
                <a:schemeClr val="tx2">
                  <a:lumMod val="75000"/>
                </a:schemeClr>
              </a:solidFill>
              <a:latin typeface="+mn-lt"/>
            </a:endParaRPr>
          </a:p>
        </p:txBody>
      </p:sp>
    </p:spTree>
    <p:extLst>
      <p:ext uri="{BB962C8B-B14F-4D97-AF65-F5344CB8AC3E}">
        <p14:creationId xmlns:p14="http://schemas.microsoft.com/office/powerpoint/2010/main" val="455070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593" y="0"/>
            <a:ext cx="8229600" cy="907545"/>
          </a:xfrm>
        </p:spPr>
        <p:txBody>
          <a:bodyPr/>
          <a:lstStyle/>
          <a:p>
            <a:r>
              <a:rPr lang="en-US" sz="4000" b="0" i="0" dirty="0" err="1" smtClean="0">
                <a:solidFill>
                  <a:schemeClr val="tx2">
                    <a:lumMod val="75000"/>
                  </a:schemeClr>
                </a:solidFill>
                <a:latin typeface="+mn-lt"/>
              </a:rPr>
              <a:t>Referenser</a:t>
            </a:r>
            <a:r>
              <a:rPr lang="en-US" sz="4000" b="0" i="0" dirty="0" smtClean="0">
                <a:solidFill>
                  <a:schemeClr val="tx2">
                    <a:lumMod val="75000"/>
                  </a:schemeClr>
                </a:solidFill>
                <a:latin typeface="+mn-lt"/>
              </a:rPr>
              <a:t> 1</a:t>
            </a:r>
            <a:endParaRPr lang="en-US" sz="4000" b="0" i="0" dirty="0">
              <a:solidFill>
                <a:schemeClr val="tx2">
                  <a:lumMod val="75000"/>
                </a:schemeClr>
              </a:solidFill>
              <a:latin typeface="+mn-lt"/>
            </a:endParaRPr>
          </a:p>
        </p:txBody>
      </p:sp>
      <p:sp>
        <p:nvSpPr>
          <p:cNvPr id="3" name="Content Placeholder 2"/>
          <p:cNvSpPr>
            <a:spLocks noGrp="1"/>
          </p:cNvSpPr>
          <p:nvPr>
            <p:ph idx="1"/>
          </p:nvPr>
        </p:nvSpPr>
        <p:spPr>
          <a:xfrm>
            <a:off x="139712" y="902065"/>
            <a:ext cx="9004288" cy="5816975"/>
          </a:xfrm>
        </p:spPr>
        <p:txBody>
          <a:bodyPr>
            <a:noAutofit/>
          </a:bodyPr>
          <a:lstStyle/>
          <a:p>
            <a:pPr marL="0" indent="0">
              <a:buNone/>
            </a:pPr>
            <a:r>
              <a:rPr lang="en-US" sz="1600" b="0" i="0" dirty="0">
                <a:solidFill>
                  <a:schemeClr val="tx2">
                    <a:lumMod val="75000"/>
                  </a:schemeClr>
                </a:solidFill>
                <a:latin typeface="+mn-lt"/>
              </a:rPr>
              <a:t>Berlin, Brent and Paul </a:t>
            </a:r>
            <a:r>
              <a:rPr lang="en-US" sz="1600" b="0" i="0" dirty="0" smtClean="0">
                <a:solidFill>
                  <a:schemeClr val="tx2">
                    <a:lumMod val="75000"/>
                  </a:schemeClr>
                </a:solidFill>
                <a:latin typeface="+mn-lt"/>
              </a:rPr>
              <a:t>Kay (1969) </a:t>
            </a:r>
            <a:r>
              <a:rPr lang="en-US" sz="1600" b="0" i="0" dirty="0">
                <a:solidFill>
                  <a:schemeClr val="tx2">
                    <a:lumMod val="75000"/>
                  </a:schemeClr>
                </a:solidFill>
                <a:latin typeface="+mn-lt"/>
              </a:rPr>
              <a:t>Basic Color Terms: Their Universality and Evolution. Berkeley and Los Angeles. University of California </a:t>
            </a:r>
            <a:r>
              <a:rPr lang="en-US" sz="1600" b="0" i="0" dirty="0" smtClean="0">
                <a:solidFill>
                  <a:schemeClr val="tx2">
                    <a:lumMod val="75000"/>
                  </a:schemeClr>
                </a:solidFill>
                <a:latin typeface="+mn-lt"/>
              </a:rPr>
              <a:t>Press </a:t>
            </a:r>
          </a:p>
          <a:p>
            <a:pPr marL="0" indent="0">
              <a:buNone/>
            </a:pPr>
            <a:r>
              <a:rPr lang="en-US" sz="1600" b="0" i="0" dirty="0" smtClean="0">
                <a:solidFill>
                  <a:schemeClr val="tx2">
                    <a:lumMod val="75000"/>
                  </a:schemeClr>
                </a:solidFill>
                <a:latin typeface="+mn-lt"/>
              </a:rPr>
              <a:t>Boas</a:t>
            </a:r>
            <a:r>
              <a:rPr lang="en-US" sz="1600" b="0" i="0" dirty="0">
                <a:solidFill>
                  <a:schemeClr val="tx2">
                    <a:lumMod val="75000"/>
                  </a:schemeClr>
                </a:solidFill>
                <a:latin typeface="+mn-lt"/>
              </a:rPr>
              <a:t>, Franz (1938) Language. In F, Boas (</a:t>
            </a:r>
            <a:r>
              <a:rPr lang="en-US" sz="1600" b="0" i="0" dirty="0" err="1">
                <a:solidFill>
                  <a:schemeClr val="tx2">
                    <a:lumMod val="75000"/>
                  </a:schemeClr>
                </a:solidFill>
                <a:latin typeface="+mn-lt"/>
              </a:rPr>
              <a:t>ed</a:t>
            </a:r>
            <a:r>
              <a:rPr lang="en-US" sz="1600" b="0" i="0" dirty="0">
                <a:solidFill>
                  <a:schemeClr val="tx2">
                    <a:lumMod val="75000"/>
                  </a:schemeClr>
                </a:solidFill>
                <a:latin typeface="+mn-lt"/>
              </a:rPr>
              <a:t>), General Anthropology. Boston, </a:t>
            </a:r>
            <a:r>
              <a:rPr lang="hu-HU" sz="1600" b="0" i="0" dirty="0" smtClean="0">
                <a:solidFill>
                  <a:schemeClr val="tx2">
                    <a:lumMod val="75000"/>
                  </a:schemeClr>
                </a:solidFill>
                <a:latin typeface="+mn-lt"/>
              </a:rPr>
              <a:t>Nya</a:t>
            </a:r>
            <a:r>
              <a:rPr lang="en-US" sz="1600" b="0" i="0" dirty="0" smtClean="0">
                <a:solidFill>
                  <a:schemeClr val="tx2">
                    <a:lumMod val="75000"/>
                  </a:schemeClr>
                </a:solidFill>
                <a:latin typeface="+mn-lt"/>
              </a:rPr>
              <a:t> </a:t>
            </a:r>
            <a:r>
              <a:rPr lang="en-US" sz="1600" b="0" i="0" dirty="0">
                <a:solidFill>
                  <a:schemeClr val="tx2">
                    <a:lumMod val="75000"/>
                  </a:schemeClr>
                </a:solidFill>
                <a:latin typeface="+mn-lt"/>
              </a:rPr>
              <a:t>York: D.S. Heath </a:t>
            </a:r>
            <a:r>
              <a:rPr lang="en-US" sz="1600" b="0" i="0" dirty="0" smtClean="0">
                <a:solidFill>
                  <a:schemeClr val="tx2">
                    <a:lumMod val="75000"/>
                  </a:schemeClr>
                </a:solidFill>
                <a:latin typeface="+mn-lt"/>
              </a:rPr>
              <a:t>and </a:t>
            </a:r>
            <a:r>
              <a:rPr lang="en-US" sz="1600" b="0" i="0" dirty="0">
                <a:solidFill>
                  <a:schemeClr val="tx2">
                    <a:lumMod val="75000"/>
                  </a:schemeClr>
                </a:solidFill>
                <a:latin typeface="+mn-lt"/>
              </a:rPr>
              <a:t>Company </a:t>
            </a:r>
            <a:endParaRPr lang="en-US" sz="1600" b="0" i="0" dirty="0" smtClean="0">
              <a:solidFill>
                <a:schemeClr val="tx2">
                  <a:lumMod val="75000"/>
                </a:schemeClr>
              </a:solidFill>
              <a:latin typeface="+mn-lt"/>
            </a:endParaRPr>
          </a:p>
          <a:p>
            <a:pPr marL="0" indent="0">
              <a:buNone/>
            </a:pPr>
            <a:r>
              <a:rPr lang="en-US" sz="1600" b="0" i="0" dirty="0">
                <a:solidFill>
                  <a:schemeClr val="tx2">
                    <a:lumMod val="75000"/>
                  </a:schemeClr>
                </a:solidFill>
                <a:latin typeface="+mn-lt"/>
              </a:rPr>
              <a:t>Brown, Cecil H. (1983). Where do cardinal direction terms come from? Anthropological Linguistics 25: 121-161. </a:t>
            </a:r>
          </a:p>
          <a:p>
            <a:pPr marL="0" indent="0">
              <a:buNone/>
            </a:pPr>
            <a:r>
              <a:rPr lang="en-US" sz="1600" b="0" i="0" dirty="0" smtClean="0">
                <a:solidFill>
                  <a:schemeClr val="tx2">
                    <a:lumMod val="75000"/>
                  </a:schemeClr>
                </a:solidFill>
                <a:latin typeface="+mn-lt"/>
              </a:rPr>
              <a:t>Brown</a:t>
            </a:r>
            <a:r>
              <a:rPr lang="en-US" sz="1600" b="0" i="0" dirty="0">
                <a:solidFill>
                  <a:schemeClr val="tx2">
                    <a:lumMod val="75000"/>
                  </a:schemeClr>
                </a:solidFill>
                <a:latin typeface="+mn-lt"/>
              </a:rPr>
              <a:t>, Cecil H.. </a:t>
            </a:r>
            <a:r>
              <a:rPr lang="en-US" sz="1600" b="0" i="0" dirty="0" smtClean="0">
                <a:solidFill>
                  <a:schemeClr val="tx2">
                    <a:lumMod val="75000"/>
                  </a:schemeClr>
                </a:solidFill>
                <a:latin typeface="+mn-lt"/>
              </a:rPr>
              <a:t>(2011) </a:t>
            </a:r>
            <a:r>
              <a:rPr lang="en-US" sz="1600" b="0" i="0" dirty="0">
                <a:solidFill>
                  <a:schemeClr val="tx2">
                    <a:lumMod val="75000"/>
                  </a:schemeClr>
                </a:solidFill>
                <a:latin typeface="+mn-lt"/>
              </a:rPr>
              <a:t>Hand and </a:t>
            </a:r>
            <a:r>
              <a:rPr lang="en-US" sz="1600" b="0" i="0" dirty="0" smtClean="0">
                <a:solidFill>
                  <a:schemeClr val="tx2">
                    <a:lumMod val="75000"/>
                  </a:schemeClr>
                </a:solidFill>
                <a:latin typeface="+mn-lt"/>
              </a:rPr>
              <a:t>Arm. In</a:t>
            </a:r>
            <a:r>
              <a:rPr lang="en-US" sz="1600" b="0" i="0" dirty="0">
                <a:solidFill>
                  <a:schemeClr val="tx2">
                    <a:lumMod val="75000"/>
                  </a:schemeClr>
                </a:solidFill>
                <a:latin typeface="+mn-lt"/>
              </a:rPr>
              <a:t>: Dryer, Matthew S. &amp; </a:t>
            </a:r>
            <a:r>
              <a:rPr lang="en-US" sz="1600" b="0" i="0" dirty="0" err="1">
                <a:solidFill>
                  <a:schemeClr val="tx2">
                    <a:lumMod val="75000"/>
                  </a:schemeClr>
                </a:solidFill>
                <a:latin typeface="+mn-lt"/>
              </a:rPr>
              <a:t>Haspelmath</a:t>
            </a:r>
            <a:r>
              <a:rPr lang="en-US" sz="1600" b="0" i="0" dirty="0">
                <a:solidFill>
                  <a:schemeClr val="tx2">
                    <a:lumMod val="75000"/>
                  </a:schemeClr>
                </a:solidFill>
                <a:latin typeface="+mn-lt"/>
              </a:rPr>
              <a:t>, Martin (eds.</a:t>
            </a:r>
            <a:r>
              <a:rPr lang="en-US" sz="1600" b="0" i="0" dirty="0" smtClean="0">
                <a:solidFill>
                  <a:schemeClr val="tx2">
                    <a:lumMod val="75000"/>
                  </a:schemeClr>
                </a:solidFill>
                <a:latin typeface="+mn-lt"/>
              </a:rPr>
              <a:t>) The </a:t>
            </a:r>
            <a:r>
              <a:rPr lang="en-US" sz="1600" b="0" i="0" dirty="0">
                <a:solidFill>
                  <a:schemeClr val="tx2">
                    <a:lumMod val="75000"/>
                  </a:schemeClr>
                </a:solidFill>
                <a:latin typeface="+mn-lt"/>
              </a:rPr>
              <a:t>World Atlas </a:t>
            </a:r>
            <a:r>
              <a:rPr lang="en-US" sz="1600" b="0" i="0" dirty="0" smtClean="0">
                <a:solidFill>
                  <a:schemeClr val="tx2">
                    <a:lumMod val="75000"/>
                  </a:schemeClr>
                </a:solidFill>
                <a:latin typeface="+mn-lt"/>
              </a:rPr>
              <a:t>of </a:t>
            </a:r>
            <a:r>
              <a:rPr lang="en-US" sz="1600" b="0" i="0" dirty="0">
                <a:solidFill>
                  <a:schemeClr val="tx2">
                    <a:lumMod val="75000"/>
                  </a:schemeClr>
                </a:solidFill>
                <a:latin typeface="+mn-lt"/>
              </a:rPr>
              <a:t>Language Structures </a:t>
            </a:r>
            <a:r>
              <a:rPr lang="en-US" sz="1600" b="0" i="0" dirty="0" smtClean="0">
                <a:solidFill>
                  <a:schemeClr val="tx2">
                    <a:lumMod val="75000"/>
                  </a:schemeClr>
                </a:solidFill>
                <a:latin typeface="+mn-lt"/>
              </a:rPr>
              <a:t>Online. Munich</a:t>
            </a:r>
            <a:r>
              <a:rPr lang="en-US" sz="1600" b="0" i="0" dirty="0">
                <a:solidFill>
                  <a:schemeClr val="tx2">
                    <a:lumMod val="75000"/>
                  </a:schemeClr>
                </a:solidFill>
                <a:latin typeface="+mn-lt"/>
              </a:rPr>
              <a:t>: Max Planck Digital Library, feature </a:t>
            </a:r>
            <a:r>
              <a:rPr lang="en-US" sz="1600" b="0" i="0" dirty="0" smtClean="0">
                <a:solidFill>
                  <a:schemeClr val="tx2">
                    <a:lumMod val="75000"/>
                  </a:schemeClr>
                </a:solidFill>
                <a:latin typeface="+mn-lt"/>
              </a:rPr>
              <a:t>129A. Available </a:t>
            </a:r>
            <a:r>
              <a:rPr lang="en-US" sz="1600" b="0" i="0" dirty="0">
                <a:solidFill>
                  <a:schemeClr val="tx2">
                    <a:lumMod val="75000"/>
                  </a:schemeClr>
                </a:solidFill>
                <a:latin typeface="+mn-lt"/>
              </a:rPr>
              <a:t>online at http://wals.info/feature/</a:t>
            </a:r>
            <a:r>
              <a:rPr lang="en-US" sz="1600" b="0" i="0" dirty="0" smtClean="0">
                <a:solidFill>
                  <a:schemeClr val="tx2">
                    <a:lumMod val="75000"/>
                  </a:schemeClr>
                </a:solidFill>
                <a:latin typeface="+mn-lt"/>
              </a:rPr>
              <a:t>129A Accessed </a:t>
            </a:r>
            <a:r>
              <a:rPr lang="en-US" sz="1600" b="0" i="0" dirty="0">
                <a:solidFill>
                  <a:schemeClr val="tx2">
                    <a:lumMod val="75000"/>
                  </a:schemeClr>
                </a:solidFill>
                <a:latin typeface="+mn-lt"/>
              </a:rPr>
              <a:t>on 2012-06-19</a:t>
            </a:r>
            <a:r>
              <a:rPr lang="en-US" sz="1600" b="0" i="0" dirty="0" smtClean="0">
                <a:solidFill>
                  <a:schemeClr val="tx2">
                    <a:lumMod val="75000"/>
                  </a:schemeClr>
                </a:solidFill>
                <a:latin typeface="+mn-lt"/>
              </a:rPr>
              <a:t>.</a:t>
            </a:r>
          </a:p>
          <a:p>
            <a:pPr marL="0" indent="0">
              <a:buNone/>
            </a:pPr>
            <a:r>
              <a:rPr lang="en-US" sz="1600" b="0" i="0" dirty="0" smtClean="0">
                <a:solidFill>
                  <a:schemeClr val="tx2">
                    <a:lumMod val="75000"/>
                  </a:schemeClr>
                </a:solidFill>
                <a:latin typeface="+mn-lt"/>
              </a:rPr>
              <a:t>Campbell</a:t>
            </a:r>
            <a:r>
              <a:rPr lang="en-US" sz="1600" b="0" i="0" dirty="0">
                <a:solidFill>
                  <a:schemeClr val="tx2">
                    <a:lumMod val="75000"/>
                  </a:schemeClr>
                </a:solidFill>
                <a:latin typeface="+mn-lt"/>
              </a:rPr>
              <a:t>, Lyle (1998) Historical linguistics - an </a:t>
            </a:r>
            <a:r>
              <a:rPr lang="en-US" sz="1600" b="0" i="0" dirty="0" smtClean="0">
                <a:solidFill>
                  <a:schemeClr val="tx2">
                    <a:lumMod val="75000"/>
                  </a:schemeClr>
                </a:solidFill>
                <a:latin typeface="+mn-lt"/>
              </a:rPr>
              <a:t>introduction</a:t>
            </a:r>
          </a:p>
          <a:p>
            <a:pPr marL="0" indent="0">
              <a:buNone/>
            </a:pPr>
            <a:r>
              <a:rPr lang="en-US" sz="1600" b="0" i="0" dirty="0" err="1" smtClean="0">
                <a:solidFill>
                  <a:schemeClr val="tx2">
                    <a:lumMod val="75000"/>
                  </a:schemeClr>
                </a:solidFill>
                <a:latin typeface="+mn-lt"/>
              </a:rPr>
              <a:t>Campell</a:t>
            </a:r>
            <a:r>
              <a:rPr lang="en-US" sz="1600" b="0" i="0" dirty="0" smtClean="0">
                <a:solidFill>
                  <a:schemeClr val="tx2">
                    <a:lumMod val="75000"/>
                  </a:schemeClr>
                </a:solidFill>
                <a:latin typeface="+mn-lt"/>
              </a:rPr>
              <a:t>, Lyle (unpublished) </a:t>
            </a:r>
            <a:r>
              <a:rPr lang="en-US" sz="1600" b="0" i="0" dirty="0">
                <a:solidFill>
                  <a:schemeClr val="tx2">
                    <a:lumMod val="75000"/>
                  </a:schemeClr>
                </a:solidFill>
                <a:latin typeface="+mn-lt"/>
              </a:rPr>
              <a:t>Language Isolates and Their History, or, What’s Weird, Anyway? </a:t>
            </a:r>
          </a:p>
          <a:p>
            <a:pPr marL="0" indent="0">
              <a:buNone/>
            </a:pPr>
            <a:r>
              <a:rPr lang="en-US" sz="1600" b="0" i="0" dirty="0" smtClean="0">
                <a:solidFill>
                  <a:schemeClr val="tx2">
                    <a:lumMod val="75000"/>
                  </a:schemeClr>
                </a:solidFill>
                <a:latin typeface="+mn-lt"/>
              </a:rPr>
              <a:t>Croft</a:t>
            </a:r>
            <a:r>
              <a:rPr lang="en-US" sz="1600" b="0" i="0" dirty="0">
                <a:solidFill>
                  <a:schemeClr val="tx2">
                    <a:lumMod val="75000"/>
                  </a:schemeClr>
                </a:solidFill>
                <a:latin typeface="+mn-lt"/>
              </a:rPr>
              <a:t>, </a:t>
            </a:r>
            <a:r>
              <a:rPr lang="en-US" sz="1600" b="0" i="0" dirty="0" err="1">
                <a:solidFill>
                  <a:schemeClr val="tx2">
                    <a:lumMod val="75000"/>
                  </a:schemeClr>
                </a:solidFill>
                <a:latin typeface="+mn-lt"/>
              </a:rPr>
              <a:t>Willam</a:t>
            </a:r>
            <a:r>
              <a:rPr lang="en-US" sz="1600" b="0" i="0" dirty="0">
                <a:solidFill>
                  <a:schemeClr val="tx2">
                    <a:lumMod val="75000"/>
                  </a:schemeClr>
                </a:solidFill>
                <a:latin typeface="+mn-lt"/>
              </a:rPr>
              <a:t> (1990) Typology and Universals. (Cambridge Textbooks in Linguistics.) Cambridge: Cambridge University Press.</a:t>
            </a:r>
          </a:p>
          <a:p>
            <a:pPr marL="0" indent="0">
              <a:buNone/>
            </a:pPr>
            <a:r>
              <a:rPr lang="en-US" sz="1600" b="0" i="0" dirty="0" err="1" smtClean="0">
                <a:solidFill>
                  <a:schemeClr val="tx2">
                    <a:lumMod val="75000"/>
                  </a:schemeClr>
                </a:solidFill>
                <a:latin typeface="+mn-lt"/>
              </a:rPr>
              <a:t>Comrie</a:t>
            </a:r>
            <a:r>
              <a:rPr lang="en-US" sz="1600" b="0" i="0" dirty="0">
                <a:solidFill>
                  <a:schemeClr val="tx2">
                    <a:lumMod val="75000"/>
                  </a:schemeClr>
                </a:solidFill>
                <a:latin typeface="+mn-lt"/>
              </a:rPr>
              <a:t>, Bernard &amp; Dryer, Matthew S. &amp; Gil, David &amp; </a:t>
            </a:r>
            <a:r>
              <a:rPr lang="en-US" sz="1600" b="0" i="0" dirty="0" err="1">
                <a:solidFill>
                  <a:schemeClr val="tx2">
                    <a:lumMod val="75000"/>
                  </a:schemeClr>
                </a:solidFill>
                <a:latin typeface="+mn-lt"/>
              </a:rPr>
              <a:t>Haspelmath</a:t>
            </a:r>
            <a:r>
              <a:rPr lang="en-US" sz="1600" b="0" i="0" dirty="0">
                <a:solidFill>
                  <a:schemeClr val="tx2">
                    <a:lumMod val="75000"/>
                  </a:schemeClr>
                </a:solidFill>
                <a:latin typeface="+mn-lt"/>
              </a:rPr>
              <a:t>, Martin. (2011). </a:t>
            </a:r>
            <a:r>
              <a:rPr lang="en-US" sz="1600" b="0" i="0" dirty="0" smtClean="0">
                <a:solidFill>
                  <a:schemeClr val="tx2">
                    <a:lumMod val="75000"/>
                  </a:schemeClr>
                </a:solidFill>
                <a:latin typeface="+mn-lt"/>
              </a:rPr>
              <a:t>Introduction. In</a:t>
            </a:r>
            <a:r>
              <a:rPr lang="en-US" sz="1600" b="0" i="0" dirty="0">
                <a:solidFill>
                  <a:schemeClr val="tx2">
                    <a:lumMod val="75000"/>
                  </a:schemeClr>
                </a:solidFill>
                <a:latin typeface="+mn-lt"/>
              </a:rPr>
              <a:t>: Dryer, Matthew S. &amp; </a:t>
            </a:r>
            <a:r>
              <a:rPr lang="en-US" sz="1600" b="0" i="0" dirty="0" err="1">
                <a:solidFill>
                  <a:schemeClr val="tx2">
                    <a:lumMod val="75000"/>
                  </a:schemeClr>
                </a:solidFill>
                <a:latin typeface="+mn-lt"/>
              </a:rPr>
              <a:t>Haspelmath</a:t>
            </a:r>
            <a:r>
              <a:rPr lang="en-US" sz="1600" b="0" i="0" dirty="0">
                <a:solidFill>
                  <a:schemeClr val="tx2">
                    <a:lumMod val="75000"/>
                  </a:schemeClr>
                </a:solidFill>
                <a:latin typeface="+mn-lt"/>
              </a:rPr>
              <a:t>, Martin (eds.) The World Atlas </a:t>
            </a:r>
            <a:r>
              <a:rPr lang="en-US" sz="1600" b="0" i="0" dirty="0" smtClean="0">
                <a:solidFill>
                  <a:schemeClr val="tx2">
                    <a:lumMod val="75000"/>
                  </a:schemeClr>
                </a:solidFill>
                <a:latin typeface="+mn-lt"/>
              </a:rPr>
              <a:t>of </a:t>
            </a:r>
            <a:r>
              <a:rPr lang="en-US" sz="1600" b="0" i="0" dirty="0">
                <a:solidFill>
                  <a:schemeClr val="tx2">
                    <a:lumMod val="75000"/>
                  </a:schemeClr>
                </a:solidFill>
                <a:latin typeface="+mn-lt"/>
              </a:rPr>
              <a:t>Language Structures Online. Munich: Max Planck Digital Library, supplement 1. Available online at http://</a:t>
            </a:r>
            <a:r>
              <a:rPr lang="en-US" sz="1600" b="0" i="0" dirty="0" err="1">
                <a:solidFill>
                  <a:schemeClr val="tx2">
                    <a:lumMod val="75000"/>
                  </a:schemeClr>
                </a:solidFill>
                <a:latin typeface="+mn-lt"/>
              </a:rPr>
              <a:t>wals.info</a:t>
            </a:r>
            <a:r>
              <a:rPr lang="en-US" sz="1600" b="0" i="0" dirty="0">
                <a:solidFill>
                  <a:schemeClr val="tx2">
                    <a:lumMod val="75000"/>
                  </a:schemeClr>
                </a:solidFill>
                <a:latin typeface="+mn-lt"/>
              </a:rPr>
              <a:t>/supplement/1 Accessed on 2012-06-17.</a:t>
            </a:r>
          </a:p>
          <a:p>
            <a:pPr marL="0" indent="0">
              <a:buNone/>
            </a:pPr>
            <a:r>
              <a:rPr lang="en-US" sz="1600" b="0" i="0" dirty="0" smtClean="0">
                <a:solidFill>
                  <a:schemeClr val="tx2">
                    <a:lumMod val="75000"/>
                  </a:schemeClr>
                </a:solidFill>
                <a:latin typeface="+mn-lt"/>
              </a:rPr>
              <a:t>Crystal</a:t>
            </a:r>
            <a:r>
              <a:rPr lang="en-US" sz="1600" b="0" i="0" dirty="0">
                <a:solidFill>
                  <a:schemeClr val="tx2">
                    <a:lumMod val="75000"/>
                  </a:schemeClr>
                </a:solidFill>
                <a:latin typeface="+mn-lt"/>
              </a:rPr>
              <a:t>, David (2000). Language Death. Cambridge: Cambridge University </a:t>
            </a:r>
            <a:r>
              <a:rPr lang="en-US" sz="1600" b="0" i="0" dirty="0" smtClean="0">
                <a:solidFill>
                  <a:schemeClr val="tx2">
                    <a:lumMod val="75000"/>
                  </a:schemeClr>
                </a:solidFill>
                <a:latin typeface="+mn-lt"/>
              </a:rPr>
              <a:t>Press</a:t>
            </a:r>
          </a:p>
          <a:p>
            <a:pPr marL="0" indent="0">
              <a:buNone/>
            </a:pPr>
            <a:endParaRPr lang="en-US" sz="1600" b="0" i="0" dirty="0">
              <a:solidFill>
                <a:schemeClr val="tx2">
                  <a:lumMod val="75000"/>
                </a:schemeClr>
              </a:solidFill>
              <a:latin typeface="+mn-lt"/>
            </a:endParaRPr>
          </a:p>
        </p:txBody>
      </p:sp>
    </p:spTree>
    <p:extLst>
      <p:ext uri="{BB962C8B-B14F-4D97-AF65-F5344CB8AC3E}">
        <p14:creationId xmlns:p14="http://schemas.microsoft.com/office/powerpoint/2010/main" val="280296925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712" y="857534"/>
            <a:ext cx="9004288" cy="5816975"/>
          </a:xfrm>
        </p:spPr>
        <p:txBody>
          <a:bodyPr>
            <a:noAutofit/>
          </a:bodyPr>
          <a:lstStyle/>
          <a:p>
            <a:pPr marL="0" indent="0">
              <a:buNone/>
            </a:pPr>
            <a:r>
              <a:rPr lang="en-US" sz="1600" b="0" i="0" dirty="0" smtClean="0">
                <a:solidFill>
                  <a:schemeClr val="tx2">
                    <a:lumMod val="75000"/>
                  </a:schemeClr>
                </a:solidFill>
                <a:latin typeface="+mn-lt"/>
              </a:rPr>
              <a:t>Dryer, Matthew S.. (2011). Genealogical Language List. In: Dryer, Matthew S. &amp; </a:t>
            </a:r>
            <a:r>
              <a:rPr lang="en-US" sz="1600" b="0" i="0" dirty="0" err="1" smtClean="0">
                <a:solidFill>
                  <a:schemeClr val="tx2">
                    <a:lumMod val="75000"/>
                  </a:schemeClr>
                </a:solidFill>
                <a:latin typeface="+mn-lt"/>
              </a:rPr>
              <a:t>Haspelmath</a:t>
            </a:r>
            <a:r>
              <a:rPr lang="en-US" sz="1600" b="0" i="0" dirty="0" smtClean="0">
                <a:solidFill>
                  <a:schemeClr val="tx2">
                    <a:lumMod val="75000"/>
                  </a:schemeClr>
                </a:solidFill>
                <a:latin typeface="+mn-lt"/>
              </a:rPr>
              <a:t>, Martin (eds.) The World Atlas of Language Structures Online. Munich: Max Planck Digital Library, supplement 4. Available online at http://</a:t>
            </a:r>
            <a:r>
              <a:rPr lang="en-US" sz="1600" b="0" i="0" dirty="0" err="1" smtClean="0">
                <a:solidFill>
                  <a:schemeClr val="tx2">
                    <a:lumMod val="75000"/>
                  </a:schemeClr>
                </a:solidFill>
                <a:latin typeface="+mn-lt"/>
              </a:rPr>
              <a:t>wals.info</a:t>
            </a:r>
            <a:r>
              <a:rPr lang="en-US" sz="1600" b="0" i="0" dirty="0" smtClean="0">
                <a:solidFill>
                  <a:schemeClr val="tx2">
                    <a:lumMod val="75000"/>
                  </a:schemeClr>
                </a:solidFill>
                <a:latin typeface="+mn-lt"/>
              </a:rPr>
              <a:t>/supplement/4. Accessed on 2012-06-17.</a:t>
            </a:r>
          </a:p>
          <a:p>
            <a:pPr marL="0" indent="0">
              <a:buNone/>
            </a:pPr>
            <a:r>
              <a:rPr lang="en-US" sz="1600" b="0" i="0" dirty="0" smtClean="0">
                <a:solidFill>
                  <a:schemeClr val="tx2">
                    <a:lumMod val="75000"/>
                  </a:schemeClr>
                </a:solidFill>
                <a:latin typeface="+mn-lt"/>
              </a:rPr>
              <a:t>Dryer</a:t>
            </a:r>
            <a:r>
              <a:rPr lang="en-US" sz="1600" b="0" i="0" dirty="0">
                <a:solidFill>
                  <a:schemeClr val="tx2">
                    <a:lumMod val="75000"/>
                  </a:schemeClr>
                </a:solidFill>
                <a:latin typeface="+mn-lt"/>
              </a:rPr>
              <a:t>, Matthew S.. </a:t>
            </a:r>
            <a:r>
              <a:rPr lang="en-US" sz="1600" b="0" i="0" dirty="0" smtClean="0">
                <a:solidFill>
                  <a:schemeClr val="tx2">
                    <a:lumMod val="75000"/>
                  </a:schemeClr>
                </a:solidFill>
                <a:latin typeface="+mn-lt"/>
              </a:rPr>
              <a:t>(2011) </a:t>
            </a:r>
            <a:r>
              <a:rPr lang="en-US" sz="1600" b="0" i="0" dirty="0">
                <a:solidFill>
                  <a:schemeClr val="tx2">
                    <a:lumMod val="75000"/>
                  </a:schemeClr>
                </a:solidFill>
                <a:latin typeface="+mn-lt"/>
              </a:rPr>
              <a:t>Order of Object and Verb. In: Dryer, Matthew S. &amp; </a:t>
            </a:r>
            <a:r>
              <a:rPr lang="en-US" sz="1600" b="0" i="0" dirty="0" err="1">
                <a:solidFill>
                  <a:schemeClr val="tx2">
                    <a:lumMod val="75000"/>
                  </a:schemeClr>
                </a:solidFill>
                <a:latin typeface="+mn-lt"/>
              </a:rPr>
              <a:t>Haspelmath</a:t>
            </a:r>
            <a:r>
              <a:rPr lang="en-US" sz="1600" b="0" i="0" dirty="0">
                <a:solidFill>
                  <a:schemeClr val="tx2">
                    <a:lumMod val="75000"/>
                  </a:schemeClr>
                </a:solidFill>
                <a:latin typeface="+mn-lt"/>
              </a:rPr>
              <a:t>, Martin (eds.) The World Atlas of Language Structures Online. Munich: Max Planck Digital Library, chapter 83. Available online at http://</a:t>
            </a:r>
            <a:r>
              <a:rPr lang="en-US" sz="1600" b="0" i="0" dirty="0" err="1">
                <a:solidFill>
                  <a:schemeClr val="tx2">
                    <a:lumMod val="75000"/>
                  </a:schemeClr>
                </a:solidFill>
                <a:latin typeface="+mn-lt"/>
              </a:rPr>
              <a:t>wals.info</a:t>
            </a:r>
            <a:r>
              <a:rPr lang="en-US" sz="1600" b="0" i="0" dirty="0">
                <a:solidFill>
                  <a:schemeClr val="tx2">
                    <a:lumMod val="75000"/>
                  </a:schemeClr>
                </a:solidFill>
                <a:latin typeface="+mn-lt"/>
              </a:rPr>
              <a:t>/chapter/83 Accessed on 2012-12-06.</a:t>
            </a:r>
          </a:p>
          <a:p>
            <a:pPr marL="0" indent="0">
              <a:buNone/>
            </a:pPr>
            <a:r>
              <a:rPr lang="en-US" sz="1600" b="0" i="0" dirty="0" smtClean="0">
                <a:solidFill>
                  <a:schemeClr val="tx2">
                    <a:lumMod val="75000"/>
                  </a:schemeClr>
                </a:solidFill>
                <a:latin typeface="+mn-lt"/>
              </a:rPr>
              <a:t>Gordon</a:t>
            </a:r>
            <a:r>
              <a:rPr lang="en-US" sz="1600" b="0" i="0" dirty="0">
                <a:solidFill>
                  <a:schemeClr val="tx2">
                    <a:lumMod val="75000"/>
                  </a:schemeClr>
                </a:solidFill>
                <a:latin typeface="+mn-lt"/>
              </a:rPr>
              <a:t>, Jr., R. G., editor (2005). </a:t>
            </a:r>
            <a:r>
              <a:rPr lang="en-US" sz="1600" b="0" i="0" dirty="0" err="1">
                <a:solidFill>
                  <a:schemeClr val="tx2">
                    <a:lumMod val="75000"/>
                  </a:schemeClr>
                </a:solidFill>
                <a:latin typeface="+mn-lt"/>
              </a:rPr>
              <a:t>Ethnologue</a:t>
            </a:r>
            <a:r>
              <a:rPr lang="en-US" sz="1600" b="0" i="0" dirty="0">
                <a:solidFill>
                  <a:schemeClr val="tx2">
                    <a:lumMod val="75000"/>
                  </a:schemeClr>
                </a:solidFill>
                <a:latin typeface="+mn-lt"/>
              </a:rPr>
              <a:t>: Languages of the World. Dallas: SIL International, 15 edition. </a:t>
            </a:r>
            <a:endParaRPr lang="en-US" sz="1600" b="0" i="0" dirty="0">
              <a:solidFill>
                <a:schemeClr val="tx2">
                  <a:lumMod val="75000"/>
                </a:schemeClr>
              </a:solidFill>
              <a:latin typeface="+mn-lt"/>
              <a:hlinkClick r:id="rId2"/>
            </a:endParaRPr>
          </a:p>
          <a:p>
            <a:pPr marL="0" indent="0">
              <a:buNone/>
            </a:pPr>
            <a:r>
              <a:rPr lang="en-US" sz="1600" b="0" i="0" dirty="0" err="1" smtClean="0">
                <a:solidFill>
                  <a:schemeClr val="tx2">
                    <a:lumMod val="75000"/>
                  </a:schemeClr>
                </a:solidFill>
                <a:latin typeface="+mn-lt"/>
              </a:rPr>
              <a:t>Hammarström</a:t>
            </a:r>
            <a:r>
              <a:rPr lang="en-US" sz="1600" b="0" i="0" dirty="0">
                <a:solidFill>
                  <a:schemeClr val="tx2">
                    <a:lumMod val="75000"/>
                  </a:schemeClr>
                </a:solidFill>
                <a:latin typeface="+mn-lt"/>
              </a:rPr>
              <a:t>, </a:t>
            </a:r>
            <a:r>
              <a:rPr lang="en-US" sz="1600" b="0" i="0" dirty="0" err="1">
                <a:solidFill>
                  <a:schemeClr val="tx2">
                    <a:lumMod val="75000"/>
                  </a:schemeClr>
                </a:solidFill>
                <a:latin typeface="+mn-lt"/>
              </a:rPr>
              <a:t>Harald</a:t>
            </a:r>
            <a:r>
              <a:rPr lang="en-US" sz="1600" b="0" i="0" dirty="0">
                <a:solidFill>
                  <a:schemeClr val="tx2">
                    <a:lumMod val="75000"/>
                  </a:schemeClr>
                </a:solidFill>
                <a:latin typeface="+mn-lt"/>
              </a:rPr>
              <a:t> and </a:t>
            </a:r>
            <a:r>
              <a:rPr lang="en-US" sz="1600" b="0" i="0" dirty="0" err="1" smtClean="0">
                <a:solidFill>
                  <a:schemeClr val="tx2">
                    <a:lumMod val="75000"/>
                  </a:schemeClr>
                </a:solidFill>
                <a:latin typeface="+mn-lt"/>
              </a:rPr>
              <a:t>Nordhoff</a:t>
            </a:r>
            <a:r>
              <a:rPr lang="en-US" sz="1600" b="0" i="0" dirty="0">
                <a:solidFill>
                  <a:schemeClr val="tx2">
                    <a:lumMod val="75000"/>
                  </a:schemeClr>
                </a:solidFill>
                <a:latin typeface="+mn-lt"/>
              </a:rPr>
              <a:t>, Sebastian (2011) </a:t>
            </a:r>
            <a:r>
              <a:rPr lang="sv-SE" sz="1600" b="0" i="0" dirty="0" err="1" smtClean="0">
                <a:solidFill>
                  <a:schemeClr val="tx2">
                    <a:lumMod val="75000"/>
                  </a:schemeClr>
                </a:solidFill>
                <a:latin typeface="+mn-lt"/>
              </a:rPr>
              <a:t>How</a:t>
            </a:r>
            <a:r>
              <a:rPr lang="sv-SE" sz="1600" b="0" i="0" dirty="0" smtClean="0">
                <a:solidFill>
                  <a:schemeClr val="tx2">
                    <a:lumMod val="75000"/>
                  </a:schemeClr>
                </a:solidFill>
                <a:latin typeface="+mn-lt"/>
              </a:rPr>
              <a:t> </a:t>
            </a:r>
            <a:r>
              <a:rPr lang="sv-SE" sz="1600" b="0" i="0" dirty="0" err="1" smtClean="0">
                <a:solidFill>
                  <a:schemeClr val="tx2">
                    <a:lumMod val="75000"/>
                  </a:schemeClr>
                </a:solidFill>
                <a:latin typeface="+mn-lt"/>
              </a:rPr>
              <a:t>many</a:t>
            </a:r>
            <a:r>
              <a:rPr lang="sv-SE" sz="1600" b="0" i="0" dirty="0" smtClean="0">
                <a:solidFill>
                  <a:schemeClr val="tx2">
                    <a:lumMod val="75000"/>
                  </a:schemeClr>
                </a:solidFill>
                <a:latin typeface="+mn-lt"/>
              </a:rPr>
              <a:t> </a:t>
            </a:r>
            <a:r>
              <a:rPr lang="sv-SE" sz="1600" b="0" i="0" dirty="0" err="1" smtClean="0">
                <a:solidFill>
                  <a:schemeClr val="tx2">
                    <a:lumMod val="75000"/>
                  </a:schemeClr>
                </a:solidFill>
                <a:latin typeface="+mn-lt"/>
              </a:rPr>
              <a:t>languages</a:t>
            </a:r>
            <a:r>
              <a:rPr lang="sv-SE" sz="1600" b="0" i="0" dirty="0" smtClean="0">
                <a:solidFill>
                  <a:schemeClr val="tx2">
                    <a:lumMod val="75000"/>
                  </a:schemeClr>
                </a:solidFill>
                <a:latin typeface="+mn-lt"/>
              </a:rPr>
              <a:t> </a:t>
            </a:r>
            <a:r>
              <a:rPr lang="en-US" sz="1600" b="0" i="0" dirty="0" smtClean="0">
                <a:solidFill>
                  <a:schemeClr val="tx2">
                    <a:lumMod val="75000"/>
                  </a:schemeClr>
                </a:solidFill>
                <a:latin typeface="+mn-lt"/>
              </a:rPr>
              <a:t>have </a:t>
            </a:r>
            <a:r>
              <a:rPr lang="en-US" sz="1600" b="0" i="0" dirty="0">
                <a:solidFill>
                  <a:schemeClr val="tx2">
                    <a:lumMod val="75000"/>
                  </a:schemeClr>
                </a:solidFill>
                <a:latin typeface="+mn-lt"/>
              </a:rPr>
              <a:t>so far been described? pp. Paper presented at NWO Endangered Languages </a:t>
            </a:r>
            <a:r>
              <a:rPr lang="en-US" sz="1600" b="0" i="0" dirty="0" err="1">
                <a:solidFill>
                  <a:schemeClr val="tx2">
                    <a:lumMod val="75000"/>
                  </a:schemeClr>
                </a:solidFill>
                <a:latin typeface="+mn-lt"/>
              </a:rPr>
              <a:t>Programme</a:t>
            </a:r>
            <a:r>
              <a:rPr lang="en-US" sz="1600" b="0" i="0" dirty="0">
                <a:solidFill>
                  <a:schemeClr val="tx2">
                    <a:lumMod val="75000"/>
                  </a:schemeClr>
                </a:solidFill>
                <a:latin typeface="+mn-lt"/>
              </a:rPr>
              <a:t> Conference, Leiden, April 2011  </a:t>
            </a:r>
          </a:p>
          <a:p>
            <a:pPr marL="0" indent="0">
              <a:buNone/>
            </a:pPr>
            <a:r>
              <a:rPr lang="en-US" sz="1600" b="0" i="0" dirty="0" err="1" smtClean="0">
                <a:solidFill>
                  <a:schemeClr val="tx2">
                    <a:lumMod val="75000"/>
                  </a:schemeClr>
                </a:solidFill>
                <a:latin typeface="+mn-lt"/>
              </a:rPr>
              <a:t>Hammarström</a:t>
            </a:r>
            <a:r>
              <a:rPr lang="en-US" sz="1600" b="0" i="0" dirty="0">
                <a:solidFill>
                  <a:schemeClr val="tx2">
                    <a:lumMod val="75000"/>
                  </a:schemeClr>
                </a:solidFill>
                <a:latin typeface="+mn-lt"/>
              </a:rPr>
              <a:t>, H. (2008). Automatic annotation </a:t>
            </a:r>
            <a:r>
              <a:rPr lang="en-US" sz="1600" b="0" i="0" dirty="0" smtClean="0">
                <a:solidFill>
                  <a:schemeClr val="tx2">
                    <a:lumMod val="75000"/>
                  </a:schemeClr>
                </a:solidFill>
                <a:latin typeface="+mn-lt"/>
              </a:rPr>
              <a:t>of </a:t>
            </a:r>
            <a:r>
              <a:rPr lang="en-US" sz="1600" b="0" i="0" dirty="0">
                <a:solidFill>
                  <a:schemeClr val="tx2">
                    <a:lumMod val="75000"/>
                  </a:schemeClr>
                </a:solidFill>
                <a:latin typeface="+mn-lt"/>
              </a:rPr>
              <a:t>bibliographical references with target language. In Proceedings </a:t>
            </a:r>
            <a:r>
              <a:rPr lang="en-US" sz="1600" b="0" i="0" dirty="0" smtClean="0">
                <a:solidFill>
                  <a:schemeClr val="tx2">
                    <a:lumMod val="75000"/>
                  </a:schemeClr>
                </a:solidFill>
                <a:latin typeface="+mn-lt"/>
              </a:rPr>
              <a:t>of </a:t>
            </a:r>
            <a:r>
              <a:rPr lang="en-US" sz="1600" b="0" i="0" dirty="0">
                <a:solidFill>
                  <a:schemeClr val="tx2">
                    <a:lumMod val="75000"/>
                  </a:schemeClr>
                </a:solidFill>
                <a:latin typeface="+mn-lt"/>
              </a:rPr>
              <a:t>MMIES-2: </a:t>
            </a:r>
            <a:r>
              <a:rPr lang="en-US" sz="1600" b="0" i="0" dirty="0" err="1">
                <a:solidFill>
                  <a:schemeClr val="tx2">
                    <a:lumMod val="75000"/>
                  </a:schemeClr>
                </a:solidFill>
                <a:latin typeface="+mn-lt"/>
              </a:rPr>
              <a:t>Wokshop</a:t>
            </a:r>
            <a:r>
              <a:rPr lang="en-US" sz="1600" b="0" i="0" dirty="0">
                <a:solidFill>
                  <a:schemeClr val="tx2">
                    <a:lumMod val="75000"/>
                  </a:schemeClr>
                </a:solidFill>
                <a:latin typeface="+mn-lt"/>
              </a:rPr>
              <a:t> on Multi-source, Multilingual Information Extraction and Summarization, pages 57–64. ACL. </a:t>
            </a:r>
            <a:endParaRPr lang="en-US" sz="1600" b="0" i="0" dirty="0">
              <a:solidFill>
                <a:schemeClr val="tx2">
                  <a:lumMod val="75000"/>
                </a:schemeClr>
              </a:solidFill>
              <a:latin typeface="+mn-lt"/>
              <a:hlinkClick r:id="rId3"/>
            </a:endParaRPr>
          </a:p>
          <a:p>
            <a:pPr marL="0" indent="0">
              <a:buNone/>
            </a:pPr>
            <a:r>
              <a:rPr lang="en-US" sz="1600" b="0" i="0" dirty="0" err="1">
                <a:solidFill>
                  <a:schemeClr val="tx2">
                    <a:lumMod val="75000"/>
                  </a:schemeClr>
                </a:solidFill>
                <a:latin typeface="+mn-lt"/>
              </a:rPr>
              <a:t>Hammarström</a:t>
            </a:r>
            <a:r>
              <a:rPr lang="en-US" sz="1600" b="0" i="0" dirty="0">
                <a:solidFill>
                  <a:schemeClr val="tx2">
                    <a:lumMod val="75000"/>
                  </a:schemeClr>
                </a:solidFill>
                <a:latin typeface="+mn-lt"/>
              </a:rPr>
              <a:t> </a:t>
            </a:r>
            <a:r>
              <a:rPr lang="en-US" sz="1600" b="0" i="0" dirty="0" smtClean="0">
                <a:solidFill>
                  <a:schemeClr val="tx2">
                    <a:lumMod val="75000"/>
                  </a:schemeClr>
                </a:solidFill>
                <a:latin typeface="+mn-lt"/>
              </a:rPr>
              <a:t>(2009). </a:t>
            </a:r>
            <a:r>
              <a:rPr lang="en-US" sz="1600" b="0" i="0" dirty="0">
                <a:solidFill>
                  <a:schemeClr val="tx2">
                    <a:lumMod val="75000"/>
                  </a:schemeClr>
                </a:solidFill>
                <a:latin typeface="+mn-lt"/>
              </a:rPr>
              <a:t>chapter 5: Counting Languages in Dialect Continua Using the Criterion </a:t>
            </a:r>
            <a:r>
              <a:rPr lang="en-US" sz="1600" b="0" i="0" dirty="0" smtClean="0">
                <a:solidFill>
                  <a:schemeClr val="tx2">
                    <a:lumMod val="75000"/>
                  </a:schemeClr>
                </a:solidFill>
                <a:latin typeface="+mn-lt"/>
              </a:rPr>
              <a:t>of </a:t>
            </a:r>
            <a:r>
              <a:rPr lang="en-US" sz="1600" b="0" i="0" dirty="0">
                <a:solidFill>
                  <a:schemeClr val="tx2">
                    <a:lumMod val="75000"/>
                  </a:schemeClr>
                </a:solidFill>
                <a:latin typeface="+mn-lt"/>
              </a:rPr>
              <a:t>Mutual </a:t>
            </a:r>
            <a:r>
              <a:rPr lang="en-US" sz="1600" b="0" i="0" dirty="0" smtClean="0">
                <a:solidFill>
                  <a:schemeClr val="tx2">
                    <a:lumMod val="75000"/>
                  </a:schemeClr>
                </a:solidFill>
                <a:latin typeface="+mn-lt"/>
              </a:rPr>
              <a:t>Intelligibility</a:t>
            </a:r>
          </a:p>
        </p:txBody>
      </p:sp>
      <p:sp>
        <p:nvSpPr>
          <p:cNvPr id="4" name="Title 1"/>
          <p:cNvSpPr>
            <a:spLocks noGrp="1"/>
          </p:cNvSpPr>
          <p:nvPr>
            <p:ph type="title"/>
          </p:nvPr>
        </p:nvSpPr>
        <p:spPr>
          <a:xfrm>
            <a:off x="269593" y="0"/>
            <a:ext cx="8229600" cy="907545"/>
          </a:xfrm>
        </p:spPr>
        <p:txBody>
          <a:bodyPr/>
          <a:lstStyle/>
          <a:p>
            <a:r>
              <a:rPr lang="en-US" sz="4000" b="0" i="0" dirty="0" err="1" smtClean="0">
                <a:solidFill>
                  <a:schemeClr val="tx2">
                    <a:lumMod val="75000"/>
                  </a:schemeClr>
                </a:solidFill>
                <a:latin typeface="+mn-lt"/>
              </a:rPr>
              <a:t>Referenser</a:t>
            </a:r>
            <a:r>
              <a:rPr lang="en-US" sz="4000" b="0" i="0" dirty="0" smtClean="0">
                <a:solidFill>
                  <a:schemeClr val="tx2">
                    <a:lumMod val="75000"/>
                  </a:schemeClr>
                </a:solidFill>
                <a:latin typeface="+mn-lt"/>
              </a:rPr>
              <a:t> 2</a:t>
            </a:r>
            <a:endParaRPr lang="en-US" sz="4000" b="0" i="0" dirty="0">
              <a:solidFill>
                <a:schemeClr val="tx2">
                  <a:lumMod val="75000"/>
                </a:schemeClr>
              </a:solidFill>
              <a:latin typeface="+mn-lt"/>
            </a:endParaRPr>
          </a:p>
        </p:txBody>
      </p:sp>
    </p:spTree>
    <p:extLst>
      <p:ext uri="{BB962C8B-B14F-4D97-AF65-F5344CB8AC3E}">
        <p14:creationId xmlns:p14="http://schemas.microsoft.com/office/powerpoint/2010/main" val="7355029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i="0" dirty="0" smtClean="0">
                <a:solidFill>
                  <a:schemeClr val="tx2">
                    <a:lumMod val="75000"/>
                  </a:schemeClr>
                </a:solidFill>
                <a:latin typeface="+mn-lt"/>
              </a:rPr>
              <a:t>What is linguistics?</a:t>
            </a:r>
            <a:endParaRPr lang="en-US" sz="4000" b="0" i="0" dirty="0">
              <a:solidFill>
                <a:schemeClr val="tx2">
                  <a:lumMod val="75000"/>
                </a:schemeClr>
              </a:solidFill>
              <a:latin typeface="+mn-lt"/>
            </a:endParaRPr>
          </a:p>
        </p:txBody>
      </p:sp>
      <p:sp>
        <p:nvSpPr>
          <p:cNvPr id="3" name="Content Placeholder 2"/>
          <p:cNvSpPr>
            <a:spLocks noGrp="1"/>
          </p:cNvSpPr>
          <p:nvPr>
            <p:ph idx="1"/>
          </p:nvPr>
        </p:nvSpPr>
        <p:spPr>
          <a:xfrm>
            <a:off x="505984" y="1257020"/>
            <a:ext cx="8229600" cy="4906220"/>
          </a:xfrm>
        </p:spPr>
        <p:txBody>
          <a:bodyPr/>
          <a:lstStyle/>
          <a:p>
            <a:pPr marL="0" indent="0">
              <a:buNone/>
            </a:pPr>
            <a:r>
              <a:rPr lang="en-US" sz="2800" b="0" i="0" dirty="0" smtClean="0">
                <a:solidFill>
                  <a:schemeClr val="tx2">
                    <a:lumMod val="75000"/>
                  </a:schemeClr>
                </a:solidFill>
                <a:latin typeface="+mn-lt"/>
              </a:rPr>
              <a:t>Scientific study of language as a phenomenon</a:t>
            </a:r>
          </a:p>
          <a:p>
            <a:pPr marL="0" indent="0">
              <a:buNone/>
            </a:pPr>
            <a:endParaRPr lang="en-US" sz="1050" b="0" i="0" dirty="0" smtClean="0">
              <a:solidFill>
                <a:schemeClr val="tx2">
                  <a:lumMod val="75000"/>
                </a:schemeClr>
              </a:solidFill>
              <a:latin typeface="+mn-lt"/>
            </a:endParaRPr>
          </a:p>
          <a:p>
            <a:pPr marL="0" indent="0">
              <a:buNone/>
            </a:pPr>
            <a:r>
              <a:rPr lang="en-US" sz="2800" b="0" i="0" dirty="0" smtClean="0">
                <a:solidFill>
                  <a:schemeClr val="tx2">
                    <a:lumMod val="75000"/>
                  </a:schemeClr>
                </a:solidFill>
                <a:latin typeface="+mn-lt"/>
              </a:rPr>
              <a:t>Object of study</a:t>
            </a:r>
            <a:endParaRPr lang="en-US" sz="2800" b="0" i="0" dirty="0">
              <a:solidFill>
                <a:schemeClr val="tx2">
                  <a:lumMod val="75000"/>
                </a:schemeClr>
              </a:solidFill>
              <a:latin typeface="+mn-lt"/>
            </a:endParaRPr>
          </a:p>
          <a:p>
            <a:pPr marL="0" indent="0">
              <a:buNone/>
            </a:pPr>
            <a:r>
              <a:rPr lang="en-US" sz="2800" b="0" i="0" dirty="0" smtClean="0">
                <a:solidFill>
                  <a:schemeClr val="tx2">
                    <a:lumMod val="75000"/>
                  </a:schemeClr>
                </a:solidFill>
                <a:latin typeface="+mn-lt"/>
              </a:rPr>
              <a:t>Ideally:	natural, spoken, informally</a:t>
            </a:r>
          </a:p>
          <a:p>
            <a:pPr marL="0" indent="0">
              <a:buNone/>
            </a:pPr>
            <a:r>
              <a:rPr lang="en-US" sz="2800" b="0" i="0" dirty="0" smtClean="0">
                <a:solidFill>
                  <a:schemeClr val="tx2">
                    <a:lumMod val="75000"/>
                  </a:schemeClr>
                </a:solidFill>
                <a:latin typeface="+mn-lt"/>
              </a:rPr>
              <a:t>Often: 	natural, written,</a:t>
            </a:r>
            <a:r>
              <a:rPr lang="en-US" sz="2800" b="0" i="0" baseline="0" dirty="0" smtClean="0">
                <a:solidFill>
                  <a:schemeClr val="tx2">
                    <a:lumMod val="75000"/>
                  </a:schemeClr>
                </a:solidFill>
                <a:latin typeface="+mn-lt"/>
              </a:rPr>
              <a:t> formally</a:t>
            </a:r>
            <a:endParaRPr lang="en-US" sz="2800" b="0" i="0" dirty="0" smtClean="0">
              <a:solidFill>
                <a:schemeClr val="tx2">
                  <a:lumMod val="75000"/>
                </a:schemeClr>
              </a:solidFill>
              <a:latin typeface="+mn-lt"/>
            </a:endParaRPr>
          </a:p>
          <a:p>
            <a:pPr marL="0" indent="0">
              <a:buNone/>
            </a:pPr>
            <a:endParaRPr lang="en-US" sz="2800" b="0" i="0" dirty="0">
              <a:solidFill>
                <a:schemeClr val="tx2">
                  <a:lumMod val="75000"/>
                </a:schemeClr>
              </a:solidFill>
              <a:latin typeface="+mn-lt"/>
            </a:endParaRPr>
          </a:p>
        </p:txBody>
      </p:sp>
      <p:pic>
        <p:nvPicPr>
          <p:cNvPr id="13" name="Picture 12" descr="Ferdinand_de_Sauss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5012" y="3611219"/>
            <a:ext cx="1405722" cy="1701461"/>
          </a:xfrm>
          <a:prstGeom prst="rect">
            <a:avLst/>
          </a:prstGeom>
        </p:spPr>
      </p:pic>
      <p:pic>
        <p:nvPicPr>
          <p:cNvPr id="9" name="Picture 8"/>
          <p:cNvPicPr>
            <a:picLocks noChangeAspect="1"/>
          </p:cNvPicPr>
          <p:nvPr/>
        </p:nvPicPr>
        <p:blipFill>
          <a:blip r:embed="rId3"/>
          <a:stretch>
            <a:fillRect/>
          </a:stretch>
        </p:blipFill>
        <p:spPr>
          <a:xfrm>
            <a:off x="6654668" y="841218"/>
            <a:ext cx="1677811" cy="2597252"/>
          </a:xfrm>
          <a:prstGeom prst="rect">
            <a:avLst/>
          </a:prstGeom>
        </p:spPr>
      </p:pic>
      <p:pic>
        <p:nvPicPr>
          <p:cNvPr id="8" name="Picture 7"/>
          <p:cNvPicPr>
            <a:picLocks noChangeAspect="1"/>
          </p:cNvPicPr>
          <p:nvPr/>
        </p:nvPicPr>
        <p:blipFill>
          <a:blip r:embed="rId4"/>
          <a:stretch>
            <a:fillRect/>
          </a:stretch>
        </p:blipFill>
        <p:spPr>
          <a:xfrm>
            <a:off x="5798696" y="2756169"/>
            <a:ext cx="1698704" cy="1708397"/>
          </a:xfrm>
          <a:prstGeom prst="rect">
            <a:avLst/>
          </a:prstGeom>
        </p:spPr>
      </p:pic>
      <p:pic>
        <p:nvPicPr>
          <p:cNvPr id="14" name="Picture 13" descr="hal-2001-a-space-odyssey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7105" y="2756169"/>
            <a:ext cx="1579695" cy="1579695"/>
          </a:xfrm>
          <a:prstGeom prst="rect">
            <a:avLst/>
          </a:prstGeom>
        </p:spPr>
      </p:pic>
      <p:sp>
        <p:nvSpPr>
          <p:cNvPr id="5" name="Rounded Rectangular Callout 4"/>
          <p:cNvSpPr/>
          <p:nvPr/>
        </p:nvSpPr>
        <p:spPr>
          <a:xfrm>
            <a:off x="5557497" y="4095914"/>
            <a:ext cx="3146012" cy="742282"/>
          </a:xfrm>
          <a:prstGeom prst="wedgeRoundRectCallout">
            <a:avLst>
              <a:gd name="adj1" fmla="val -5827"/>
              <a:gd name="adj2" fmla="val -79694"/>
              <a:gd name="adj3" fmla="val 16667"/>
            </a:avLst>
          </a:prstGeom>
          <a:solidFill>
            <a:schemeClr val="accent1">
              <a:lumMod val="20000"/>
              <a:lumOff val="80000"/>
            </a:schemeClr>
          </a:solidFill>
          <a:ln w="508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smtClean="0">
                <a:solidFill>
                  <a:schemeClr val="tx2"/>
                </a:solidFill>
              </a:rPr>
              <a:t>Comptutational</a:t>
            </a:r>
            <a:endParaRPr lang="en-US" sz="2800" dirty="0">
              <a:solidFill>
                <a:schemeClr val="tx2"/>
              </a:solidFill>
            </a:endParaRPr>
          </a:p>
        </p:txBody>
      </p:sp>
      <p:sp>
        <p:nvSpPr>
          <p:cNvPr id="17" name="TextBox 16"/>
          <p:cNvSpPr txBox="1"/>
          <p:nvPr/>
        </p:nvSpPr>
        <p:spPr>
          <a:xfrm>
            <a:off x="-43294" y="4761999"/>
            <a:ext cx="184666" cy="369332"/>
          </a:xfrm>
          <a:prstGeom prst="rect">
            <a:avLst/>
          </a:prstGeom>
          <a:noFill/>
        </p:spPr>
        <p:txBody>
          <a:bodyPr wrap="none" rtlCol="0">
            <a:spAutoFit/>
          </a:bodyPr>
          <a:lstStyle/>
          <a:p>
            <a:endParaRPr lang="en-US" dirty="0"/>
          </a:p>
        </p:txBody>
      </p:sp>
      <p:pic>
        <p:nvPicPr>
          <p:cNvPr id="18" name="Picture 17" descr="AA02741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09404" y="188873"/>
            <a:ext cx="952204" cy="1148675"/>
          </a:xfrm>
          <a:prstGeom prst="rect">
            <a:avLst/>
          </a:prstGeom>
        </p:spPr>
      </p:pic>
      <p:pic>
        <p:nvPicPr>
          <p:cNvPr id="16" name="Picture 15" descr="00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511" y="1816618"/>
            <a:ext cx="2767637" cy="2928717"/>
          </a:xfrm>
          <a:prstGeom prst="rect">
            <a:avLst/>
          </a:prstGeom>
        </p:spPr>
      </p:pic>
      <p:sp>
        <p:nvSpPr>
          <p:cNvPr id="4" name="Rounded Rectangular Callout 3"/>
          <p:cNvSpPr/>
          <p:nvPr/>
        </p:nvSpPr>
        <p:spPr>
          <a:xfrm>
            <a:off x="141372" y="4260744"/>
            <a:ext cx="2746536" cy="735947"/>
          </a:xfrm>
          <a:prstGeom prst="wedgeRoundRectCallout">
            <a:avLst>
              <a:gd name="adj1" fmla="val -4668"/>
              <a:gd name="adj2" fmla="val -75191"/>
              <a:gd name="adj3" fmla="val 16667"/>
            </a:avLst>
          </a:prstGeom>
          <a:solidFill>
            <a:schemeClr val="accent1">
              <a:lumMod val="20000"/>
              <a:lumOff val="80000"/>
            </a:schemeClr>
          </a:solidFill>
          <a:ln w="508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2"/>
                </a:solidFill>
              </a:rPr>
              <a:t>Phonetics</a:t>
            </a:r>
            <a:endParaRPr lang="en-US" sz="3200" dirty="0">
              <a:solidFill>
                <a:schemeClr val="tx2"/>
              </a:solidFill>
            </a:endParaRPr>
          </a:p>
        </p:txBody>
      </p:sp>
      <p:pic>
        <p:nvPicPr>
          <p:cNvPr id="12" name="Picture 11" descr="noam.jpg"/>
          <p:cNvPicPr>
            <a:picLocks noChangeAspect="1"/>
          </p:cNvPicPr>
          <p:nvPr/>
        </p:nvPicPr>
        <p:blipFill rotWithShape="1">
          <a:blip r:embed="rId8">
            <a:extLst>
              <a:ext uri="{28A0092B-C50C-407E-A947-70E740481C1C}">
                <a14:useLocalDpi xmlns:a14="http://schemas.microsoft.com/office/drawing/2010/main" val="0"/>
              </a:ext>
            </a:extLst>
          </a:blip>
          <a:srcRect r="14559"/>
          <a:stretch/>
        </p:blipFill>
        <p:spPr>
          <a:xfrm>
            <a:off x="4622845" y="3611219"/>
            <a:ext cx="1420341" cy="1724084"/>
          </a:xfrm>
          <a:prstGeom prst="rect">
            <a:avLst/>
          </a:prstGeom>
        </p:spPr>
      </p:pic>
      <p:sp>
        <p:nvSpPr>
          <p:cNvPr id="6" name="Rounded Rectangular Callout 5"/>
          <p:cNvSpPr/>
          <p:nvPr/>
        </p:nvSpPr>
        <p:spPr>
          <a:xfrm>
            <a:off x="3002148" y="4998430"/>
            <a:ext cx="3041038" cy="687642"/>
          </a:xfrm>
          <a:prstGeom prst="wedgeRoundRectCallout">
            <a:avLst>
              <a:gd name="adj1" fmla="val -9398"/>
              <a:gd name="adj2" fmla="val -75191"/>
              <a:gd name="adj3" fmla="val 16667"/>
            </a:avLst>
          </a:prstGeom>
          <a:solidFill>
            <a:schemeClr val="accent1">
              <a:lumMod val="20000"/>
              <a:lumOff val="80000"/>
            </a:schemeClr>
          </a:solidFill>
          <a:ln w="508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2"/>
                </a:solidFill>
              </a:rPr>
              <a:t>“General”</a:t>
            </a:r>
            <a:endParaRPr lang="en-US" sz="2800" dirty="0">
              <a:solidFill>
                <a:schemeClr val="tx2"/>
              </a:solidFill>
            </a:endParaRPr>
          </a:p>
        </p:txBody>
      </p:sp>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3307" t="12636" r="-3307" b="22550"/>
          <a:stretch/>
        </p:blipFill>
        <p:spPr>
          <a:xfrm>
            <a:off x="523692" y="3226245"/>
            <a:ext cx="3106159" cy="3038179"/>
          </a:xfrm>
          <a:prstGeom prst="rect">
            <a:avLst/>
          </a:prstGeom>
          <a:ln w="31750">
            <a:noFill/>
          </a:ln>
        </p:spPr>
      </p:pic>
      <p:sp>
        <p:nvSpPr>
          <p:cNvPr id="7" name="Rounded Rectangular Callout 6"/>
          <p:cNvSpPr/>
          <p:nvPr/>
        </p:nvSpPr>
        <p:spPr>
          <a:xfrm>
            <a:off x="125282" y="5827980"/>
            <a:ext cx="3626843" cy="789471"/>
          </a:xfrm>
          <a:prstGeom prst="wedgeRoundRectCallout">
            <a:avLst>
              <a:gd name="adj1" fmla="val -4119"/>
              <a:gd name="adj2" fmla="val -70957"/>
              <a:gd name="adj3" fmla="val 16667"/>
            </a:avLst>
          </a:prstGeom>
          <a:solidFill>
            <a:schemeClr val="accent1">
              <a:lumMod val="20000"/>
              <a:lumOff val="80000"/>
            </a:schemeClr>
          </a:solidFill>
          <a:ln w="508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smtClean="0">
                <a:solidFill>
                  <a:schemeClr val="tx2"/>
                </a:solidFill>
              </a:rPr>
              <a:t>Pscyholinguistics</a:t>
            </a:r>
            <a:endParaRPr lang="en-US" sz="2800" dirty="0" smtClean="0">
              <a:solidFill>
                <a:schemeClr val="tx2"/>
              </a:solidFill>
            </a:endParaRPr>
          </a:p>
        </p:txBody>
      </p:sp>
      <p:pic>
        <p:nvPicPr>
          <p:cNvPr id="15" name="Picture 14" descr="everettpiraha.jpg"/>
          <p:cNvPicPr>
            <a:picLocks noChangeAspect="1"/>
          </p:cNvPicPr>
          <p:nvPr/>
        </p:nvPicPr>
        <p:blipFill rotWithShape="1">
          <a:blip r:embed="rId11">
            <a:extLst>
              <a:ext uri="{28A0092B-C50C-407E-A947-70E740481C1C}">
                <a14:useLocalDpi xmlns:a14="http://schemas.microsoft.com/office/drawing/2010/main" val="0"/>
              </a:ext>
            </a:extLst>
          </a:blip>
          <a:srcRect l="1655" t="2718" r="4493" b="4436"/>
          <a:stretch/>
        </p:blipFill>
        <p:spPr>
          <a:xfrm>
            <a:off x="5818892" y="4140069"/>
            <a:ext cx="3047963" cy="2049102"/>
          </a:xfrm>
          <a:prstGeom prst="rect">
            <a:avLst/>
          </a:prstGeom>
        </p:spPr>
      </p:pic>
      <p:sp>
        <p:nvSpPr>
          <p:cNvPr id="10" name="Rounded Rectangular Callout 9"/>
          <p:cNvSpPr/>
          <p:nvPr/>
        </p:nvSpPr>
        <p:spPr>
          <a:xfrm>
            <a:off x="5747896" y="5827980"/>
            <a:ext cx="3211824" cy="714467"/>
          </a:xfrm>
          <a:prstGeom prst="wedgeRoundRectCallout">
            <a:avLst>
              <a:gd name="adj1" fmla="val 7844"/>
              <a:gd name="adj2" fmla="val -70312"/>
              <a:gd name="adj3" fmla="val 16667"/>
            </a:avLst>
          </a:prstGeom>
          <a:solidFill>
            <a:schemeClr val="accent1">
              <a:lumMod val="20000"/>
              <a:lumOff val="80000"/>
            </a:schemeClr>
          </a:solidFill>
          <a:ln w="508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2"/>
                </a:solidFill>
              </a:rPr>
              <a:t>Field work</a:t>
            </a:r>
            <a:endParaRPr lang="en-US" sz="2800" dirty="0">
              <a:solidFill>
                <a:schemeClr val="tx2"/>
              </a:solidFill>
            </a:endParaRPr>
          </a:p>
        </p:txBody>
      </p:sp>
    </p:spTree>
    <p:extLst>
      <p:ext uri="{BB962C8B-B14F-4D97-AF65-F5344CB8AC3E}">
        <p14:creationId xmlns:p14="http://schemas.microsoft.com/office/powerpoint/2010/main" val="1732196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p:tgtEl>
                                          <p:spTgt spid="4"/>
                                        </p:tgtEl>
                                        <p:attrNameLst>
                                          <p:attrName>ppt_y</p:attrName>
                                        </p:attrNameLst>
                                      </p:cBhvr>
                                      <p:tavLst>
                                        <p:tav tm="0">
                                          <p:val>
                                            <p:strVal val="#ppt_y+#ppt_h*1.125000"/>
                                          </p:val>
                                        </p:tav>
                                        <p:tav tm="100000">
                                          <p:val>
                                            <p:strVal val="#ppt_y"/>
                                          </p:val>
                                        </p:tav>
                                      </p:tavLst>
                                    </p:anim>
                                    <p:animEffect transition="in" filter="wipe(up)">
                                      <p:cBhvr>
                                        <p:cTn id="24" dur="500"/>
                                        <p:tgtEl>
                                          <p:spTgt spid="4"/>
                                        </p:tgtEl>
                                      </p:cBhvr>
                                    </p:animEffect>
                                  </p:childTnLst>
                                </p:cTn>
                              </p:par>
                              <p:par>
                                <p:cTn id="25" presetID="12" presetClass="entr" presetSubtype="4"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p:tgtEl>
                                          <p:spTgt spid="16"/>
                                        </p:tgtEl>
                                        <p:attrNameLst>
                                          <p:attrName>ppt_y</p:attrName>
                                        </p:attrNameLst>
                                      </p:cBhvr>
                                      <p:tavLst>
                                        <p:tav tm="0">
                                          <p:val>
                                            <p:strVal val="#ppt_y+#ppt_h*1.125000"/>
                                          </p:val>
                                        </p:tav>
                                        <p:tav tm="100000">
                                          <p:val>
                                            <p:strVal val="#ppt_y"/>
                                          </p:val>
                                        </p:tav>
                                      </p:tavLst>
                                    </p:anim>
                                    <p:animEffect transition="in" filter="wipe(up)">
                                      <p:cBhvr>
                                        <p:cTn id="28" dur="500"/>
                                        <p:tgtEl>
                                          <p:spTgt spid="16"/>
                                        </p:tgtEl>
                                      </p:cBhvr>
                                    </p:animEffect>
                                  </p:childTnLst>
                                </p:cTn>
                              </p:par>
                            </p:childTnLst>
                          </p:cTn>
                        </p:par>
                        <p:par>
                          <p:cTn id="29" fill="hold">
                            <p:stCondLst>
                              <p:cond delay="1500"/>
                            </p:stCondLst>
                            <p:childTnLst>
                              <p:par>
                                <p:cTn id="30" presetID="12" presetClass="exit" presetSubtype="4" fill="hold" nodeType="afterEffect">
                                  <p:stCondLst>
                                    <p:cond delay="4000"/>
                                  </p:stCondLst>
                                  <p:childTnLst>
                                    <p:anim calcmode="lin" valueType="num">
                                      <p:cBhvr additive="base">
                                        <p:cTn id="31" dur="500"/>
                                        <p:tgtEl>
                                          <p:spTgt spid="16"/>
                                        </p:tgtEl>
                                        <p:attrNameLst>
                                          <p:attrName>ppt_y</p:attrName>
                                        </p:attrNameLst>
                                      </p:cBhvr>
                                      <p:tavLst>
                                        <p:tav tm="0">
                                          <p:val>
                                            <p:strVal val="#ppt_y"/>
                                          </p:val>
                                        </p:tav>
                                        <p:tav tm="100000">
                                          <p:val>
                                            <p:strVal val="#ppt_y+#ppt_h*1.125000"/>
                                          </p:val>
                                        </p:tav>
                                      </p:tavLst>
                                    </p:anim>
                                    <p:animEffect transition="out" filter="wipe(down)">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p:tgtEl>
                                          <p:spTgt spid="5"/>
                                        </p:tgtEl>
                                        <p:attrNameLst>
                                          <p:attrName>ppt_y</p:attrName>
                                        </p:attrNameLst>
                                      </p:cBhvr>
                                      <p:tavLst>
                                        <p:tav tm="0">
                                          <p:val>
                                            <p:strVal val="#ppt_y+#ppt_h*1.125000"/>
                                          </p:val>
                                        </p:tav>
                                        <p:tav tm="100000">
                                          <p:val>
                                            <p:strVal val="#ppt_y"/>
                                          </p:val>
                                        </p:tav>
                                      </p:tavLst>
                                    </p:anim>
                                    <p:animEffect transition="in" filter="wipe(up)">
                                      <p:cBhvr>
                                        <p:cTn id="39" dur="500"/>
                                        <p:tgtEl>
                                          <p:spTgt spid="5"/>
                                        </p:tgtEl>
                                      </p:cBhvr>
                                    </p:animEffect>
                                  </p:childTnLst>
                                </p:cTn>
                              </p:par>
                              <p:par>
                                <p:cTn id="40" presetID="12" presetClass="entr" presetSubtype="4"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p:tgtEl>
                                          <p:spTgt spid="14"/>
                                        </p:tgtEl>
                                        <p:attrNameLst>
                                          <p:attrName>ppt_y</p:attrName>
                                        </p:attrNameLst>
                                      </p:cBhvr>
                                      <p:tavLst>
                                        <p:tav tm="0">
                                          <p:val>
                                            <p:strVal val="#ppt_y+#ppt_h*1.125000"/>
                                          </p:val>
                                        </p:tav>
                                        <p:tav tm="100000">
                                          <p:val>
                                            <p:strVal val="#ppt_y"/>
                                          </p:val>
                                        </p:tav>
                                      </p:tavLst>
                                    </p:anim>
                                    <p:animEffect transition="in" filter="wipe(up)">
                                      <p:cBhvr>
                                        <p:cTn id="43" dur="500"/>
                                        <p:tgtEl>
                                          <p:spTgt spid="14"/>
                                        </p:tgtEl>
                                      </p:cBhvr>
                                    </p:animEffect>
                                  </p:childTnLst>
                                </p:cTn>
                              </p:par>
                              <p:par>
                                <p:cTn id="44" presetID="12" presetClass="entr" presetSubtype="4" fill="hold" nodeType="withEffect">
                                  <p:stCondLst>
                                    <p:cond delay="100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p:tgtEl>
                                          <p:spTgt spid="8"/>
                                        </p:tgtEl>
                                        <p:attrNameLst>
                                          <p:attrName>ppt_y</p:attrName>
                                        </p:attrNameLst>
                                      </p:cBhvr>
                                      <p:tavLst>
                                        <p:tav tm="0">
                                          <p:val>
                                            <p:strVal val="#ppt_y+#ppt_h*1.125000"/>
                                          </p:val>
                                        </p:tav>
                                        <p:tav tm="100000">
                                          <p:val>
                                            <p:strVal val="#ppt_y"/>
                                          </p:val>
                                        </p:tav>
                                      </p:tavLst>
                                    </p:anim>
                                    <p:animEffect transition="in" filter="wipe(up)">
                                      <p:cBhvr>
                                        <p:cTn id="47" dur="500"/>
                                        <p:tgtEl>
                                          <p:spTgt spid="8"/>
                                        </p:tgtEl>
                                      </p:cBhvr>
                                    </p:animEffect>
                                  </p:childTnLst>
                                </p:cTn>
                              </p:par>
                              <p:par>
                                <p:cTn id="48" presetID="12" presetClass="entr" presetSubtype="4" fill="hold" nodeType="withEffect">
                                  <p:stCondLst>
                                    <p:cond delay="200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p:tgtEl>
                                          <p:spTgt spid="9"/>
                                        </p:tgtEl>
                                        <p:attrNameLst>
                                          <p:attrName>ppt_y</p:attrName>
                                        </p:attrNameLst>
                                      </p:cBhvr>
                                      <p:tavLst>
                                        <p:tav tm="0">
                                          <p:val>
                                            <p:strVal val="#ppt_y+#ppt_h*1.125000"/>
                                          </p:val>
                                        </p:tav>
                                        <p:tav tm="100000">
                                          <p:val>
                                            <p:strVal val="#ppt_y"/>
                                          </p:val>
                                        </p:tav>
                                      </p:tavLst>
                                    </p:anim>
                                    <p:animEffect transition="in" filter="wipe(up)">
                                      <p:cBhvr>
                                        <p:cTn id="51" dur="500"/>
                                        <p:tgtEl>
                                          <p:spTgt spid="9"/>
                                        </p:tgtEl>
                                      </p:cBhvr>
                                    </p:animEffect>
                                  </p:childTnLst>
                                </p:cTn>
                              </p:par>
                            </p:childTnLst>
                          </p:cTn>
                        </p:par>
                        <p:par>
                          <p:cTn id="52" fill="hold">
                            <p:stCondLst>
                              <p:cond delay="2500"/>
                            </p:stCondLst>
                            <p:childTnLst>
                              <p:par>
                                <p:cTn id="53" presetID="12" presetClass="exit" presetSubtype="4" fill="hold" nodeType="afterEffect">
                                  <p:stCondLst>
                                    <p:cond delay="4000"/>
                                  </p:stCondLst>
                                  <p:childTnLst>
                                    <p:anim calcmode="lin" valueType="num">
                                      <p:cBhvr additive="base">
                                        <p:cTn id="54" dur="500"/>
                                        <p:tgtEl>
                                          <p:spTgt spid="14"/>
                                        </p:tgtEl>
                                        <p:attrNameLst>
                                          <p:attrName>ppt_y</p:attrName>
                                        </p:attrNameLst>
                                      </p:cBhvr>
                                      <p:tavLst>
                                        <p:tav tm="0">
                                          <p:val>
                                            <p:strVal val="#ppt_y"/>
                                          </p:val>
                                        </p:tav>
                                        <p:tav tm="100000">
                                          <p:val>
                                            <p:strVal val="#ppt_y+#ppt_h*1.125000"/>
                                          </p:val>
                                        </p:tav>
                                      </p:tavLst>
                                    </p:anim>
                                    <p:animEffect transition="out" filter="wipe(down)">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12" presetClass="exit" presetSubtype="4" fill="hold" nodeType="withEffect">
                                  <p:stCondLst>
                                    <p:cond delay="4000"/>
                                  </p:stCondLst>
                                  <p:childTnLst>
                                    <p:anim calcmode="lin" valueType="num">
                                      <p:cBhvr additive="base">
                                        <p:cTn id="58" dur="500"/>
                                        <p:tgtEl>
                                          <p:spTgt spid="8"/>
                                        </p:tgtEl>
                                        <p:attrNameLst>
                                          <p:attrName>ppt_y</p:attrName>
                                        </p:attrNameLst>
                                      </p:cBhvr>
                                      <p:tavLst>
                                        <p:tav tm="0">
                                          <p:val>
                                            <p:strVal val="#ppt_y"/>
                                          </p:val>
                                        </p:tav>
                                        <p:tav tm="100000">
                                          <p:val>
                                            <p:strVal val="#ppt_y+#ppt_h*1.125000"/>
                                          </p:val>
                                        </p:tav>
                                      </p:tavLst>
                                    </p:anim>
                                    <p:animEffect transition="out" filter="wipe(down)">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2" presetClass="exit" presetSubtype="4" fill="hold" nodeType="withEffect">
                                  <p:stCondLst>
                                    <p:cond delay="3000"/>
                                  </p:stCondLst>
                                  <p:childTnLst>
                                    <p:anim calcmode="lin" valueType="num">
                                      <p:cBhvr additive="base">
                                        <p:cTn id="62" dur="500"/>
                                        <p:tgtEl>
                                          <p:spTgt spid="9"/>
                                        </p:tgtEl>
                                        <p:attrNameLst>
                                          <p:attrName>ppt_y</p:attrName>
                                        </p:attrNameLst>
                                      </p:cBhvr>
                                      <p:tavLst>
                                        <p:tav tm="0">
                                          <p:val>
                                            <p:strVal val="#ppt_y"/>
                                          </p:val>
                                        </p:tav>
                                        <p:tav tm="100000">
                                          <p:val>
                                            <p:strVal val="#ppt_y+#ppt_h*1.125000"/>
                                          </p:val>
                                        </p:tav>
                                      </p:tavLst>
                                    </p:anim>
                                    <p:animEffect transition="out" filter="wipe(down)">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additive="base">
                                        <p:cTn id="69" dur="500"/>
                                        <p:tgtEl>
                                          <p:spTgt spid="6"/>
                                        </p:tgtEl>
                                        <p:attrNameLst>
                                          <p:attrName>ppt_y</p:attrName>
                                        </p:attrNameLst>
                                      </p:cBhvr>
                                      <p:tavLst>
                                        <p:tav tm="0">
                                          <p:val>
                                            <p:strVal val="#ppt_y+#ppt_h*1.125000"/>
                                          </p:val>
                                        </p:tav>
                                        <p:tav tm="100000">
                                          <p:val>
                                            <p:strVal val="#ppt_y"/>
                                          </p:val>
                                        </p:tav>
                                      </p:tavLst>
                                    </p:anim>
                                    <p:animEffect transition="in" filter="wipe(up)">
                                      <p:cBhvr>
                                        <p:cTn id="70" dur="500"/>
                                        <p:tgtEl>
                                          <p:spTgt spid="6"/>
                                        </p:tgtEl>
                                      </p:cBhvr>
                                    </p:animEffect>
                                  </p:childTnLst>
                                </p:cTn>
                              </p:par>
                            </p:childTnLst>
                          </p:cTn>
                        </p:par>
                        <p:par>
                          <p:cTn id="71" fill="hold">
                            <p:stCondLst>
                              <p:cond delay="500"/>
                            </p:stCondLst>
                            <p:childTnLst>
                              <p:par>
                                <p:cTn id="72" presetID="12" presetClass="entr" presetSubtype="4" fill="hold" nodeType="after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additive="base">
                                        <p:cTn id="74" dur="500"/>
                                        <p:tgtEl>
                                          <p:spTgt spid="12"/>
                                        </p:tgtEl>
                                        <p:attrNameLst>
                                          <p:attrName>ppt_y</p:attrName>
                                        </p:attrNameLst>
                                      </p:cBhvr>
                                      <p:tavLst>
                                        <p:tav tm="0">
                                          <p:val>
                                            <p:strVal val="#ppt_y+#ppt_h*1.125000"/>
                                          </p:val>
                                        </p:tav>
                                        <p:tav tm="100000">
                                          <p:val>
                                            <p:strVal val="#ppt_y"/>
                                          </p:val>
                                        </p:tav>
                                      </p:tavLst>
                                    </p:anim>
                                    <p:animEffect transition="in" filter="wipe(up)">
                                      <p:cBhvr>
                                        <p:cTn id="75" dur="500"/>
                                        <p:tgtEl>
                                          <p:spTgt spid="12"/>
                                        </p:tgtEl>
                                      </p:cBhvr>
                                    </p:animEffect>
                                  </p:childTnLst>
                                </p:cTn>
                              </p:par>
                              <p:par>
                                <p:cTn id="76" presetID="12" presetClass="entr" presetSubtype="4"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additive="base">
                                        <p:cTn id="78" dur="500"/>
                                        <p:tgtEl>
                                          <p:spTgt spid="13"/>
                                        </p:tgtEl>
                                        <p:attrNameLst>
                                          <p:attrName>ppt_y</p:attrName>
                                        </p:attrNameLst>
                                      </p:cBhvr>
                                      <p:tavLst>
                                        <p:tav tm="0">
                                          <p:val>
                                            <p:strVal val="#ppt_y+#ppt_h*1.125000"/>
                                          </p:val>
                                        </p:tav>
                                        <p:tav tm="100000">
                                          <p:val>
                                            <p:strVal val="#ppt_y"/>
                                          </p:val>
                                        </p:tav>
                                      </p:tavLst>
                                    </p:anim>
                                    <p:animEffect transition="in" filter="wipe(up)">
                                      <p:cBhvr>
                                        <p:cTn id="79" dur="500"/>
                                        <p:tgtEl>
                                          <p:spTgt spid="13"/>
                                        </p:tgtEl>
                                      </p:cBhvr>
                                    </p:animEffect>
                                  </p:childTnLst>
                                </p:cTn>
                              </p:par>
                            </p:childTnLst>
                          </p:cTn>
                        </p:par>
                        <p:par>
                          <p:cTn id="80" fill="hold">
                            <p:stCondLst>
                              <p:cond delay="1000"/>
                            </p:stCondLst>
                            <p:childTnLst>
                              <p:par>
                                <p:cTn id="81" presetID="12" presetClass="exit" presetSubtype="4" fill="hold" nodeType="afterEffect">
                                  <p:stCondLst>
                                    <p:cond delay="4000"/>
                                  </p:stCondLst>
                                  <p:childTnLst>
                                    <p:anim calcmode="lin" valueType="num">
                                      <p:cBhvr additive="base">
                                        <p:cTn id="82" dur="500"/>
                                        <p:tgtEl>
                                          <p:spTgt spid="13"/>
                                        </p:tgtEl>
                                        <p:attrNameLst>
                                          <p:attrName>ppt_y</p:attrName>
                                        </p:attrNameLst>
                                      </p:cBhvr>
                                      <p:tavLst>
                                        <p:tav tm="0">
                                          <p:val>
                                            <p:strVal val="#ppt_y"/>
                                          </p:val>
                                        </p:tav>
                                        <p:tav tm="100000">
                                          <p:val>
                                            <p:strVal val="#ppt_y+#ppt_h*1.125000"/>
                                          </p:val>
                                        </p:tav>
                                      </p:tavLst>
                                    </p:anim>
                                    <p:animEffect transition="out" filter="wipe(down)">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2" presetClass="exit" presetSubtype="4" fill="hold" nodeType="withEffect">
                                  <p:stCondLst>
                                    <p:cond delay="4000"/>
                                  </p:stCondLst>
                                  <p:childTnLst>
                                    <p:anim calcmode="lin" valueType="num">
                                      <p:cBhvr additive="base">
                                        <p:cTn id="86" dur="500"/>
                                        <p:tgtEl>
                                          <p:spTgt spid="12"/>
                                        </p:tgtEl>
                                        <p:attrNameLst>
                                          <p:attrName>ppt_y</p:attrName>
                                        </p:attrNameLst>
                                      </p:cBhvr>
                                      <p:tavLst>
                                        <p:tav tm="0">
                                          <p:val>
                                            <p:strVal val="#ppt_y"/>
                                          </p:val>
                                        </p:tav>
                                        <p:tav tm="100000">
                                          <p:val>
                                            <p:strVal val="#ppt_y+#ppt_h*1.125000"/>
                                          </p:val>
                                        </p:tav>
                                      </p:tavLst>
                                    </p:anim>
                                    <p:animEffect transition="out" filter="wipe(down)">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2" presetClass="entr" presetSubtype="4"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anim calcmode="lin" valueType="num">
                                      <p:cBhvr additive="base">
                                        <p:cTn id="93" dur="500"/>
                                        <p:tgtEl>
                                          <p:spTgt spid="7"/>
                                        </p:tgtEl>
                                        <p:attrNameLst>
                                          <p:attrName>ppt_y</p:attrName>
                                        </p:attrNameLst>
                                      </p:cBhvr>
                                      <p:tavLst>
                                        <p:tav tm="0">
                                          <p:val>
                                            <p:strVal val="#ppt_y+#ppt_h*1.125000"/>
                                          </p:val>
                                        </p:tav>
                                        <p:tav tm="100000">
                                          <p:val>
                                            <p:strVal val="#ppt_y"/>
                                          </p:val>
                                        </p:tav>
                                      </p:tavLst>
                                    </p:anim>
                                    <p:animEffect transition="in" filter="wipe(up)">
                                      <p:cBhvr>
                                        <p:cTn id="94" dur="500"/>
                                        <p:tgtEl>
                                          <p:spTgt spid="7"/>
                                        </p:tgtEl>
                                      </p:cBhvr>
                                    </p:animEffect>
                                  </p:childTnLst>
                                </p:cTn>
                              </p:par>
                            </p:childTnLst>
                          </p:cTn>
                        </p:par>
                        <p:par>
                          <p:cTn id="95" fill="hold">
                            <p:stCondLst>
                              <p:cond delay="500"/>
                            </p:stCondLst>
                            <p:childTnLst>
                              <p:par>
                                <p:cTn id="96" presetID="12" presetClass="entr" presetSubtype="4" fill="hold" nodeType="afterEffect">
                                  <p:stCondLst>
                                    <p:cond delay="1000"/>
                                  </p:stCondLst>
                                  <p:childTnLst>
                                    <p:set>
                                      <p:cBhvr>
                                        <p:cTn id="97" dur="1" fill="hold">
                                          <p:stCondLst>
                                            <p:cond delay="0"/>
                                          </p:stCondLst>
                                        </p:cTn>
                                        <p:tgtEl>
                                          <p:spTgt spid="11"/>
                                        </p:tgtEl>
                                        <p:attrNameLst>
                                          <p:attrName>style.visibility</p:attrName>
                                        </p:attrNameLst>
                                      </p:cBhvr>
                                      <p:to>
                                        <p:strVal val="visible"/>
                                      </p:to>
                                    </p:set>
                                    <p:anim calcmode="lin" valueType="num">
                                      <p:cBhvr additive="base">
                                        <p:cTn id="98" dur="500"/>
                                        <p:tgtEl>
                                          <p:spTgt spid="11"/>
                                        </p:tgtEl>
                                        <p:attrNameLst>
                                          <p:attrName>ppt_y</p:attrName>
                                        </p:attrNameLst>
                                      </p:cBhvr>
                                      <p:tavLst>
                                        <p:tav tm="0">
                                          <p:val>
                                            <p:strVal val="#ppt_y+#ppt_h*1.125000"/>
                                          </p:val>
                                        </p:tav>
                                        <p:tav tm="100000">
                                          <p:val>
                                            <p:strVal val="#ppt_y"/>
                                          </p:val>
                                        </p:tav>
                                      </p:tavLst>
                                    </p:anim>
                                    <p:animEffect transition="in" filter="wipe(up)">
                                      <p:cBhvr>
                                        <p:cTn id="99" dur="500"/>
                                        <p:tgtEl>
                                          <p:spTgt spid="11"/>
                                        </p:tgtEl>
                                      </p:cBhvr>
                                    </p:animEffect>
                                  </p:childTnLst>
                                </p:cTn>
                              </p:par>
                            </p:childTnLst>
                          </p:cTn>
                        </p:par>
                        <p:par>
                          <p:cTn id="100" fill="hold">
                            <p:stCondLst>
                              <p:cond delay="2000"/>
                            </p:stCondLst>
                            <p:childTnLst>
                              <p:par>
                                <p:cTn id="101" presetID="12" presetClass="exit" presetSubtype="4" fill="hold" nodeType="afterEffect">
                                  <p:stCondLst>
                                    <p:cond delay="4000"/>
                                  </p:stCondLst>
                                  <p:childTnLst>
                                    <p:anim calcmode="lin" valueType="num">
                                      <p:cBhvr additive="base">
                                        <p:cTn id="102" dur="500"/>
                                        <p:tgtEl>
                                          <p:spTgt spid="11"/>
                                        </p:tgtEl>
                                        <p:attrNameLst>
                                          <p:attrName>ppt_y</p:attrName>
                                        </p:attrNameLst>
                                      </p:cBhvr>
                                      <p:tavLst>
                                        <p:tav tm="0">
                                          <p:val>
                                            <p:strVal val="#ppt_y"/>
                                          </p:val>
                                        </p:tav>
                                        <p:tav tm="100000">
                                          <p:val>
                                            <p:strVal val="#ppt_y+#ppt_h*1.125000"/>
                                          </p:val>
                                        </p:tav>
                                      </p:tavLst>
                                    </p:anim>
                                    <p:animEffect transition="out" filter="wipe(down)">
                                      <p:cBhvr>
                                        <p:cTn id="103" dur="500"/>
                                        <p:tgtEl>
                                          <p:spTgt spid="11"/>
                                        </p:tgtEl>
                                      </p:cBhvr>
                                    </p:animEffect>
                                    <p:set>
                                      <p:cBhvr>
                                        <p:cTn id="104" dur="1" fill="hold">
                                          <p:stCondLst>
                                            <p:cond delay="499"/>
                                          </p:stCondLst>
                                        </p:cTn>
                                        <p:tgtEl>
                                          <p:spTgt spid="1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2" presetClass="entr" presetSubtype="4" fill="hold" grpId="0" nodeType="click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additive="base">
                                        <p:cTn id="109" dur="500"/>
                                        <p:tgtEl>
                                          <p:spTgt spid="10"/>
                                        </p:tgtEl>
                                        <p:attrNameLst>
                                          <p:attrName>ppt_y</p:attrName>
                                        </p:attrNameLst>
                                      </p:cBhvr>
                                      <p:tavLst>
                                        <p:tav tm="0">
                                          <p:val>
                                            <p:strVal val="#ppt_y+#ppt_h*1.125000"/>
                                          </p:val>
                                        </p:tav>
                                        <p:tav tm="100000">
                                          <p:val>
                                            <p:strVal val="#ppt_y"/>
                                          </p:val>
                                        </p:tav>
                                      </p:tavLst>
                                    </p:anim>
                                    <p:animEffect transition="in" filter="wipe(up)">
                                      <p:cBhvr>
                                        <p:cTn id="110" dur="500"/>
                                        <p:tgtEl>
                                          <p:spTgt spid="10"/>
                                        </p:tgtEl>
                                      </p:cBhvr>
                                    </p:animEffect>
                                  </p:childTnLst>
                                </p:cTn>
                              </p:par>
                              <p:par>
                                <p:cTn id="111" presetID="12" presetClass="entr" presetSubtype="4" fill="hold" nodeType="withEffect">
                                  <p:stCondLst>
                                    <p:cond delay="1000"/>
                                  </p:stCondLst>
                                  <p:childTnLst>
                                    <p:set>
                                      <p:cBhvr>
                                        <p:cTn id="112" dur="1" fill="hold">
                                          <p:stCondLst>
                                            <p:cond delay="0"/>
                                          </p:stCondLst>
                                        </p:cTn>
                                        <p:tgtEl>
                                          <p:spTgt spid="15"/>
                                        </p:tgtEl>
                                        <p:attrNameLst>
                                          <p:attrName>style.visibility</p:attrName>
                                        </p:attrNameLst>
                                      </p:cBhvr>
                                      <p:to>
                                        <p:strVal val="visible"/>
                                      </p:to>
                                    </p:set>
                                    <p:anim calcmode="lin" valueType="num">
                                      <p:cBhvr additive="base">
                                        <p:cTn id="113" dur="500"/>
                                        <p:tgtEl>
                                          <p:spTgt spid="15"/>
                                        </p:tgtEl>
                                        <p:attrNameLst>
                                          <p:attrName>ppt_y</p:attrName>
                                        </p:attrNameLst>
                                      </p:cBhvr>
                                      <p:tavLst>
                                        <p:tav tm="0">
                                          <p:val>
                                            <p:strVal val="#ppt_y+#ppt_h*1.125000"/>
                                          </p:val>
                                        </p:tav>
                                        <p:tav tm="100000">
                                          <p:val>
                                            <p:strVal val="#ppt_y"/>
                                          </p:val>
                                        </p:tav>
                                      </p:tavLst>
                                    </p:anim>
                                    <p:animEffect transition="in" filter="wipe(up)">
                                      <p:cBhvr>
                                        <p:cTn id="114" dur="500"/>
                                        <p:tgtEl>
                                          <p:spTgt spid="15"/>
                                        </p:tgtEl>
                                      </p:cBhvr>
                                    </p:animEffect>
                                  </p:childTnLst>
                                </p:cTn>
                              </p:par>
                            </p:childTnLst>
                          </p:cTn>
                        </p:par>
                        <p:par>
                          <p:cTn id="115" fill="hold">
                            <p:stCondLst>
                              <p:cond delay="1500"/>
                            </p:stCondLst>
                            <p:childTnLst>
                              <p:par>
                                <p:cTn id="116" presetID="12" presetClass="exit" presetSubtype="4" fill="hold" nodeType="afterEffect">
                                  <p:stCondLst>
                                    <p:cond delay="4000"/>
                                  </p:stCondLst>
                                  <p:childTnLst>
                                    <p:anim calcmode="lin" valueType="num">
                                      <p:cBhvr additive="base">
                                        <p:cTn id="117" dur="500"/>
                                        <p:tgtEl>
                                          <p:spTgt spid="15"/>
                                        </p:tgtEl>
                                        <p:attrNameLst>
                                          <p:attrName>ppt_y</p:attrName>
                                        </p:attrNameLst>
                                      </p:cBhvr>
                                      <p:tavLst>
                                        <p:tav tm="0">
                                          <p:val>
                                            <p:strVal val="#ppt_y"/>
                                          </p:val>
                                        </p:tav>
                                        <p:tav tm="100000">
                                          <p:val>
                                            <p:strVal val="#ppt_y+#ppt_h*1.125000"/>
                                          </p:val>
                                        </p:tav>
                                      </p:tavLst>
                                    </p:anim>
                                    <p:animEffect transition="out" filter="wipe(down)">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209" y="1037125"/>
            <a:ext cx="8343337" cy="5697627"/>
          </a:xfrm>
        </p:spPr>
        <p:txBody>
          <a:bodyPr>
            <a:noAutofit/>
          </a:bodyPr>
          <a:lstStyle/>
          <a:p>
            <a:pPr marL="0" indent="0">
              <a:buNone/>
            </a:pPr>
            <a:r>
              <a:rPr lang="en-US" sz="1600" b="0" i="0" dirty="0" err="1" smtClean="0">
                <a:solidFill>
                  <a:schemeClr val="tx2">
                    <a:lumMod val="75000"/>
                  </a:schemeClr>
                </a:solidFill>
                <a:latin typeface="+mn-lt"/>
              </a:rPr>
              <a:t>Hammarström</a:t>
            </a:r>
            <a:r>
              <a:rPr lang="en-US" sz="1600" b="0" i="0" dirty="0">
                <a:solidFill>
                  <a:schemeClr val="tx2">
                    <a:lumMod val="75000"/>
                  </a:schemeClr>
                </a:solidFill>
                <a:latin typeface="+mn-lt"/>
              </a:rPr>
              <a:t>, H. and </a:t>
            </a:r>
            <a:r>
              <a:rPr lang="en-US" sz="1600" b="0" i="0" dirty="0" err="1">
                <a:solidFill>
                  <a:schemeClr val="tx2">
                    <a:lumMod val="75000"/>
                  </a:schemeClr>
                </a:solidFill>
                <a:latin typeface="+mn-lt"/>
              </a:rPr>
              <a:t>Nordhoff</a:t>
            </a:r>
            <a:r>
              <a:rPr lang="en-US" sz="1600" b="0" i="0" dirty="0">
                <a:solidFill>
                  <a:schemeClr val="tx2">
                    <a:lumMod val="75000"/>
                  </a:schemeClr>
                </a:solidFill>
                <a:latin typeface="+mn-lt"/>
              </a:rPr>
              <a:t>, S. (2010). </a:t>
            </a:r>
            <a:r>
              <a:rPr lang="en-US" sz="1600" b="0" i="0" dirty="0" err="1">
                <a:solidFill>
                  <a:schemeClr val="tx2">
                    <a:lumMod val="75000"/>
                  </a:schemeClr>
                </a:solidFill>
                <a:latin typeface="+mn-lt"/>
              </a:rPr>
              <a:t>Langdoc</a:t>
            </a:r>
            <a:r>
              <a:rPr lang="en-US" sz="1600" b="0" i="0" dirty="0">
                <a:solidFill>
                  <a:schemeClr val="tx2">
                    <a:lumMod val="75000"/>
                  </a:schemeClr>
                </a:solidFill>
                <a:latin typeface="+mn-lt"/>
              </a:rPr>
              <a:t>: Bibliographic infrastructure for linguistic typology. Oslo Studies in Language 3 (2). Pages: 31–43. (ISSN 1890-9639)</a:t>
            </a:r>
          </a:p>
          <a:p>
            <a:pPr marL="0" indent="0">
              <a:buNone/>
            </a:pPr>
            <a:r>
              <a:rPr lang="en-US" sz="1600" b="0" i="0" dirty="0" err="1">
                <a:solidFill>
                  <a:schemeClr val="tx2">
                    <a:lumMod val="75000"/>
                  </a:schemeClr>
                </a:solidFill>
                <a:latin typeface="+mn-lt"/>
              </a:rPr>
              <a:t>Hammarström</a:t>
            </a:r>
            <a:r>
              <a:rPr lang="en-US" sz="1600" b="0" i="0" dirty="0">
                <a:solidFill>
                  <a:schemeClr val="tx2">
                    <a:lumMod val="75000"/>
                  </a:schemeClr>
                </a:solidFill>
                <a:latin typeface="+mn-lt"/>
              </a:rPr>
              <a:t>, </a:t>
            </a:r>
            <a:r>
              <a:rPr lang="en-US" sz="1600" b="0" i="0" dirty="0" err="1">
                <a:solidFill>
                  <a:schemeClr val="tx2">
                    <a:lumMod val="75000"/>
                  </a:schemeClr>
                </a:solidFill>
                <a:latin typeface="+mn-lt"/>
              </a:rPr>
              <a:t>Harald</a:t>
            </a:r>
            <a:r>
              <a:rPr lang="en-US" sz="1600" b="0" i="0" dirty="0">
                <a:solidFill>
                  <a:schemeClr val="tx2">
                    <a:lumMod val="75000"/>
                  </a:schemeClr>
                </a:solidFill>
                <a:latin typeface="+mn-lt"/>
              </a:rPr>
              <a:t>. 2007. The Languages Families of the World: A Critical Synopsis. </a:t>
            </a:r>
            <a:r>
              <a:rPr lang="en-US" sz="1600" b="0" i="0" dirty="0" err="1">
                <a:solidFill>
                  <a:schemeClr val="tx2">
                    <a:lumMod val="75000"/>
                  </a:schemeClr>
                </a:solidFill>
                <a:latin typeface="+mn-lt"/>
                <a:hlinkClick r:id="rId2"/>
              </a:rPr>
              <a:t>www.cs.chalmers.se</a:t>
            </a:r>
            <a:r>
              <a:rPr lang="en-US" sz="1600" b="0" i="0" dirty="0">
                <a:solidFill>
                  <a:schemeClr val="tx2">
                    <a:lumMod val="75000"/>
                  </a:schemeClr>
                </a:solidFill>
                <a:latin typeface="+mn-lt"/>
                <a:hlinkClick r:id="rId2"/>
              </a:rPr>
              <a:t>/~harald2/</a:t>
            </a:r>
            <a:r>
              <a:rPr lang="en-US" sz="1600" b="0" i="0" dirty="0">
                <a:solidFill>
                  <a:schemeClr val="tx2">
                    <a:lumMod val="75000"/>
                  </a:schemeClr>
                </a:solidFill>
                <a:latin typeface="+mn-lt"/>
              </a:rPr>
              <a:t>.</a:t>
            </a:r>
          </a:p>
          <a:p>
            <a:pPr marL="0" indent="0">
              <a:buNone/>
            </a:pPr>
            <a:r>
              <a:rPr lang="en-US" sz="1600" b="0" i="0" dirty="0" err="1" smtClean="0">
                <a:solidFill>
                  <a:schemeClr val="tx2">
                    <a:lumMod val="75000"/>
                  </a:schemeClr>
                </a:solidFill>
                <a:latin typeface="+mn-lt"/>
              </a:rPr>
              <a:t>Hjelmslev</a:t>
            </a:r>
            <a:r>
              <a:rPr lang="en-US" sz="1600" b="0" i="0" dirty="0">
                <a:solidFill>
                  <a:schemeClr val="tx2">
                    <a:lumMod val="75000"/>
                  </a:schemeClr>
                </a:solidFill>
                <a:latin typeface="+mn-lt"/>
              </a:rPr>
              <a:t>, Louis (1970) Language. An introduction.  Madison: The University of </a:t>
            </a:r>
            <a:r>
              <a:rPr lang="en-US" sz="1600" b="0" i="0" dirty="0" err="1">
                <a:solidFill>
                  <a:schemeClr val="tx2">
                    <a:lumMod val="75000"/>
                  </a:schemeClr>
                </a:solidFill>
                <a:latin typeface="+mn-lt"/>
              </a:rPr>
              <a:t>wisconsin</a:t>
            </a:r>
            <a:r>
              <a:rPr lang="en-US" sz="1600" b="0" i="0" dirty="0">
                <a:solidFill>
                  <a:schemeClr val="tx2">
                    <a:lumMod val="75000"/>
                  </a:schemeClr>
                </a:solidFill>
                <a:latin typeface="+mn-lt"/>
              </a:rPr>
              <a:t> press [translation by Francis. J Whitfield of </a:t>
            </a:r>
            <a:r>
              <a:rPr lang="en-US" sz="1600" b="0" i="0" dirty="0" err="1">
                <a:solidFill>
                  <a:schemeClr val="tx2">
                    <a:lumMod val="75000"/>
                  </a:schemeClr>
                </a:solidFill>
                <a:latin typeface="+mn-lt"/>
              </a:rPr>
              <a:t>Hjelmslev</a:t>
            </a:r>
            <a:r>
              <a:rPr lang="en-US" sz="1600" b="0" i="0" dirty="0">
                <a:solidFill>
                  <a:schemeClr val="tx2">
                    <a:lumMod val="75000"/>
                  </a:schemeClr>
                </a:solidFill>
                <a:latin typeface="+mn-lt"/>
              </a:rPr>
              <a:t> (1963) </a:t>
            </a:r>
            <a:r>
              <a:rPr lang="en-US" sz="1600" b="0" i="0" dirty="0" err="1">
                <a:solidFill>
                  <a:schemeClr val="tx2">
                    <a:lumMod val="75000"/>
                  </a:schemeClr>
                </a:solidFill>
                <a:latin typeface="+mn-lt"/>
              </a:rPr>
              <a:t>Sproget</a:t>
            </a:r>
            <a:r>
              <a:rPr lang="en-US" sz="1600" b="0" i="0" dirty="0">
                <a:solidFill>
                  <a:schemeClr val="tx2">
                    <a:lumMod val="75000"/>
                  </a:schemeClr>
                </a:solidFill>
                <a:latin typeface="+mn-lt"/>
              </a:rPr>
              <a:t>. En </a:t>
            </a:r>
            <a:r>
              <a:rPr lang="en-US" sz="1600" b="0" i="0" dirty="0" err="1">
                <a:solidFill>
                  <a:schemeClr val="tx2">
                    <a:lumMod val="75000"/>
                  </a:schemeClr>
                </a:solidFill>
                <a:latin typeface="+mn-lt"/>
              </a:rPr>
              <a:t>introduktion</a:t>
            </a:r>
            <a:r>
              <a:rPr lang="en-US" sz="1600" b="0" i="0" dirty="0">
                <a:solidFill>
                  <a:schemeClr val="tx2">
                    <a:lumMod val="75000"/>
                  </a:schemeClr>
                </a:solidFill>
                <a:latin typeface="+mn-lt"/>
              </a:rPr>
              <a:t>. Copenhagen: </a:t>
            </a:r>
            <a:r>
              <a:rPr lang="en-US" sz="1600" b="0" i="0" dirty="0" err="1">
                <a:solidFill>
                  <a:schemeClr val="tx2">
                    <a:lumMod val="75000"/>
                  </a:schemeClr>
                </a:solidFill>
                <a:latin typeface="+mn-lt"/>
              </a:rPr>
              <a:t>Berlingske</a:t>
            </a:r>
            <a:r>
              <a:rPr lang="en-US" sz="1600" b="0" i="0" dirty="0">
                <a:solidFill>
                  <a:schemeClr val="tx2">
                    <a:lumMod val="75000"/>
                  </a:schemeClr>
                </a:solidFill>
                <a:latin typeface="+mn-lt"/>
              </a:rPr>
              <a:t> </a:t>
            </a:r>
            <a:r>
              <a:rPr lang="en-US" sz="1600" b="0" i="0" dirty="0" err="1">
                <a:solidFill>
                  <a:schemeClr val="tx2">
                    <a:lumMod val="75000"/>
                  </a:schemeClr>
                </a:solidFill>
                <a:latin typeface="+mn-lt"/>
              </a:rPr>
              <a:t>Forlag</a:t>
            </a:r>
            <a:r>
              <a:rPr lang="en-US" sz="1600" b="0" i="0" dirty="0">
                <a:solidFill>
                  <a:schemeClr val="tx2">
                    <a:lumMod val="75000"/>
                  </a:schemeClr>
                </a:solidFill>
                <a:latin typeface="+mn-lt"/>
              </a:rPr>
              <a:t>, </a:t>
            </a:r>
          </a:p>
          <a:p>
            <a:pPr marL="0" indent="0">
              <a:buNone/>
            </a:pPr>
            <a:r>
              <a:rPr lang="en-US" sz="1600" b="0" i="0" dirty="0">
                <a:solidFill>
                  <a:schemeClr val="tx2">
                    <a:lumMod val="75000"/>
                  </a:schemeClr>
                </a:solidFill>
                <a:latin typeface="+mn-lt"/>
              </a:rPr>
              <a:t>Campbell, Lyle. (2008)Language </a:t>
            </a:r>
            <a:r>
              <a:rPr lang="en-US" sz="1600" b="0" i="0" dirty="0" err="1">
                <a:solidFill>
                  <a:schemeClr val="tx2">
                    <a:lumMod val="75000"/>
                  </a:schemeClr>
                </a:solidFill>
                <a:latin typeface="+mn-lt"/>
              </a:rPr>
              <a:t>isolat</a:t>
            </a:r>
            <a:r>
              <a:rPr lang="en-US" sz="1600" b="0" i="0" dirty="0">
                <a:solidFill>
                  <a:schemeClr val="tx2">
                    <a:lumMod val="75000"/>
                  </a:schemeClr>
                </a:solidFill>
                <a:latin typeface="+mn-lt"/>
              </a:rPr>
              <a:t> and Their History, or,  What’s Weird, Anyway?. Paper from workshop "The Historical Investigation of Language </a:t>
            </a:r>
            <a:r>
              <a:rPr lang="en-US" sz="1600" b="0" i="0" dirty="0" err="1">
                <a:solidFill>
                  <a:schemeClr val="tx2">
                    <a:lumMod val="75000"/>
                  </a:schemeClr>
                </a:solidFill>
                <a:latin typeface="+mn-lt"/>
              </a:rPr>
              <a:t>isolat</a:t>
            </a:r>
            <a:r>
              <a:rPr lang="en-US" sz="1600" b="0" i="0" dirty="0">
                <a:solidFill>
                  <a:schemeClr val="tx2">
                    <a:lumMod val="75000"/>
                  </a:schemeClr>
                </a:solidFill>
                <a:latin typeface="+mn-lt"/>
              </a:rPr>
              <a:t>, or, What’s weird about them?" Spring Workshop in Reconstruction, University of Michigan, April 4-5, 2008.</a:t>
            </a:r>
            <a:endParaRPr lang="en-US" sz="1600" b="0" i="0" dirty="0">
              <a:solidFill>
                <a:schemeClr val="tx2">
                  <a:lumMod val="75000"/>
                </a:schemeClr>
              </a:solidFill>
              <a:latin typeface="+mn-lt"/>
              <a:hlinkClick r:id="rId3"/>
            </a:endParaRPr>
          </a:p>
          <a:p>
            <a:pPr marL="0" indent="0">
              <a:buNone/>
            </a:pPr>
            <a:r>
              <a:rPr lang="en-US" sz="1600" b="0" i="0" dirty="0">
                <a:solidFill>
                  <a:schemeClr val="tx2">
                    <a:lumMod val="75000"/>
                  </a:schemeClr>
                </a:solidFill>
                <a:latin typeface="+mn-lt"/>
              </a:rPr>
              <a:t>Lewis, M. Paul, Gary F. Simons, and Charles D. </a:t>
            </a:r>
            <a:r>
              <a:rPr lang="en-US" sz="1600" b="0" i="0" dirty="0" err="1">
                <a:solidFill>
                  <a:schemeClr val="tx2">
                    <a:lumMod val="75000"/>
                  </a:schemeClr>
                </a:solidFill>
                <a:latin typeface="+mn-lt"/>
              </a:rPr>
              <a:t>Fennig</a:t>
            </a:r>
            <a:r>
              <a:rPr lang="en-US" sz="1600" b="0" i="0" dirty="0">
                <a:solidFill>
                  <a:schemeClr val="tx2">
                    <a:lumMod val="75000"/>
                  </a:schemeClr>
                </a:solidFill>
                <a:latin typeface="+mn-lt"/>
              </a:rPr>
              <a:t> (eds.), 2013. </a:t>
            </a:r>
            <a:r>
              <a:rPr lang="en-US" sz="1600" b="0" i="0" dirty="0" err="1">
                <a:solidFill>
                  <a:schemeClr val="tx2">
                    <a:lumMod val="75000"/>
                  </a:schemeClr>
                </a:solidFill>
                <a:latin typeface="+mn-lt"/>
              </a:rPr>
              <a:t>Ethnologue</a:t>
            </a:r>
            <a:r>
              <a:rPr lang="en-US" sz="1600" b="0" i="0" dirty="0">
                <a:solidFill>
                  <a:schemeClr val="tx2">
                    <a:lumMod val="75000"/>
                  </a:schemeClr>
                </a:solidFill>
                <a:latin typeface="+mn-lt"/>
              </a:rPr>
              <a:t>: Languages of the World, Seventeenth edition. Dallas, Texas: SIL International. Online version: </a:t>
            </a:r>
            <a:r>
              <a:rPr lang="en-US" sz="1600" b="0" i="0" dirty="0">
                <a:solidFill>
                  <a:schemeClr val="tx2">
                    <a:lumMod val="75000"/>
                  </a:schemeClr>
                </a:solidFill>
                <a:latin typeface="+mn-lt"/>
                <a:hlinkClick r:id="rId4"/>
              </a:rPr>
              <a:t>http://www.ethnologue.com</a:t>
            </a:r>
            <a:r>
              <a:rPr lang="en-US" sz="1600" b="0" i="0" dirty="0" smtClean="0">
                <a:solidFill>
                  <a:schemeClr val="tx2">
                    <a:lumMod val="75000"/>
                  </a:schemeClr>
                </a:solidFill>
                <a:latin typeface="+mn-lt"/>
              </a:rPr>
              <a:t>.</a:t>
            </a:r>
          </a:p>
          <a:p>
            <a:pPr marL="0" indent="0">
              <a:buNone/>
            </a:pPr>
            <a:r>
              <a:rPr lang="en-US" sz="1600" b="0" i="0" dirty="0" err="1" smtClean="0">
                <a:solidFill>
                  <a:schemeClr val="tx2">
                    <a:lumMod val="75000"/>
                  </a:schemeClr>
                </a:solidFill>
                <a:latin typeface="+mn-lt"/>
              </a:rPr>
              <a:t>Maddieson</a:t>
            </a:r>
            <a:r>
              <a:rPr lang="en-US" sz="1600" b="0" i="0" dirty="0">
                <a:solidFill>
                  <a:schemeClr val="tx2">
                    <a:lumMod val="75000"/>
                  </a:schemeClr>
                </a:solidFill>
                <a:latin typeface="+mn-lt"/>
              </a:rPr>
              <a:t>, Ian. (2011a). Tone. In: Dryer, Matthew S. &amp; </a:t>
            </a:r>
            <a:r>
              <a:rPr lang="en-US" sz="1600" b="0" i="0" dirty="0" err="1">
                <a:solidFill>
                  <a:schemeClr val="tx2">
                    <a:lumMod val="75000"/>
                  </a:schemeClr>
                </a:solidFill>
                <a:latin typeface="+mn-lt"/>
              </a:rPr>
              <a:t>Haspelmath</a:t>
            </a:r>
            <a:r>
              <a:rPr lang="en-US" sz="1600" b="0" i="0" dirty="0">
                <a:solidFill>
                  <a:schemeClr val="tx2">
                    <a:lumMod val="75000"/>
                  </a:schemeClr>
                </a:solidFill>
                <a:latin typeface="+mn-lt"/>
              </a:rPr>
              <a:t>, Martin (eds.) The World Atlas of Language Structures Online. Munich: Max Planck Digital Library, chapter 13. Available online at http://</a:t>
            </a:r>
            <a:r>
              <a:rPr lang="en-US" sz="1600" b="0" i="0" dirty="0" err="1">
                <a:solidFill>
                  <a:schemeClr val="tx2">
                    <a:lumMod val="75000"/>
                  </a:schemeClr>
                </a:solidFill>
                <a:latin typeface="+mn-lt"/>
              </a:rPr>
              <a:t>wals.info</a:t>
            </a:r>
            <a:r>
              <a:rPr lang="en-US" sz="1600" b="0" i="0" dirty="0">
                <a:solidFill>
                  <a:schemeClr val="tx2">
                    <a:lumMod val="75000"/>
                  </a:schemeClr>
                </a:solidFill>
                <a:latin typeface="+mn-lt"/>
              </a:rPr>
              <a:t>/chapter/13 Accessed on 2012-11-19.</a:t>
            </a:r>
          </a:p>
          <a:p>
            <a:pPr marL="0" indent="0">
              <a:buNone/>
            </a:pPr>
            <a:endParaRPr lang="en-US" sz="1600" b="0" i="0" dirty="0">
              <a:solidFill>
                <a:schemeClr val="tx2">
                  <a:lumMod val="75000"/>
                </a:schemeClr>
              </a:solidFill>
              <a:latin typeface="+mn-lt"/>
            </a:endParaRPr>
          </a:p>
          <a:p>
            <a:endParaRPr lang="en-US" sz="1600" b="0" i="0" dirty="0">
              <a:solidFill>
                <a:schemeClr val="tx2">
                  <a:lumMod val="75000"/>
                </a:schemeClr>
              </a:solidFill>
              <a:latin typeface="+mn-lt"/>
            </a:endParaRPr>
          </a:p>
        </p:txBody>
      </p:sp>
      <p:sp>
        <p:nvSpPr>
          <p:cNvPr id="4" name="Title 1"/>
          <p:cNvSpPr txBox="1">
            <a:spLocks/>
          </p:cNvSpPr>
          <p:nvPr/>
        </p:nvSpPr>
        <p:spPr>
          <a:xfrm>
            <a:off x="457200" y="200538"/>
            <a:ext cx="8229600" cy="9075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chemeClr val="tx2"/>
                </a:solidFill>
              </a:rPr>
              <a:t>Referenser</a:t>
            </a:r>
            <a:r>
              <a:rPr lang="en-US" b="1" dirty="0" smtClean="0">
                <a:solidFill>
                  <a:schemeClr val="tx2"/>
                </a:solidFill>
              </a:rPr>
              <a:t> 3</a:t>
            </a:r>
            <a:endParaRPr lang="en-US" b="1" dirty="0">
              <a:solidFill>
                <a:schemeClr val="tx2"/>
              </a:solidFill>
            </a:endParaRPr>
          </a:p>
        </p:txBody>
      </p:sp>
    </p:spTree>
    <p:extLst>
      <p:ext uri="{BB962C8B-B14F-4D97-AF65-F5344CB8AC3E}">
        <p14:creationId xmlns:p14="http://schemas.microsoft.com/office/powerpoint/2010/main" val="379286920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946" y="1037125"/>
            <a:ext cx="8229600" cy="5697627"/>
          </a:xfrm>
        </p:spPr>
        <p:txBody>
          <a:bodyPr>
            <a:noAutofit/>
          </a:bodyPr>
          <a:lstStyle/>
          <a:p>
            <a:pPr marL="0" indent="0">
              <a:buNone/>
            </a:pPr>
            <a:r>
              <a:rPr lang="en-US" sz="1600" b="0" i="0" dirty="0" err="1">
                <a:solidFill>
                  <a:schemeClr val="tx2">
                    <a:lumMod val="75000"/>
                  </a:schemeClr>
                </a:solidFill>
                <a:latin typeface="+mn-lt"/>
              </a:rPr>
              <a:t>Maddieson</a:t>
            </a:r>
            <a:r>
              <a:rPr lang="en-US" sz="1600" b="0" i="0" dirty="0">
                <a:solidFill>
                  <a:schemeClr val="tx2">
                    <a:lumMod val="75000"/>
                  </a:schemeClr>
                </a:solidFill>
                <a:latin typeface="+mn-lt"/>
              </a:rPr>
              <a:t>, Ian. (2011b). Absence of Common Consonants. In: Dryer, Matthew S. &amp; </a:t>
            </a:r>
            <a:r>
              <a:rPr lang="en-US" sz="1600" b="0" i="0" dirty="0" err="1">
                <a:solidFill>
                  <a:schemeClr val="tx2">
                    <a:lumMod val="75000"/>
                  </a:schemeClr>
                </a:solidFill>
                <a:latin typeface="+mn-lt"/>
              </a:rPr>
              <a:t>Haspelmath</a:t>
            </a:r>
            <a:r>
              <a:rPr lang="en-US" sz="1600" b="0" i="0" dirty="0">
                <a:solidFill>
                  <a:schemeClr val="tx2">
                    <a:lumMod val="75000"/>
                  </a:schemeClr>
                </a:solidFill>
                <a:latin typeface="+mn-lt"/>
              </a:rPr>
              <a:t>, Martin (eds.) The World Atlas of Language Structures Online. Munich: Max Planck Digital Library, chapter 18. Available online at http://</a:t>
            </a:r>
            <a:r>
              <a:rPr lang="en-US" sz="1600" b="0" i="0" dirty="0" err="1">
                <a:solidFill>
                  <a:schemeClr val="tx2">
                    <a:lumMod val="75000"/>
                  </a:schemeClr>
                </a:solidFill>
                <a:latin typeface="+mn-lt"/>
              </a:rPr>
              <a:t>wals.info</a:t>
            </a:r>
            <a:r>
              <a:rPr lang="en-US" sz="1600" b="0" i="0" dirty="0">
                <a:solidFill>
                  <a:schemeClr val="tx2">
                    <a:lumMod val="75000"/>
                  </a:schemeClr>
                </a:solidFill>
                <a:latin typeface="+mn-lt"/>
              </a:rPr>
              <a:t>/chapter/18 Accessed on 2012-11-22.</a:t>
            </a:r>
          </a:p>
          <a:p>
            <a:pPr marL="0" indent="0">
              <a:buNone/>
            </a:pPr>
            <a:r>
              <a:rPr lang="en-US" sz="1600" b="0" i="0" dirty="0">
                <a:solidFill>
                  <a:schemeClr val="tx2">
                    <a:lumMod val="75000"/>
                  </a:schemeClr>
                </a:solidFill>
                <a:latin typeface="+mn-lt"/>
              </a:rPr>
              <a:t>Moseley, Christopher (ed.). (2010). Atlas of the World’s Languages in Danger, 3rd </a:t>
            </a:r>
            <a:r>
              <a:rPr lang="en-US" sz="1600" b="0" i="0" dirty="0" err="1">
                <a:solidFill>
                  <a:schemeClr val="tx2">
                    <a:lumMod val="75000"/>
                  </a:schemeClr>
                </a:solidFill>
                <a:latin typeface="+mn-lt"/>
              </a:rPr>
              <a:t>edn</a:t>
            </a:r>
            <a:r>
              <a:rPr lang="en-US" sz="1600" b="0" i="0" dirty="0">
                <a:solidFill>
                  <a:schemeClr val="tx2">
                    <a:lumMod val="75000"/>
                  </a:schemeClr>
                </a:solidFill>
                <a:latin typeface="+mn-lt"/>
              </a:rPr>
              <a:t>. Paris, UNESCO Publishing. Online version: </a:t>
            </a:r>
            <a:r>
              <a:rPr lang="en-US" sz="1600" b="0" i="0" u="sng" dirty="0">
                <a:solidFill>
                  <a:schemeClr val="tx2">
                    <a:lumMod val="75000"/>
                  </a:schemeClr>
                </a:solidFill>
                <a:latin typeface="+mn-lt"/>
                <a:hlinkClick r:id="rId3"/>
              </a:rPr>
              <a:t>http://www.unesco.org/culture/en/endangeredlanguages/atlas</a:t>
            </a:r>
            <a:endParaRPr lang="en-US" sz="1600" b="0" i="0" u="sng" dirty="0">
              <a:solidFill>
                <a:schemeClr val="tx2">
                  <a:lumMod val="75000"/>
                </a:schemeClr>
              </a:solidFill>
              <a:latin typeface="+mn-lt"/>
            </a:endParaRPr>
          </a:p>
          <a:p>
            <a:pPr marL="0" indent="0">
              <a:buNone/>
            </a:pPr>
            <a:r>
              <a:rPr lang="en-US" sz="1600" b="0" i="0" dirty="0" smtClean="0">
                <a:solidFill>
                  <a:schemeClr val="tx2">
                    <a:lumMod val="75000"/>
                  </a:schemeClr>
                </a:solidFill>
                <a:latin typeface="+mn-lt"/>
              </a:rPr>
              <a:t>Nichols, J (1992) </a:t>
            </a:r>
            <a:r>
              <a:rPr lang="en-US" sz="1600" b="0" i="0" dirty="0">
                <a:solidFill>
                  <a:schemeClr val="tx2">
                    <a:lumMod val="75000"/>
                  </a:schemeClr>
                </a:solidFill>
                <a:latin typeface="+mn-lt"/>
              </a:rPr>
              <a:t>Linguistic Diversity in Space and </a:t>
            </a:r>
            <a:r>
              <a:rPr lang="en-US" sz="1600" b="0" i="0" dirty="0" smtClean="0">
                <a:solidFill>
                  <a:schemeClr val="tx2">
                    <a:lumMod val="75000"/>
                  </a:schemeClr>
                </a:solidFill>
                <a:latin typeface="+mn-lt"/>
              </a:rPr>
              <a:t>Time. Univ</a:t>
            </a:r>
            <a:r>
              <a:rPr lang="en-US" sz="1600" b="0" i="0" dirty="0">
                <a:solidFill>
                  <a:schemeClr val="tx2">
                    <a:lumMod val="75000"/>
                  </a:schemeClr>
                </a:solidFill>
                <a:latin typeface="+mn-lt"/>
              </a:rPr>
              <a:t>. of Chicago Press, Chicago</a:t>
            </a:r>
            <a:r>
              <a:rPr lang="en-US" sz="1600" b="0" i="0" dirty="0" smtClean="0">
                <a:solidFill>
                  <a:schemeClr val="tx2">
                    <a:lumMod val="75000"/>
                  </a:schemeClr>
                </a:solidFill>
                <a:latin typeface="+mn-lt"/>
              </a:rPr>
              <a:t>, </a:t>
            </a:r>
          </a:p>
          <a:p>
            <a:pPr marL="0" indent="0">
              <a:buNone/>
            </a:pPr>
            <a:r>
              <a:rPr lang="en-US" sz="1600" b="0" i="0" dirty="0" smtClean="0">
                <a:solidFill>
                  <a:schemeClr val="tx2">
                    <a:lumMod val="75000"/>
                  </a:schemeClr>
                </a:solidFill>
                <a:latin typeface="+mn-lt"/>
              </a:rPr>
              <a:t>Nichols, J (2003) </a:t>
            </a:r>
            <a:r>
              <a:rPr lang="en-US" sz="1600" b="0" i="0" dirty="0">
                <a:solidFill>
                  <a:schemeClr val="tx2">
                    <a:lumMod val="75000"/>
                  </a:schemeClr>
                </a:solidFill>
                <a:latin typeface="+mn-lt"/>
              </a:rPr>
              <a:t>in The Handbook of Historical Linguistics, B. D. Joseph, R. D. </a:t>
            </a:r>
            <a:r>
              <a:rPr lang="en-US" sz="1600" b="0" i="0" dirty="0" err="1">
                <a:solidFill>
                  <a:schemeClr val="tx2">
                    <a:lumMod val="75000"/>
                  </a:schemeClr>
                </a:solidFill>
                <a:latin typeface="+mn-lt"/>
              </a:rPr>
              <a:t>Janda</a:t>
            </a:r>
            <a:r>
              <a:rPr lang="en-US" sz="1600" b="0" i="0" dirty="0">
                <a:solidFill>
                  <a:schemeClr val="tx2">
                    <a:lumMod val="75000"/>
                  </a:schemeClr>
                </a:solidFill>
                <a:latin typeface="+mn-lt"/>
              </a:rPr>
              <a:t>, Eds. </a:t>
            </a:r>
            <a:r>
              <a:rPr lang="en-US" sz="1600" b="0" i="0" dirty="0" smtClean="0">
                <a:solidFill>
                  <a:schemeClr val="tx2">
                    <a:lumMod val="75000"/>
                  </a:schemeClr>
                </a:solidFill>
                <a:latin typeface="+mn-lt"/>
              </a:rPr>
              <a:t>Blackwell</a:t>
            </a:r>
            <a:r>
              <a:rPr lang="en-US" sz="1600" b="0" i="0" dirty="0">
                <a:solidFill>
                  <a:schemeClr val="tx2">
                    <a:lumMod val="75000"/>
                  </a:schemeClr>
                </a:solidFill>
                <a:latin typeface="+mn-lt"/>
              </a:rPr>
              <a:t>, </a:t>
            </a:r>
            <a:r>
              <a:rPr lang="en-US" sz="1600" b="0" i="0" dirty="0" smtClean="0">
                <a:solidFill>
                  <a:schemeClr val="tx2">
                    <a:lumMod val="75000"/>
                  </a:schemeClr>
                </a:solidFill>
                <a:latin typeface="+mn-lt"/>
              </a:rPr>
              <a:t>Oxford, </a:t>
            </a:r>
            <a:r>
              <a:rPr lang="en-US" sz="1600" b="0" i="0" dirty="0">
                <a:solidFill>
                  <a:schemeClr val="tx2">
                    <a:lumMod val="75000"/>
                  </a:schemeClr>
                </a:solidFill>
                <a:latin typeface="+mn-lt"/>
              </a:rPr>
              <a:t>pp. 283–310. </a:t>
            </a:r>
          </a:p>
          <a:p>
            <a:pPr marL="0" indent="0">
              <a:buNone/>
            </a:pPr>
            <a:r>
              <a:rPr lang="sv-SE" sz="1600" b="0" i="0" dirty="0" smtClean="0">
                <a:solidFill>
                  <a:schemeClr val="tx2">
                    <a:lumMod val="75000"/>
                  </a:schemeClr>
                </a:solidFill>
                <a:latin typeface="+mn-lt"/>
              </a:rPr>
              <a:t>Parkvall</a:t>
            </a:r>
            <a:r>
              <a:rPr lang="sv-SE" sz="1600" b="0" i="0" dirty="0">
                <a:solidFill>
                  <a:schemeClr val="tx2">
                    <a:lumMod val="75000"/>
                  </a:schemeClr>
                </a:solidFill>
                <a:latin typeface="+mn-lt"/>
              </a:rPr>
              <a:t>, Mikael (2010) Lagom finns bara i Sverige. Stockholm: Telegram bokförlag</a:t>
            </a:r>
          </a:p>
          <a:p>
            <a:pPr marL="0" indent="0">
              <a:buNone/>
            </a:pPr>
            <a:endParaRPr lang="en-US" sz="1600" b="0" i="0" dirty="0">
              <a:solidFill>
                <a:schemeClr val="tx2">
                  <a:lumMod val="75000"/>
                </a:schemeClr>
              </a:solidFill>
              <a:latin typeface="+mn-lt"/>
            </a:endParaRPr>
          </a:p>
          <a:p>
            <a:endParaRPr lang="en-US" sz="1600" b="0" i="0" dirty="0">
              <a:solidFill>
                <a:schemeClr val="tx2">
                  <a:lumMod val="75000"/>
                </a:schemeClr>
              </a:solidFill>
              <a:latin typeface="+mn-lt"/>
            </a:endParaRPr>
          </a:p>
        </p:txBody>
      </p:sp>
      <p:sp>
        <p:nvSpPr>
          <p:cNvPr id="4" name="Title 1"/>
          <p:cNvSpPr txBox="1">
            <a:spLocks/>
          </p:cNvSpPr>
          <p:nvPr/>
        </p:nvSpPr>
        <p:spPr>
          <a:xfrm>
            <a:off x="457200" y="200538"/>
            <a:ext cx="8229600" cy="9075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chemeClr val="tx2"/>
                </a:solidFill>
              </a:rPr>
              <a:t>Referenser</a:t>
            </a:r>
            <a:r>
              <a:rPr lang="en-US" b="1" dirty="0" smtClean="0">
                <a:solidFill>
                  <a:schemeClr val="tx2"/>
                </a:solidFill>
              </a:rPr>
              <a:t> 4</a:t>
            </a:r>
            <a:endParaRPr lang="en-US" b="1" dirty="0">
              <a:solidFill>
                <a:schemeClr val="tx2"/>
              </a:solidFill>
            </a:endParaRPr>
          </a:p>
        </p:txBody>
      </p:sp>
      <p:pic>
        <p:nvPicPr>
          <p:cNvPr id="5" name="Picture 4" descr="AA0274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3727" y="4787873"/>
            <a:ext cx="1669979" cy="1879329"/>
          </a:xfrm>
          <a:prstGeom prst="rect">
            <a:avLst/>
          </a:prstGeom>
        </p:spPr>
      </p:pic>
    </p:spTree>
    <p:extLst>
      <p:ext uri="{BB962C8B-B14F-4D97-AF65-F5344CB8AC3E}">
        <p14:creationId xmlns:p14="http://schemas.microsoft.com/office/powerpoint/2010/main" val="419386284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091" y="39776"/>
            <a:ext cx="8976909" cy="4525963"/>
          </a:xfrm>
        </p:spPr>
        <p:txBody>
          <a:bodyPr>
            <a:noAutofit/>
          </a:bodyPr>
          <a:lstStyle/>
          <a:p>
            <a:pPr marL="0" indent="0" algn="ctr">
              <a:buNone/>
            </a:pPr>
            <a:r>
              <a:rPr lang="en-US" sz="16100" b="0" i="0" dirty="0" smtClean="0">
                <a:solidFill>
                  <a:schemeClr val="tx2">
                    <a:lumMod val="75000"/>
                  </a:schemeClr>
                </a:solidFill>
                <a:latin typeface="+mn-lt"/>
              </a:rPr>
              <a:t>EXTRA-OST?</a:t>
            </a:r>
            <a:endParaRPr lang="en-US" sz="7200" b="0" i="0" dirty="0" smtClean="0">
              <a:solidFill>
                <a:schemeClr val="tx2">
                  <a:lumMod val="75000"/>
                </a:schemeClr>
              </a:solidFill>
              <a:latin typeface="+mn-lt"/>
            </a:endParaRPr>
          </a:p>
        </p:txBody>
      </p:sp>
      <p:pic>
        <p:nvPicPr>
          <p:cNvPr id="5" name="Picture 4" descr="AA0274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460" y="4124753"/>
            <a:ext cx="2428774" cy="2733247"/>
          </a:xfrm>
          <a:prstGeom prst="rect">
            <a:avLst/>
          </a:prstGeom>
        </p:spPr>
      </p:pic>
    </p:spTree>
    <p:extLst>
      <p:ext uri="{BB962C8B-B14F-4D97-AF65-F5344CB8AC3E}">
        <p14:creationId xmlns:p14="http://schemas.microsoft.com/office/powerpoint/2010/main" val="316705954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alslogga.tiff"/>
          <p:cNvPicPr>
            <a:picLocks noChangeAspect="1"/>
          </p:cNvPicPr>
          <p:nvPr/>
        </p:nvPicPr>
        <p:blipFill rotWithShape="1">
          <a:blip r:embed="rId3">
            <a:alphaModFix amt="17000"/>
            <a:extLst>
              <a:ext uri="{BEBA8EAE-BF5A-486C-A8C5-ECC9F3942E4B}">
                <a14:imgProps xmlns:a14="http://schemas.microsoft.com/office/drawing/2010/main">
                  <a14:imgLayer r:embed="rId4">
                    <a14:imgEffect>
                      <a14:sharpenSoften amount="54000"/>
                    </a14:imgEffect>
                    <a14:imgEffect>
                      <a14:saturation sat="378000"/>
                    </a14:imgEffect>
                    <a14:imgEffect>
                      <a14:brightnessContrast bright="-28000" contrast="83000"/>
                    </a14:imgEffect>
                  </a14:imgLayer>
                </a14:imgProps>
              </a:ext>
              <a:ext uri="{28A0092B-C50C-407E-A947-70E740481C1C}">
                <a14:useLocalDpi xmlns:a14="http://schemas.microsoft.com/office/drawing/2010/main" val="0"/>
              </a:ext>
            </a:extLst>
          </a:blip>
          <a:srcRect l="27198" r="36258"/>
          <a:stretch/>
        </p:blipFill>
        <p:spPr>
          <a:xfrm>
            <a:off x="4437347" y="124844"/>
            <a:ext cx="5757162" cy="1628551"/>
          </a:xfrm>
          <a:prstGeom prst="rect">
            <a:avLst/>
          </a:prstGeom>
        </p:spPr>
      </p:pic>
      <p:sp>
        <p:nvSpPr>
          <p:cNvPr id="2" name="Title 1"/>
          <p:cNvSpPr>
            <a:spLocks noGrp="1"/>
          </p:cNvSpPr>
          <p:nvPr>
            <p:ph type="title"/>
          </p:nvPr>
        </p:nvSpPr>
        <p:spPr>
          <a:xfrm>
            <a:off x="457200" y="-101010"/>
            <a:ext cx="8229600" cy="1533484"/>
          </a:xfrm>
        </p:spPr>
        <p:txBody>
          <a:bodyPr>
            <a:normAutofit/>
          </a:bodyPr>
          <a:lstStyle/>
          <a:p>
            <a:r>
              <a:rPr lang="en-US" sz="3600" b="0" i="0" dirty="0" smtClean="0">
                <a:solidFill>
                  <a:schemeClr val="tx2">
                    <a:lumMod val="75000"/>
                  </a:schemeClr>
                </a:solidFill>
                <a:latin typeface="+mn-lt"/>
              </a:rPr>
              <a:t>Chapter 13: Tone</a:t>
            </a:r>
            <a:r>
              <a:rPr lang="en-US" sz="2400" b="0" i="0" dirty="0">
                <a:solidFill>
                  <a:schemeClr val="tx2">
                    <a:lumMod val="75000"/>
                  </a:schemeClr>
                </a:solidFill>
                <a:latin typeface="+mn-lt"/>
              </a:rPr>
              <a:t/>
            </a:r>
            <a:br>
              <a:rPr lang="en-US" sz="2400" b="0" i="0" dirty="0">
                <a:solidFill>
                  <a:schemeClr val="tx2">
                    <a:lumMod val="75000"/>
                  </a:schemeClr>
                </a:solidFill>
                <a:latin typeface="+mn-lt"/>
              </a:rPr>
            </a:br>
            <a:r>
              <a:rPr lang="en-US" sz="2400" b="0" i="0" dirty="0" smtClean="0">
                <a:solidFill>
                  <a:schemeClr val="tx2">
                    <a:lumMod val="75000"/>
                  </a:schemeClr>
                </a:solidFill>
                <a:latin typeface="+mn-lt"/>
              </a:rPr>
              <a:t>Ian </a:t>
            </a:r>
            <a:r>
              <a:rPr lang="en-US" sz="2400" b="0" i="0" dirty="0" err="1" smtClean="0">
                <a:solidFill>
                  <a:schemeClr val="tx2">
                    <a:lumMod val="75000"/>
                  </a:schemeClr>
                </a:solidFill>
                <a:latin typeface="+mn-lt"/>
              </a:rPr>
              <a:t>Maddieson</a:t>
            </a:r>
            <a:r>
              <a:rPr lang="en-US" sz="2400" b="0" i="0" dirty="0" smtClean="0">
                <a:solidFill>
                  <a:schemeClr val="tx2">
                    <a:lumMod val="75000"/>
                  </a:schemeClr>
                </a:solidFill>
                <a:latin typeface="+mn-lt"/>
              </a:rPr>
              <a:t> 2011</a:t>
            </a:r>
            <a:endParaRPr lang="en-US" sz="2400" b="0" i="0" dirty="0">
              <a:solidFill>
                <a:schemeClr val="tx2">
                  <a:lumMod val="75000"/>
                </a:schemeClr>
              </a:solidFill>
              <a:latin typeface="+mn-lt"/>
            </a:endParaRPr>
          </a:p>
        </p:txBody>
      </p:sp>
      <p:pic>
        <p:nvPicPr>
          <p:cNvPr id="6" name="Picture 5" descr="AA0274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7039" y="124844"/>
            <a:ext cx="1230396" cy="1484267"/>
          </a:xfrm>
          <a:prstGeom prst="rect">
            <a:avLst/>
          </a:prstGeom>
        </p:spPr>
      </p:pic>
      <p:pic>
        <p:nvPicPr>
          <p:cNvPr id="3" name="Picture 2" descr="13a.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37" y="1432474"/>
            <a:ext cx="9478113" cy="5252143"/>
          </a:xfrm>
          <a:prstGeom prst="rect">
            <a:avLst/>
          </a:prstGeom>
        </p:spPr>
      </p:pic>
    </p:spTree>
    <p:extLst>
      <p:ext uri="{BB962C8B-B14F-4D97-AF65-F5344CB8AC3E}">
        <p14:creationId xmlns:p14="http://schemas.microsoft.com/office/powerpoint/2010/main" val="849141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62" y="-101010"/>
            <a:ext cx="8937435" cy="1533484"/>
          </a:xfrm>
        </p:spPr>
        <p:txBody>
          <a:bodyPr>
            <a:normAutofit fontScale="90000"/>
          </a:bodyPr>
          <a:lstStyle/>
          <a:p>
            <a:r>
              <a:rPr lang="en-US" sz="2400" b="0" i="0" dirty="0" smtClean="0">
                <a:solidFill>
                  <a:schemeClr val="tx2">
                    <a:lumMod val="75000"/>
                  </a:schemeClr>
                </a:solidFill>
                <a:latin typeface="+mn-lt"/>
              </a:rPr>
              <a:t/>
            </a:r>
            <a:br>
              <a:rPr lang="en-US" sz="2400" b="0" i="0" dirty="0" smtClean="0">
                <a:solidFill>
                  <a:schemeClr val="tx2">
                    <a:lumMod val="75000"/>
                  </a:schemeClr>
                </a:solidFill>
                <a:latin typeface="+mn-lt"/>
              </a:rPr>
            </a:br>
            <a:r>
              <a:rPr lang="en-US" sz="3200" b="0" i="0" dirty="0" err="1" smtClean="0">
                <a:solidFill>
                  <a:schemeClr val="tx2">
                    <a:lumMod val="75000"/>
                  </a:schemeClr>
                </a:solidFill>
                <a:latin typeface="+mn-lt"/>
              </a:rPr>
              <a:t>Kapitel</a:t>
            </a:r>
            <a:r>
              <a:rPr lang="en-US" sz="3200" b="0" i="0" dirty="0" smtClean="0">
                <a:solidFill>
                  <a:schemeClr val="tx2">
                    <a:lumMod val="75000"/>
                  </a:schemeClr>
                </a:solidFill>
                <a:latin typeface="+mn-lt"/>
              </a:rPr>
              <a:t> 18: Absence of Common Consonants</a:t>
            </a:r>
            <a:r>
              <a:rPr lang="en-US" sz="2000" b="0" i="0" dirty="0">
                <a:solidFill>
                  <a:schemeClr val="tx2">
                    <a:lumMod val="75000"/>
                  </a:schemeClr>
                </a:solidFill>
                <a:latin typeface="+mn-lt"/>
              </a:rPr>
              <a:t/>
            </a:r>
            <a:br>
              <a:rPr lang="en-US" sz="2000" b="0" i="0" dirty="0">
                <a:solidFill>
                  <a:schemeClr val="tx2">
                    <a:lumMod val="75000"/>
                  </a:schemeClr>
                </a:solidFill>
                <a:latin typeface="+mn-lt"/>
              </a:rPr>
            </a:br>
            <a:r>
              <a:rPr lang="en-US" sz="2000" b="0" i="0" dirty="0" err="1" smtClean="0">
                <a:solidFill>
                  <a:schemeClr val="tx2">
                    <a:lumMod val="75000"/>
                  </a:schemeClr>
                </a:solidFill>
                <a:latin typeface="+mn-lt"/>
              </a:rPr>
              <a:t>av</a:t>
            </a:r>
            <a:r>
              <a:rPr lang="en-US" sz="2000" b="0" i="0" dirty="0" smtClean="0">
                <a:solidFill>
                  <a:schemeClr val="tx2">
                    <a:lumMod val="75000"/>
                  </a:schemeClr>
                </a:solidFill>
                <a:latin typeface="+mn-lt"/>
              </a:rPr>
              <a:t> Ian </a:t>
            </a:r>
            <a:r>
              <a:rPr lang="en-US" sz="2000" b="0" i="0" dirty="0" err="1" smtClean="0">
                <a:solidFill>
                  <a:schemeClr val="tx2">
                    <a:lumMod val="75000"/>
                  </a:schemeClr>
                </a:solidFill>
                <a:latin typeface="+mn-lt"/>
              </a:rPr>
              <a:t>Maddieson</a:t>
            </a:r>
            <a:r>
              <a:rPr lang="en-US" sz="2000" b="0" i="0" dirty="0" smtClean="0">
                <a:solidFill>
                  <a:schemeClr val="tx2">
                    <a:lumMod val="75000"/>
                  </a:schemeClr>
                </a:solidFill>
                <a:latin typeface="+mn-lt"/>
              </a:rPr>
              <a:t> 2011 (</a:t>
            </a:r>
            <a:r>
              <a:rPr lang="en-US" sz="2000" b="0" i="0" dirty="0" smtClean="0">
                <a:solidFill>
                  <a:schemeClr val="tx2">
                    <a:lumMod val="75000"/>
                  </a:schemeClr>
                </a:solidFill>
                <a:latin typeface="+mn-lt"/>
                <a:hlinkClick r:id="rId3"/>
              </a:rPr>
              <a:t>LÄNK</a:t>
            </a:r>
            <a:r>
              <a:rPr lang="en-US" sz="2000" b="0" i="0" dirty="0" smtClean="0">
                <a:solidFill>
                  <a:schemeClr val="tx2">
                    <a:lumMod val="75000"/>
                  </a:schemeClr>
                </a:solidFill>
                <a:latin typeface="+mn-lt"/>
              </a:rPr>
              <a:t>)</a:t>
            </a:r>
            <a:endParaRPr lang="en-US" sz="2000" b="0" i="0" dirty="0">
              <a:solidFill>
                <a:schemeClr val="tx2">
                  <a:lumMod val="75000"/>
                </a:schemeClr>
              </a:solidFill>
              <a:latin typeface="+mn-lt"/>
            </a:endParaRPr>
          </a:p>
        </p:txBody>
      </p:sp>
      <p:pic>
        <p:nvPicPr>
          <p:cNvPr id="4" name="Picture 3" descr="ställe.tiff"/>
          <p:cNvPicPr>
            <a:picLocks noChangeAspect="1"/>
          </p:cNvPicPr>
          <p:nvPr/>
        </p:nvPicPr>
        <p:blipFill rotWithShape="1">
          <a:blip r:embed="rId4">
            <a:extLst>
              <a:ext uri="{28A0092B-C50C-407E-A947-70E740481C1C}">
                <a14:useLocalDpi xmlns:a14="http://schemas.microsoft.com/office/drawing/2010/main" val="0"/>
              </a:ext>
            </a:extLst>
          </a:blip>
          <a:srcRect l="2559" r="79899" b="52387"/>
          <a:stretch/>
        </p:blipFill>
        <p:spPr>
          <a:xfrm>
            <a:off x="818740" y="1761450"/>
            <a:ext cx="2890657" cy="4204044"/>
          </a:xfrm>
          <a:prstGeom prst="rect">
            <a:avLst/>
          </a:prstGeom>
        </p:spPr>
      </p:pic>
      <p:pic>
        <p:nvPicPr>
          <p:cNvPr id="5" name="Picture 4" descr="18a.tiff"/>
          <p:cNvPicPr>
            <a:picLocks noChangeAspect="1"/>
          </p:cNvPicPr>
          <p:nvPr/>
        </p:nvPicPr>
        <p:blipFill rotWithShape="1">
          <a:blip r:embed="rId5">
            <a:extLst>
              <a:ext uri="{28A0092B-C50C-407E-A947-70E740481C1C}">
                <a14:useLocalDpi xmlns:a14="http://schemas.microsoft.com/office/drawing/2010/main" val="0"/>
              </a:ext>
            </a:extLst>
          </a:blip>
          <a:srcRect l="5202" t="20341" r="4799" b="3762"/>
          <a:stretch/>
        </p:blipFill>
        <p:spPr>
          <a:xfrm>
            <a:off x="2339259" y="2289482"/>
            <a:ext cx="4453693" cy="3375731"/>
          </a:xfrm>
          <a:prstGeom prst="rect">
            <a:avLst/>
          </a:prstGeom>
        </p:spPr>
      </p:pic>
      <p:pic>
        <p:nvPicPr>
          <p:cNvPr id="7" name="Picture 6" descr="walslogga.tiff"/>
          <p:cNvPicPr>
            <a:picLocks noChangeAspect="1"/>
          </p:cNvPicPr>
          <p:nvPr/>
        </p:nvPicPr>
        <p:blipFill rotWithShape="1">
          <a:blip r:embed="rId6">
            <a:alphaModFix amt="18000"/>
            <a:extLst>
              <a:ext uri="{28A0092B-C50C-407E-A947-70E740481C1C}">
                <a14:useLocalDpi xmlns:a14="http://schemas.microsoft.com/office/drawing/2010/main" val="0"/>
              </a:ext>
            </a:extLst>
          </a:blip>
          <a:srcRect l="27198" r="36258"/>
          <a:stretch/>
        </p:blipFill>
        <p:spPr>
          <a:xfrm>
            <a:off x="4284947" y="124844"/>
            <a:ext cx="5757162" cy="1628551"/>
          </a:xfrm>
          <a:prstGeom prst="rect">
            <a:avLst/>
          </a:prstGeom>
        </p:spPr>
      </p:pic>
    </p:spTree>
    <p:extLst>
      <p:ext uri="{BB962C8B-B14F-4D97-AF65-F5344CB8AC3E}">
        <p14:creationId xmlns:p14="http://schemas.microsoft.com/office/powerpoint/2010/main" val="2327675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4.25395E-6 3.9481E-6 L 0.20097 0.00231 " pathEditMode="relative" rAng="0" ptsTypes="AA">
                                      <p:cBhvr>
                                        <p:cTn id="12" dur="1000" fill="hold"/>
                                        <p:tgtEl>
                                          <p:spTgt spid="5"/>
                                        </p:tgtEl>
                                        <p:attrNameLst>
                                          <p:attrName>ppt_x</p:attrName>
                                          <p:attrName>ppt_y</p:attrName>
                                        </p:attrNameLst>
                                      </p:cBhvr>
                                      <p:rCtr x="10040" y="116"/>
                                    </p:animMotion>
                                  </p:childTnLst>
                                </p:cTn>
                              </p:par>
                              <p:par>
                                <p:cTn id="13" presetID="1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0" i="0" dirty="0" smtClean="0">
                <a:solidFill>
                  <a:schemeClr val="tx2">
                    <a:lumMod val="75000"/>
                  </a:schemeClr>
                </a:solidFill>
                <a:latin typeface="+mn-lt"/>
              </a:rPr>
              <a:t>How many languages per country?</a:t>
            </a:r>
            <a:endParaRPr lang="en-US" sz="2800" b="0" i="0" dirty="0">
              <a:solidFill>
                <a:schemeClr val="tx2">
                  <a:lumMod val="75000"/>
                </a:schemeClr>
              </a:solidFill>
              <a:latin typeface="+mn-lt"/>
            </a:endParaRPr>
          </a:p>
        </p:txBody>
      </p:sp>
      <p:sp>
        <p:nvSpPr>
          <p:cNvPr id="4" name="Content Placeholder 3"/>
          <p:cNvSpPr txBox="1">
            <a:spLocks noGrp="1"/>
          </p:cNvSpPr>
          <p:nvPr>
            <p:ph idx="1"/>
          </p:nvPr>
        </p:nvSpPr>
        <p:spPr>
          <a:xfrm>
            <a:off x="457200" y="1227445"/>
            <a:ext cx="8229600" cy="4936736"/>
          </a:xfrm>
          <a:prstGeom prst="rect">
            <a:avLst/>
          </a:prstGeom>
          <a:noFill/>
          <a:ln w="31750">
            <a:noFill/>
          </a:ln>
        </p:spPr>
        <p:txBody>
          <a:bodyPr wrap="square" numCol="2" rtlCol="0">
            <a:spAutoFit/>
          </a:bodyPr>
          <a:lstStyle/>
          <a:p>
            <a:pPr marL="0" indent="0">
              <a:buNone/>
            </a:pPr>
            <a:r>
              <a:rPr lang="en-US" sz="2400" b="0" i="0" dirty="0" smtClean="0">
                <a:solidFill>
                  <a:schemeClr val="tx2">
                    <a:lumMod val="75000"/>
                  </a:schemeClr>
                </a:solidFill>
                <a:latin typeface="+mn-lt"/>
              </a:rPr>
              <a:t/>
            </a:r>
            <a:br>
              <a:rPr lang="en-US" sz="2400" b="0" i="0" dirty="0" smtClean="0">
                <a:solidFill>
                  <a:schemeClr val="tx2">
                    <a:lumMod val="75000"/>
                  </a:schemeClr>
                </a:solidFill>
                <a:latin typeface="+mn-lt"/>
              </a:rPr>
            </a:br>
            <a:r>
              <a:rPr lang="en-US" sz="2400" b="0" i="0" dirty="0" err="1" smtClean="0">
                <a:solidFill>
                  <a:schemeClr val="tx2">
                    <a:lumMod val="75000"/>
                  </a:schemeClr>
                </a:solidFill>
                <a:latin typeface="+mn-lt"/>
              </a:rPr>
              <a:t>Ethnologue</a:t>
            </a:r>
            <a:r>
              <a:rPr lang="en-US" sz="2400" b="0" i="0" dirty="0" smtClean="0">
                <a:solidFill>
                  <a:schemeClr val="tx2">
                    <a:lumMod val="75000"/>
                  </a:schemeClr>
                </a:solidFill>
                <a:latin typeface="+mn-lt"/>
              </a:rPr>
              <a:t> facts</a:t>
            </a:r>
            <a:endParaRPr lang="en-US" sz="1400" b="0" i="0" u="sng" dirty="0" smtClean="0">
              <a:solidFill>
                <a:schemeClr val="tx2">
                  <a:lumMod val="75000"/>
                </a:schemeClr>
              </a:solidFill>
              <a:latin typeface="+mn-lt"/>
            </a:endParaRPr>
          </a:p>
          <a:p>
            <a:pPr marL="0" indent="0">
              <a:buNone/>
            </a:pPr>
            <a:r>
              <a:rPr lang="en-US" sz="1400" b="0" i="0" u="sng" dirty="0" smtClean="0">
                <a:solidFill>
                  <a:schemeClr val="tx2">
                    <a:lumMod val="75000"/>
                  </a:schemeClr>
                </a:solidFill>
                <a:latin typeface="+mn-lt"/>
              </a:rPr>
              <a:t/>
            </a:r>
            <a:br>
              <a:rPr lang="en-US" sz="1400" b="0" i="0" u="sng" dirty="0" smtClean="0">
                <a:solidFill>
                  <a:schemeClr val="tx2">
                    <a:lumMod val="75000"/>
                  </a:schemeClr>
                </a:solidFill>
                <a:latin typeface="+mn-lt"/>
              </a:rPr>
            </a:br>
            <a:r>
              <a:rPr lang="en-US" sz="2400" b="0" i="0" u="sng" dirty="0" smtClean="0">
                <a:solidFill>
                  <a:schemeClr val="tx2">
                    <a:lumMod val="75000"/>
                  </a:schemeClr>
                </a:solidFill>
                <a:latin typeface="+mn-lt"/>
              </a:rPr>
              <a:t>Languages per country</a:t>
            </a:r>
          </a:p>
          <a:p>
            <a:pPr marL="0" indent="0">
              <a:buNone/>
            </a:pPr>
            <a:r>
              <a:rPr lang="en-US" sz="2400" b="0" i="0" dirty="0" smtClean="0">
                <a:solidFill>
                  <a:schemeClr val="tx2">
                    <a:lumMod val="75000"/>
                  </a:schemeClr>
                </a:solidFill>
                <a:latin typeface="+mn-lt"/>
              </a:rPr>
              <a:t>Mean 	45,6</a:t>
            </a:r>
          </a:p>
          <a:p>
            <a:pPr marL="0" indent="0">
              <a:buNone/>
            </a:pPr>
            <a:r>
              <a:rPr lang="en-US" sz="2400" b="0" i="0" dirty="0" smtClean="0">
                <a:solidFill>
                  <a:schemeClr val="tx2">
                    <a:lumMod val="75000"/>
                  </a:schemeClr>
                </a:solidFill>
                <a:latin typeface="+mn-lt"/>
              </a:rPr>
              <a:t>Median	 18 </a:t>
            </a:r>
          </a:p>
          <a:p>
            <a:pPr marL="0" indent="0">
              <a:buNone/>
            </a:pPr>
            <a:r>
              <a:rPr lang="en-US" sz="2400" b="0" i="0" dirty="0" smtClean="0">
                <a:solidFill>
                  <a:schemeClr val="tx2">
                    <a:lumMod val="75000"/>
                  </a:schemeClr>
                </a:solidFill>
                <a:latin typeface="+mn-lt"/>
              </a:rPr>
              <a:t>Max	 	830 	</a:t>
            </a:r>
          </a:p>
          <a:p>
            <a:pPr marL="0" indent="0">
              <a:buNone/>
            </a:pPr>
            <a:r>
              <a:rPr lang="en-US" sz="1600" b="0" i="0" dirty="0" smtClean="0">
                <a:solidFill>
                  <a:schemeClr val="tx2">
                    <a:lumMod val="75000"/>
                  </a:schemeClr>
                </a:solidFill>
                <a:latin typeface="+mn-lt"/>
              </a:rPr>
              <a:t>(Papua New Guinea)</a:t>
            </a:r>
          </a:p>
          <a:p>
            <a:pPr marL="0" indent="0">
              <a:buNone/>
            </a:pPr>
            <a:r>
              <a:rPr lang="en-US" sz="2400" b="0" i="0" dirty="0" smtClean="0">
                <a:solidFill>
                  <a:schemeClr val="tx2">
                    <a:lumMod val="75000"/>
                  </a:schemeClr>
                </a:solidFill>
                <a:latin typeface="+mn-lt"/>
              </a:rPr>
              <a:t>Min 		1 		</a:t>
            </a:r>
          </a:p>
          <a:p>
            <a:pPr marL="0" indent="0">
              <a:buNone/>
            </a:pPr>
            <a:r>
              <a:rPr lang="en-US" sz="1600" b="0" i="0" dirty="0" smtClean="0">
                <a:solidFill>
                  <a:schemeClr val="tx2">
                    <a:lumMod val="75000"/>
                  </a:schemeClr>
                </a:solidFill>
                <a:latin typeface="+mn-lt"/>
              </a:rPr>
              <a:t>(St Helena, Vatican, </a:t>
            </a:r>
            <a:r>
              <a:rPr lang="en-US" sz="1600" b="0" i="0" dirty="0">
                <a:solidFill>
                  <a:schemeClr val="tx2">
                    <a:lumMod val="75000"/>
                  </a:schemeClr>
                </a:solidFill>
                <a:latin typeface="+mn-lt"/>
              </a:rPr>
              <a:t>North Korea, </a:t>
            </a:r>
            <a:br>
              <a:rPr lang="en-US" sz="1600" b="0" i="0" dirty="0">
                <a:solidFill>
                  <a:schemeClr val="tx2">
                    <a:lumMod val="75000"/>
                  </a:schemeClr>
                </a:solidFill>
                <a:latin typeface="+mn-lt"/>
              </a:rPr>
            </a:br>
            <a:r>
              <a:rPr lang="en-US" sz="1600" b="0" i="0" dirty="0" smtClean="0">
                <a:solidFill>
                  <a:schemeClr val="tx2">
                    <a:lumMod val="75000"/>
                  </a:schemeClr>
                </a:solidFill>
                <a:latin typeface="+mn-lt"/>
              </a:rPr>
              <a:t>Falklands </a:t>
            </a:r>
            <a:r>
              <a:rPr lang="en-US" sz="1600" b="0" i="0" dirty="0">
                <a:solidFill>
                  <a:schemeClr val="tx2">
                    <a:lumMod val="75000"/>
                  </a:schemeClr>
                </a:solidFill>
                <a:latin typeface="+mn-lt"/>
              </a:rPr>
              <a:t>&amp; British Indian Ocean Territory </a:t>
            </a:r>
            <a:r>
              <a:rPr lang="en-US" sz="1600" b="0" i="0" dirty="0" smtClean="0">
                <a:solidFill>
                  <a:schemeClr val="tx2">
                    <a:lumMod val="75000"/>
                  </a:schemeClr>
                </a:solidFill>
                <a:latin typeface="+mn-lt"/>
              </a:rPr>
              <a:t>)</a:t>
            </a:r>
            <a:endParaRPr lang="en-US" sz="2400" b="0" i="0" dirty="0" smtClean="0">
              <a:solidFill>
                <a:schemeClr val="tx2">
                  <a:lumMod val="75000"/>
                </a:schemeClr>
              </a:solidFill>
              <a:latin typeface="+mn-lt"/>
            </a:endParaRPr>
          </a:p>
          <a:p>
            <a:pPr marL="0" indent="0">
              <a:buNone/>
            </a:pPr>
            <a:endParaRPr lang="en-US" sz="2400" b="0" i="0" dirty="0" smtClean="0">
              <a:solidFill>
                <a:schemeClr val="tx2">
                  <a:lumMod val="75000"/>
                </a:schemeClr>
              </a:solidFill>
              <a:latin typeface="+mn-lt"/>
            </a:endParaRPr>
          </a:p>
          <a:p>
            <a:pPr marL="0" indent="0">
              <a:buNone/>
            </a:pPr>
            <a:endParaRPr lang="en-US" sz="2400" b="0" i="0" dirty="0">
              <a:solidFill>
                <a:schemeClr val="tx2">
                  <a:lumMod val="75000"/>
                </a:schemeClr>
              </a:solidFill>
              <a:latin typeface="+mn-lt"/>
            </a:endParaRPr>
          </a:p>
          <a:p>
            <a:pPr marL="0" indent="0">
              <a:buNone/>
            </a:pPr>
            <a:endParaRPr lang="en-US" sz="2400" b="0" i="0" u="sng" dirty="0" smtClean="0">
              <a:solidFill>
                <a:schemeClr val="tx2">
                  <a:lumMod val="75000"/>
                </a:schemeClr>
              </a:solidFill>
              <a:latin typeface="+mn-lt"/>
            </a:endParaRPr>
          </a:p>
          <a:p>
            <a:pPr marL="0" indent="0">
              <a:buNone/>
            </a:pPr>
            <a:r>
              <a:rPr lang="en-US" sz="2400" b="0" i="0" u="sng" dirty="0" smtClean="0">
                <a:solidFill>
                  <a:schemeClr val="tx2">
                    <a:lumMod val="75000"/>
                  </a:schemeClr>
                </a:solidFill>
                <a:latin typeface="+mn-lt"/>
              </a:rPr>
              <a:t>Indigenous languages per country</a:t>
            </a:r>
          </a:p>
          <a:p>
            <a:pPr marL="0" indent="0">
              <a:buNone/>
            </a:pPr>
            <a:r>
              <a:rPr lang="en-US" sz="2400" b="0" i="0" dirty="0" smtClean="0">
                <a:solidFill>
                  <a:schemeClr val="tx2">
                    <a:lumMod val="75000"/>
                  </a:schemeClr>
                </a:solidFill>
                <a:latin typeface="+mn-lt"/>
              </a:rPr>
              <a:t>Mean	  38,3</a:t>
            </a:r>
          </a:p>
          <a:p>
            <a:pPr marL="0" indent="0">
              <a:buNone/>
            </a:pPr>
            <a:r>
              <a:rPr lang="en-US" sz="2400" b="0" i="0" dirty="0" smtClean="0">
                <a:solidFill>
                  <a:schemeClr val="tx2">
                    <a:lumMod val="75000"/>
                  </a:schemeClr>
                </a:solidFill>
                <a:latin typeface="+mn-lt"/>
              </a:rPr>
              <a:t>Median 10</a:t>
            </a:r>
          </a:p>
          <a:p>
            <a:pPr marL="0" indent="0">
              <a:buNone/>
            </a:pPr>
            <a:r>
              <a:rPr lang="en-US" sz="2400" b="0" i="0" dirty="0" smtClean="0">
                <a:solidFill>
                  <a:schemeClr val="tx2">
                    <a:lumMod val="75000"/>
                  </a:schemeClr>
                </a:solidFill>
                <a:latin typeface="+mn-lt"/>
              </a:rPr>
              <a:t>	40 countries have 				100% indigenous</a:t>
            </a:r>
          </a:p>
          <a:p>
            <a:pPr marL="0" indent="0">
              <a:buNone/>
            </a:pPr>
            <a:endParaRPr lang="en-US" sz="1600" b="0" i="0" dirty="0">
              <a:solidFill>
                <a:schemeClr val="tx2">
                  <a:lumMod val="75000"/>
                </a:schemeClr>
              </a:solidFill>
              <a:latin typeface="+mn-lt"/>
            </a:endParaRPr>
          </a:p>
        </p:txBody>
      </p:sp>
      <p:sp>
        <p:nvSpPr>
          <p:cNvPr id="5" name="Rounded Rectangular Callout 4"/>
          <p:cNvSpPr/>
          <p:nvPr/>
        </p:nvSpPr>
        <p:spPr>
          <a:xfrm>
            <a:off x="6633409" y="3160226"/>
            <a:ext cx="2241812" cy="735946"/>
          </a:xfrm>
          <a:prstGeom prst="wedgeRoundRectCallout">
            <a:avLst>
              <a:gd name="adj1" fmla="val 23673"/>
              <a:gd name="adj2" fmla="val 88913"/>
              <a:gd name="adj3" fmla="val 16667"/>
            </a:avLst>
          </a:prstGeom>
          <a:solidFill>
            <a:schemeClr val="accent1">
              <a:lumMod val="20000"/>
              <a:lumOff val="80000"/>
            </a:schemeClr>
          </a:solidFill>
          <a:ln w="317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2"/>
                </a:solidFill>
              </a:rPr>
              <a:t>830/830 </a:t>
            </a:r>
            <a:endParaRPr lang="en-US" sz="2000" dirty="0" smtClean="0">
              <a:solidFill>
                <a:schemeClr val="tx2"/>
              </a:solidFill>
            </a:endParaRPr>
          </a:p>
          <a:p>
            <a:pPr algn="ctr"/>
            <a:r>
              <a:rPr lang="en-US" sz="1600" dirty="0" smtClean="0">
                <a:solidFill>
                  <a:schemeClr val="tx2"/>
                </a:solidFill>
              </a:rPr>
              <a:t>(Papua </a:t>
            </a:r>
            <a:r>
              <a:rPr lang="en-US" sz="1600" dirty="0">
                <a:solidFill>
                  <a:schemeClr val="tx2"/>
                </a:solidFill>
              </a:rPr>
              <a:t>New Guinea</a:t>
            </a:r>
            <a:r>
              <a:rPr lang="en-US" sz="1600" dirty="0" smtClean="0">
                <a:solidFill>
                  <a:schemeClr val="tx2"/>
                </a:solidFill>
              </a:rPr>
              <a:t>)</a:t>
            </a:r>
            <a:endParaRPr lang="en-US" sz="1600" dirty="0">
              <a:solidFill>
                <a:schemeClr val="tx2"/>
              </a:solidFill>
            </a:endParaRPr>
          </a:p>
        </p:txBody>
      </p:sp>
      <p:pic>
        <p:nvPicPr>
          <p:cNvPr id="6" name="Picture 5" descr="AA0274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4012" y="4026055"/>
            <a:ext cx="1111209" cy="1558472"/>
          </a:xfrm>
          <a:prstGeom prst="rect">
            <a:avLst/>
          </a:prstGeom>
        </p:spPr>
      </p:pic>
      <p:sp>
        <p:nvSpPr>
          <p:cNvPr id="7" name="Left-Right Arrow 6"/>
          <p:cNvSpPr/>
          <p:nvPr/>
        </p:nvSpPr>
        <p:spPr>
          <a:xfrm rot="20596803">
            <a:off x="2230309" y="3930679"/>
            <a:ext cx="4417561" cy="548640"/>
          </a:xfrm>
          <a:prstGeom prst="leftRightArrow">
            <a:avLst>
              <a:gd name="adj1" fmla="val 38332"/>
              <a:gd name="adj2" fmla="val 84713"/>
            </a:avLst>
          </a:prstGeom>
          <a:solidFill>
            <a:schemeClr val="accent1">
              <a:lumMod val="20000"/>
              <a:lumOff val="80000"/>
            </a:schemeClr>
          </a:solidFill>
          <a:ln w="34925">
            <a:solidFill>
              <a:schemeClr val="tx2"/>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22904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11" end="11"/>
                                            </p:txEl>
                                          </p:spTgt>
                                        </p:tgtEl>
                                        <p:attrNameLst>
                                          <p:attrName>style.visibility</p:attrName>
                                        </p:attrNameLst>
                                      </p:cBhvr>
                                      <p:to>
                                        <p:strVal val="visible"/>
                                      </p:to>
                                    </p:set>
                                    <p:anim calcmode="lin" valueType="num">
                                      <p:cBhvr additive="base">
                                        <p:cTn id="55"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12" end="12"/>
                                            </p:txEl>
                                          </p:spTgt>
                                        </p:tgtEl>
                                        <p:attrNameLst>
                                          <p:attrName>style.visibility</p:attrName>
                                        </p:attrNameLst>
                                      </p:cBhvr>
                                      <p:to>
                                        <p:strVal val="visible"/>
                                      </p:to>
                                    </p:set>
                                    <p:anim calcmode="lin" valueType="num">
                                      <p:cBhvr additive="base">
                                        <p:cTn id="61"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13" end="13"/>
                                            </p:txEl>
                                          </p:spTgt>
                                        </p:tgtEl>
                                        <p:attrNameLst>
                                          <p:attrName>style.visibility</p:attrName>
                                        </p:attrNameLst>
                                      </p:cBhvr>
                                      <p:to>
                                        <p:strVal val="visible"/>
                                      </p:to>
                                    </p:set>
                                    <p:anim calcmode="lin" valueType="num">
                                      <p:cBhvr additive="base">
                                        <p:cTn id="67"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xEl>
                                              <p:pRg st="14" end="14"/>
                                            </p:txEl>
                                          </p:spTgt>
                                        </p:tgtEl>
                                        <p:attrNameLst>
                                          <p:attrName>style.visibility</p:attrName>
                                        </p:attrNameLst>
                                      </p:cBhvr>
                                      <p:to>
                                        <p:strVal val="visible"/>
                                      </p:to>
                                    </p:set>
                                    <p:anim calcmode="lin" valueType="num">
                                      <p:cBhvr additive="base">
                                        <p:cTn id="73"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gtEl>
                                        <p:attrNameLst>
                                          <p:attrName>style.visibility</p:attrName>
                                        </p:attrNameLst>
                                      </p:cBhvr>
                                      <p:to>
                                        <p:strVal val="visible"/>
                                      </p:to>
                                    </p:set>
                                  </p:childTnLst>
                                </p:cTn>
                              </p:par>
                              <p:par>
                                <p:cTn id="79" presetID="12" presetClass="entr" presetSubtype="4" fill="hold" grpId="0" nodeType="withEffect">
                                  <p:stCondLst>
                                    <p:cond delay="0"/>
                                  </p:stCondLst>
                                  <p:childTnLst>
                                    <p:set>
                                      <p:cBhvr>
                                        <p:cTn id="80" dur="1" fill="hold">
                                          <p:stCondLst>
                                            <p:cond delay="0"/>
                                          </p:stCondLst>
                                        </p:cTn>
                                        <p:tgtEl>
                                          <p:spTgt spid="5"/>
                                        </p:tgtEl>
                                        <p:attrNameLst>
                                          <p:attrName>style.visibility</p:attrName>
                                        </p:attrNameLst>
                                      </p:cBhvr>
                                      <p:to>
                                        <p:strVal val="visible"/>
                                      </p:to>
                                    </p:set>
                                    <p:anim calcmode="lin" valueType="num">
                                      <p:cBhvr additive="base">
                                        <p:cTn id="81" dur="500"/>
                                        <p:tgtEl>
                                          <p:spTgt spid="5"/>
                                        </p:tgtEl>
                                        <p:attrNameLst>
                                          <p:attrName>ppt_y</p:attrName>
                                        </p:attrNameLst>
                                      </p:cBhvr>
                                      <p:tavLst>
                                        <p:tav tm="0">
                                          <p:val>
                                            <p:strVal val="#ppt_y+#ppt_h*1.125000"/>
                                          </p:val>
                                        </p:tav>
                                        <p:tav tm="100000">
                                          <p:val>
                                            <p:strVal val="#ppt_y"/>
                                          </p:val>
                                        </p:tav>
                                      </p:tavLst>
                                    </p:anim>
                                    <p:animEffect transition="in" filter="wipe(up)">
                                      <p:cBhvr>
                                        <p:cTn id="82" dur="500"/>
                                        <p:tgtEl>
                                          <p:spTgt spid="5"/>
                                        </p:tgtEl>
                                      </p:cBhvr>
                                    </p:animEffect>
                                  </p:childTnLst>
                                </p:cTn>
                              </p:par>
                              <p:par>
                                <p:cTn id="83" presetID="1" presetClass="entr" presetSubtype="0" fill="hold" grpId="0" nodeType="withEffect">
                                  <p:stCondLst>
                                    <p:cond delay="2000"/>
                                  </p:stCondLst>
                                  <p:childTnLst>
                                    <p:set>
                                      <p:cBhvr>
                                        <p:cTn id="8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0" i="0" dirty="0" smtClean="0">
                <a:solidFill>
                  <a:schemeClr val="tx2">
                    <a:lumMod val="75000"/>
                  </a:schemeClr>
                </a:solidFill>
                <a:latin typeface="+mn-lt"/>
              </a:rPr>
              <a:t>How many has there ever been?</a:t>
            </a:r>
            <a:endParaRPr lang="en-US" sz="2800" b="0" i="0" dirty="0">
              <a:solidFill>
                <a:schemeClr val="tx2">
                  <a:lumMod val="75000"/>
                </a:schemeClr>
              </a:solidFill>
              <a:latin typeface="+mn-lt"/>
            </a:endParaRPr>
          </a:p>
        </p:txBody>
      </p:sp>
      <p:sp>
        <p:nvSpPr>
          <p:cNvPr id="3" name="Content Placeholder 2"/>
          <p:cNvSpPr>
            <a:spLocks noGrp="1"/>
          </p:cNvSpPr>
          <p:nvPr>
            <p:ph idx="1"/>
          </p:nvPr>
        </p:nvSpPr>
        <p:spPr/>
        <p:txBody>
          <a:bodyPr>
            <a:normAutofit/>
          </a:bodyPr>
          <a:lstStyle/>
          <a:p>
            <a:pPr marL="0" indent="0">
              <a:buNone/>
            </a:pPr>
            <a:r>
              <a:rPr lang="sv-SE" sz="1800" b="0" i="0" dirty="0" err="1">
                <a:solidFill>
                  <a:schemeClr val="tx2">
                    <a:lumMod val="75000"/>
                  </a:schemeClr>
                </a:solidFill>
                <a:latin typeface="+mn-lt"/>
              </a:rPr>
              <a:t>Bickel</a:t>
            </a:r>
            <a:r>
              <a:rPr lang="sv-SE" sz="1800" b="0" i="0" dirty="0">
                <a:solidFill>
                  <a:schemeClr val="tx2">
                    <a:lumMod val="75000"/>
                  </a:schemeClr>
                </a:solidFill>
                <a:latin typeface="+mn-lt"/>
              </a:rPr>
              <a:t> </a:t>
            </a:r>
            <a:r>
              <a:rPr lang="sv-SE" sz="1800" b="0" i="0" dirty="0" smtClean="0">
                <a:solidFill>
                  <a:schemeClr val="tx2">
                    <a:lumMod val="75000"/>
                  </a:schemeClr>
                </a:solidFill>
                <a:latin typeface="+mn-lt"/>
              </a:rPr>
              <a:t>(</a:t>
            </a:r>
            <a:r>
              <a:rPr lang="sv-SE" sz="1800" b="0" i="0" dirty="0" err="1" smtClean="0">
                <a:solidFill>
                  <a:schemeClr val="tx2">
                    <a:lumMod val="75000"/>
                  </a:schemeClr>
                </a:solidFill>
                <a:latin typeface="+mn-lt"/>
              </a:rPr>
              <a:t>p.c</a:t>
            </a:r>
            <a:r>
              <a:rPr lang="sv-SE" sz="1800" b="0" i="0" dirty="0" smtClean="0">
                <a:solidFill>
                  <a:schemeClr val="tx2">
                    <a:lumMod val="75000"/>
                  </a:schemeClr>
                </a:solidFill>
                <a:latin typeface="+mn-lt"/>
              </a:rPr>
              <a:t>. 2012)</a:t>
            </a:r>
            <a:endParaRPr lang="sv-SE" sz="1800" b="0" i="0" dirty="0">
              <a:solidFill>
                <a:schemeClr val="tx2">
                  <a:lumMod val="75000"/>
                </a:schemeClr>
              </a:solidFill>
              <a:latin typeface="+mn-lt"/>
            </a:endParaRPr>
          </a:p>
          <a:p>
            <a:pPr marL="0" indent="0">
              <a:buNone/>
            </a:pPr>
            <a:endParaRPr lang="en-US" sz="1800" b="0" i="0" dirty="0" smtClean="0">
              <a:solidFill>
                <a:schemeClr val="tx2">
                  <a:lumMod val="75000"/>
                </a:schemeClr>
              </a:solidFill>
              <a:latin typeface="+mn-lt"/>
            </a:endParaRPr>
          </a:p>
          <a:p>
            <a:pPr marL="0" indent="0">
              <a:buNone/>
            </a:pPr>
            <a:r>
              <a:rPr lang="en-US" sz="1800" b="0" i="0" dirty="0" smtClean="0">
                <a:solidFill>
                  <a:schemeClr val="tx2">
                    <a:lumMod val="75000"/>
                  </a:schemeClr>
                </a:solidFill>
                <a:latin typeface="+mn-lt"/>
              </a:rPr>
              <a:t>If we assume the following</a:t>
            </a:r>
          </a:p>
          <a:p>
            <a:pPr>
              <a:buFont typeface="Wingdings" charset="2"/>
              <a:buChar char="v"/>
            </a:pPr>
            <a:r>
              <a:rPr lang="en-US" sz="1800" b="0" i="0" dirty="0" smtClean="0">
                <a:solidFill>
                  <a:schemeClr val="tx2">
                    <a:lumMod val="75000"/>
                  </a:schemeClr>
                </a:solidFill>
                <a:latin typeface="+mn-lt"/>
              </a:rPr>
              <a:t> At each point in time there is 5 000 languages</a:t>
            </a:r>
          </a:p>
          <a:p>
            <a:pPr>
              <a:buFont typeface="Wingdings" charset="2"/>
              <a:buChar char="v"/>
            </a:pPr>
            <a:r>
              <a:rPr lang="en-US" sz="1800" b="0" i="0" dirty="0" smtClean="0">
                <a:solidFill>
                  <a:schemeClr val="tx2">
                    <a:lumMod val="75000"/>
                  </a:schemeClr>
                </a:solidFill>
                <a:latin typeface="+mn-lt"/>
              </a:rPr>
              <a:t> Each language has a lifetime of 1 000 years</a:t>
            </a:r>
          </a:p>
          <a:p>
            <a:pPr>
              <a:buFont typeface="Wingdings" charset="2"/>
              <a:buChar char="v"/>
            </a:pPr>
            <a:r>
              <a:rPr lang="en-US" sz="1800" b="0" i="0" dirty="0" smtClean="0">
                <a:solidFill>
                  <a:schemeClr val="tx2">
                    <a:lumMod val="75000"/>
                  </a:schemeClr>
                </a:solidFill>
                <a:latin typeface="+mn-lt"/>
              </a:rPr>
              <a:t> We’ve spoken languages for at least 100 000 years</a:t>
            </a:r>
            <a:endParaRPr lang="en-US" sz="1800" b="0" i="0" dirty="0">
              <a:solidFill>
                <a:schemeClr val="tx2">
                  <a:lumMod val="75000"/>
                </a:schemeClr>
              </a:solidFill>
              <a:latin typeface="+mn-lt"/>
            </a:endParaRPr>
          </a:p>
          <a:p>
            <a:pPr marL="0" indent="0">
              <a:buNone/>
            </a:pPr>
            <a:endParaRPr lang="en-US" sz="1800" b="0" i="0" dirty="0" smtClean="0">
              <a:solidFill>
                <a:schemeClr val="tx2">
                  <a:lumMod val="75000"/>
                </a:schemeClr>
              </a:solidFill>
              <a:latin typeface="+mn-lt"/>
            </a:endParaRPr>
          </a:p>
          <a:p>
            <a:pPr marL="0" indent="0" algn="ctr">
              <a:buNone/>
            </a:pPr>
            <a:r>
              <a:rPr lang="en-US" sz="2400" b="0" i="0" dirty="0" smtClean="0">
                <a:solidFill>
                  <a:schemeClr val="tx2">
                    <a:lumMod val="75000"/>
                  </a:schemeClr>
                </a:solidFill>
                <a:latin typeface="+mn-lt"/>
              </a:rPr>
              <a:t>(</a:t>
            </a:r>
            <a:r>
              <a:rPr lang="en-US" sz="2400" b="0" i="0" dirty="0">
                <a:solidFill>
                  <a:schemeClr val="tx2">
                    <a:lumMod val="75000"/>
                  </a:schemeClr>
                </a:solidFill>
                <a:latin typeface="+mn-lt"/>
              </a:rPr>
              <a:t>100 000/1 000) * 5 </a:t>
            </a:r>
            <a:r>
              <a:rPr lang="en-US" sz="2400" b="0" i="0" dirty="0" smtClean="0">
                <a:solidFill>
                  <a:schemeClr val="tx2">
                    <a:lumMod val="75000"/>
                  </a:schemeClr>
                </a:solidFill>
                <a:latin typeface="+mn-lt"/>
              </a:rPr>
              <a:t>000 = </a:t>
            </a:r>
            <a:r>
              <a:rPr lang="en-US" sz="2400" b="0" i="0" dirty="0">
                <a:solidFill>
                  <a:schemeClr val="tx2">
                    <a:lumMod val="75000"/>
                  </a:schemeClr>
                </a:solidFill>
                <a:latin typeface="+mn-lt"/>
              </a:rPr>
              <a:t>500 000</a:t>
            </a:r>
          </a:p>
        </p:txBody>
      </p:sp>
      <p:pic>
        <p:nvPicPr>
          <p:cNvPr id="4" name="Picture 3"/>
          <p:cNvPicPr>
            <a:picLocks noChangeAspect="1"/>
          </p:cNvPicPr>
          <p:nvPr/>
        </p:nvPicPr>
        <p:blipFill>
          <a:blip r:embed="rId2">
            <a:alphaModFix amt="26000"/>
            <a:extLst>
              <a:ext uri="{28A0092B-C50C-407E-A947-70E740481C1C}">
                <a14:useLocalDpi xmlns:a14="http://schemas.microsoft.com/office/drawing/2010/main" val="0"/>
              </a:ext>
            </a:extLst>
          </a:blip>
          <a:stretch>
            <a:fillRect/>
          </a:stretch>
        </p:blipFill>
        <p:spPr>
          <a:xfrm>
            <a:off x="457200" y="1206027"/>
            <a:ext cx="8086099" cy="5383032"/>
          </a:xfrm>
          <a:prstGeom prst="rect">
            <a:avLst/>
          </a:prstGeom>
        </p:spPr>
      </p:pic>
      <p:sp>
        <p:nvSpPr>
          <p:cNvPr id="5" name="Rounded Rectangular Callout 4"/>
          <p:cNvSpPr/>
          <p:nvPr/>
        </p:nvSpPr>
        <p:spPr>
          <a:xfrm>
            <a:off x="5906704" y="4111040"/>
            <a:ext cx="2780096" cy="1028244"/>
          </a:xfrm>
          <a:prstGeom prst="wedgeRoundRectCallout">
            <a:avLst>
              <a:gd name="adj1" fmla="val -29579"/>
              <a:gd name="adj2" fmla="val 100527"/>
              <a:gd name="adj3" fmla="val 16667"/>
            </a:avLst>
          </a:prstGeom>
          <a:solidFill>
            <a:schemeClr val="accent1">
              <a:lumMod val="20000"/>
              <a:lumOff val="80000"/>
            </a:schemeClr>
          </a:solidFill>
          <a:ln w="317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2"/>
                </a:solidFill>
              </a:rPr>
              <a:t>This means that </a:t>
            </a:r>
          </a:p>
          <a:p>
            <a:pPr algn="ctr"/>
            <a:r>
              <a:rPr lang="en-US" sz="2400" dirty="0" smtClean="0">
                <a:solidFill>
                  <a:schemeClr val="tx2"/>
                </a:solidFill>
              </a:rPr>
              <a:t>&lt;2 % are alive today</a:t>
            </a:r>
            <a:endParaRPr lang="en-US" sz="2400" dirty="0">
              <a:solidFill>
                <a:schemeClr val="tx2"/>
              </a:solidFill>
            </a:endParaRPr>
          </a:p>
        </p:txBody>
      </p:sp>
      <p:pic>
        <p:nvPicPr>
          <p:cNvPr id="6" name="Picture 5" descr="AA0274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32510" y="5417274"/>
            <a:ext cx="1059266" cy="1417777"/>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627726" y="449246"/>
            <a:ext cx="1729812" cy="1150954"/>
          </a:xfrm>
          <a:prstGeom prst="rect">
            <a:avLst/>
          </a:prstGeom>
        </p:spPr>
      </p:pic>
      <p:sp>
        <p:nvSpPr>
          <p:cNvPr id="8" name="Rounded Rectangular Callout 7"/>
          <p:cNvSpPr/>
          <p:nvPr/>
        </p:nvSpPr>
        <p:spPr>
          <a:xfrm>
            <a:off x="3355400" y="4111040"/>
            <a:ext cx="2312105" cy="1195716"/>
          </a:xfrm>
          <a:prstGeom prst="wedgeRoundRectCallout">
            <a:avLst>
              <a:gd name="adj1" fmla="val 38353"/>
              <a:gd name="adj2" fmla="val 63719"/>
              <a:gd name="adj3" fmla="val 16667"/>
            </a:avLst>
          </a:prstGeom>
          <a:solidFill>
            <a:schemeClr val="accent1">
              <a:lumMod val="20000"/>
              <a:lumOff val="80000"/>
            </a:schemeClr>
          </a:solidFill>
          <a:ln w="317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2"/>
                </a:solidFill>
              </a:rPr>
              <a:t>At least half a million!!</a:t>
            </a:r>
            <a:endParaRPr lang="en-US" sz="3200" dirty="0">
              <a:solidFill>
                <a:schemeClr val="tx2"/>
              </a:solidFill>
            </a:endParaRPr>
          </a:p>
        </p:txBody>
      </p:sp>
    </p:spTree>
    <p:extLst>
      <p:ext uri="{BB962C8B-B14F-4D97-AF65-F5344CB8AC3E}">
        <p14:creationId xmlns:p14="http://schemas.microsoft.com/office/powerpoint/2010/main" val="291456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2" presetClass="entr" presetSubtype="4"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2" presetClass="exit" presetSubtype="4" fill="hold" nodeType="withEffect">
                                  <p:stCondLst>
                                    <p:cond delay="2000"/>
                                  </p:stCondLst>
                                  <p:childTnLst>
                                    <p:anim calcmode="lin" valueType="num">
                                      <p:cBhvr additive="base">
                                        <p:cTn id="21" dur="500"/>
                                        <p:tgtEl>
                                          <p:spTgt spid="7"/>
                                        </p:tgtEl>
                                        <p:attrNameLst>
                                          <p:attrName>ppt_y</p:attrName>
                                        </p:attrNameLst>
                                      </p:cBhvr>
                                      <p:tavLst>
                                        <p:tav tm="0">
                                          <p:val>
                                            <p:strVal val="#ppt_y"/>
                                          </p:val>
                                        </p:tav>
                                        <p:tav tm="100000">
                                          <p:val>
                                            <p:strVal val="#ppt_y+#ppt_h*1.125000"/>
                                          </p:val>
                                        </p:tav>
                                      </p:tavLst>
                                    </p:anim>
                                    <p:animEffect transition="out" filter="wipe(down)">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p:tgtEl>
                                          <p:spTgt spid="8"/>
                                        </p:tgtEl>
                                        <p:attrNameLst>
                                          <p:attrName>ppt_y</p:attrName>
                                        </p:attrNameLst>
                                      </p:cBhvr>
                                      <p:tavLst>
                                        <p:tav tm="0">
                                          <p:val>
                                            <p:strVal val="#ppt_y+#ppt_h*1.125000"/>
                                          </p:val>
                                        </p:tav>
                                        <p:tav tm="100000">
                                          <p:val>
                                            <p:strVal val="#ppt_y"/>
                                          </p:val>
                                        </p:tav>
                                      </p:tavLst>
                                    </p:anim>
                                    <p:animEffect transition="in" filter="wipe(up)">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p:tgtEl>
                                          <p:spTgt spid="5"/>
                                        </p:tgtEl>
                                        <p:attrNameLst>
                                          <p:attrName>ppt_y</p:attrName>
                                        </p:attrNameLst>
                                      </p:cBhvr>
                                      <p:tavLst>
                                        <p:tav tm="0">
                                          <p:val>
                                            <p:strVal val="#ppt_y+#ppt_h*1.125000"/>
                                          </p:val>
                                        </p:tav>
                                        <p:tav tm="100000">
                                          <p:val>
                                            <p:strVal val="#ppt_y"/>
                                          </p:val>
                                        </p:tav>
                                      </p:tavLst>
                                    </p:anim>
                                    <p:animEffect transition="in" filter="wipe(up)">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0" i="0" dirty="0" smtClean="0">
                <a:solidFill>
                  <a:schemeClr val="tx2">
                    <a:lumMod val="75000"/>
                  </a:schemeClr>
                </a:solidFill>
                <a:latin typeface="+mn-lt"/>
              </a:rPr>
              <a:t>1 language = 1 name?</a:t>
            </a:r>
            <a:endParaRPr lang="en-US" sz="3600" b="0" i="0" dirty="0">
              <a:solidFill>
                <a:schemeClr val="tx2">
                  <a:lumMod val="75000"/>
                </a:schemeClr>
              </a:solidFill>
              <a:latin typeface="+mn-lt"/>
            </a:endParaRPr>
          </a:p>
        </p:txBody>
      </p:sp>
      <p:sp>
        <p:nvSpPr>
          <p:cNvPr id="3" name="Content Placeholder 2"/>
          <p:cNvSpPr>
            <a:spLocks noGrp="1"/>
          </p:cNvSpPr>
          <p:nvPr>
            <p:ph idx="1"/>
          </p:nvPr>
        </p:nvSpPr>
        <p:spPr>
          <a:xfrm>
            <a:off x="1192397" y="1270077"/>
            <a:ext cx="8515532" cy="4846348"/>
          </a:xfrm>
        </p:spPr>
        <p:txBody>
          <a:bodyPr>
            <a:normAutofit/>
          </a:bodyPr>
          <a:lstStyle/>
          <a:p>
            <a:pPr marL="0" indent="0">
              <a:buNone/>
            </a:pPr>
            <a:r>
              <a:rPr lang="en-US" sz="2400" b="0" i="0" dirty="0" err="1" smtClean="0">
                <a:solidFill>
                  <a:schemeClr val="tx2">
                    <a:lumMod val="75000"/>
                  </a:schemeClr>
                </a:solidFill>
                <a:latin typeface="+mn-lt"/>
              </a:rPr>
              <a:t>Ethnologue</a:t>
            </a:r>
            <a:r>
              <a:rPr lang="en-US" sz="2400" b="0" i="0" dirty="0" smtClean="0">
                <a:solidFill>
                  <a:schemeClr val="tx2">
                    <a:lumMod val="75000"/>
                  </a:schemeClr>
                </a:solidFill>
                <a:latin typeface="+mn-lt"/>
              </a:rPr>
              <a:t> 2005 (</a:t>
            </a:r>
            <a:r>
              <a:rPr lang="en-US" sz="2400" b="0" i="0" dirty="0" err="1" smtClean="0">
                <a:solidFill>
                  <a:schemeClr val="tx2">
                    <a:lumMod val="75000"/>
                  </a:schemeClr>
                </a:solidFill>
                <a:latin typeface="+mn-lt"/>
              </a:rPr>
              <a:t>Hammarström</a:t>
            </a:r>
            <a:r>
              <a:rPr lang="en-US" sz="2400" b="0" i="0" dirty="0" smtClean="0">
                <a:solidFill>
                  <a:schemeClr val="tx2">
                    <a:lumMod val="75000"/>
                  </a:schemeClr>
                </a:solidFill>
                <a:latin typeface="+mn-lt"/>
              </a:rPr>
              <a:t> 2008)</a:t>
            </a:r>
          </a:p>
          <a:p>
            <a:pPr marL="0" indent="0">
              <a:buNone/>
            </a:pPr>
            <a:r>
              <a:rPr lang="en-US" sz="2400" b="0" i="0" dirty="0" smtClean="0">
                <a:solidFill>
                  <a:schemeClr val="tx2">
                    <a:lumMod val="75000"/>
                  </a:schemeClr>
                </a:solidFill>
                <a:latin typeface="+mn-lt"/>
              </a:rPr>
              <a:t>39 419 unique names for languages</a:t>
            </a:r>
          </a:p>
          <a:p>
            <a:pPr marL="0" indent="0">
              <a:buNone/>
            </a:pPr>
            <a:r>
              <a:rPr lang="en-US" sz="2400" b="0" i="0" dirty="0" smtClean="0">
                <a:solidFill>
                  <a:schemeClr val="tx2">
                    <a:lumMod val="75000"/>
                  </a:schemeClr>
                </a:solidFill>
                <a:latin typeface="+mn-lt"/>
              </a:rPr>
              <a:t>42 768 occurrences of these names</a:t>
            </a:r>
          </a:p>
          <a:p>
            <a:pPr marL="0" indent="0">
              <a:buNone/>
            </a:pPr>
            <a:endParaRPr lang="en-US" sz="2400" b="0" i="0" dirty="0" smtClean="0">
              <a:solidFill>
                <a:schemeClr val="tx2">
                  <a:lumMod val="75000"/>
                </a:schemeClr>
              </a:solidFill>
              <a:latin typeface="+mn-lt"/>
            </a:endParaRPr>
          </a:p>
          <a:p>
            <a:pPr marL="0" indent="0">
              <a:buNone/>
            </a:pPr>
            <a:r>
              <a:rPr lang="en-US" sz="2400" b="0" i="0" dirty="0" smtClean="0">
                <a:solidFill>
                  <a:schemeClr val="tx2">
                    <a:lumMod val="75000"/>
                  </a:schemeClr>
                </a:solidFill>
                <a:latin typeface="+mn-lt"/>
              </a:rPr>
              <a:t>mean 5,86 names per language</a:t>
            </a:r>
          </a:p>
          <a:p>
            <a:pPr marL="0" indent="0">
              <a:buNone/>
            </a:pPr>
            <a:r>
              <a:rPr lang="en-US" sz="2000" b="0" i="0" dirty="0" smtClean="0">
                <a:solidFill>
                  <a:schemeClr val="tx2">
                    <a:lumMod val="75000"/>
                  </a:schemeClr>
                </a:solidFill>
                <a:latin typeface="+mn-lt"/>
              </a:rPr>
              <a:t>		max the language Armenian has 77 names</a:t>
            </a:r>
          </a:p>
          <a:p>
            <a:pPr marL="0" indent="0">
              <a:buNone/>
            </a:pPr>
            <a:endParaRPr lang="en-US" sz="2400" b="0" i="0" dirty="0" smtClean="0">
              <a:solidFill>
                <a:schemeClr val="tx2">
                  <a:lumMod val="75000"/>
                </a:schemeClr>
              </a:solidFill>
              <a:latin typeface="+mn-lt"/>
            </a:endParaRPr>
          </a:p>
          <a:p>
            <a:pPr marL="0" indent="0">
              <a:buNone/>
            </a:pPr>
            <a:r>
              <a:rPr lang="en-US" sz="2400" b="0" i="0" dirty="0" smtClean="0">
                <a:solidFill>
                  <a:schemeClr val="tx2">
                    <a:lumMod val="75000"/>
                  </a:schemeClr>
                </a:solidFill>
                <a:latin typeface="+mn-lt"/>
              </a:rPr>
              <a:t>mean 1,08 </a:t>
            </a:r>
            <a:r>
              <a:rPr lang="en-US" sz="2400" b="0" i="0" dirty="0">
                <a:solidFill>
                  <a:schemeClr val="tx2">
                    <a:lumMod val="75000"/>
                  </a:schemeClr>
                </a:solidFill>
                <a:latin typeface="+mn-lt"/>
              </a:rPr>
              <a:t>languages per name </a:t>
            </a:r>
          </a:p>
          <a:p>
            <a:pPr marL="0" indent="0">
              <a:buNone/>
            </a:pPr>
            <a:r>
              <a:rPr lang="en-US" sz="2000" b="0" i="0" dirty="0">
                <a:solidFill>
                  <a:schemeClr val="tx2">
                    <a:lumMod val="75000"/>
                  </a:schemeClr>
                </a:solidFill>
                <a:latin typeface="+mn-lt"/>
              </a:rPr>
              <a:t>		</a:t>
            </a:r>
            <a:r>
              <a:rPr lang="en-US" sz="2000" b="0" i="0" dirty="0" smtClean="0">
                <a:solidFill>
                  <a:schemeClr val="tx2">
                    <a:lumMod val="75000"/>
                  </a:schemeClr>
                </a:solidFill>
                <a:latin typeface="+mn-lt"/>
              </a:rPr>
              <a:t>max the name Miao refers to 14 languages</a:t>
            </a:r>
            <a:endParaRPr lang="en-US" sz="2000" b="0" i="0" dirty="0">
              <a:solidFill>
                <a:schemeClr val="tx2">
                  <a:lumMod val="75000"/>
                </a:schemeClr>
              </a:solidFill>
              <a:latin typeface="+mn-lt"/>
            </a:endParaRPr>
          </a:p>
          <a:p>
            <a:pPr marL="0" indent="0">
              <a:buNone/>
            </a:pPr>
            <a:endParaRPr lang="en-US" sz="2400" b="0" i="0" dirty="0">
              <a:solidFill>
                <a:schemeClr val="tx2">
                  <a:lumMod val="75000"/>
                </a:schemeClr>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217" y="2098823"/>
            <a:ext cx="1131583" cy="1526667"/>
          </a:xfrm>
          <a:prstGeom prst="rect">
            <a:avLst/>
          </a:prstGeom>
        </p:spPr>
      </p:pic>
      <p:sp>
        <p:nvSpPr>
          <p:cNvPr id="5" name="Rounded Rectangular Callout 4"/>
          <p:cNvSpPr/>
          <p:nvPr/>
        </p:nvSpPr>
        <p:spPr>
          <a:xfrm>
            <a:off x="4076997" y="919135"/>
            <a:ext cx="4609804" cy="852611"/>
          </a:xfrm>
          <a:prstGeom prst="wedgeRoundRectCallout">
            <a:avLst>
              <a:gd name="adj1" fmla="val 26916"/>
              <a:gd name="adj2" fmla="val 93454"/>
              <a:gd name="adj3" fmla="val 16667"/>
            </a:avLst>
          </a:prstGeom>
          <a:solidFill>
            <a:schemeClr val="accent1">
              <a:lumMod val="20000"/>
              <a:lumOff val="80000"/>
            </a:schemeClr>
          </a:solidFill>
          <a:ln w="317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tx2"/>
                </a:solidFill>
              </a:rPr>
              <a:t>What’s in a name?</a:t>
            </a:r>
          </a:p>
        </p:txBody>
      </p:sp>
    </p:spTree>
    <p:extLst>
      <p:ext uri="{BB962C8B-B14F-4D97-AF65-F5344CB8AC3E}">
        <p14:creationId xmlns:p14="http://schemas.microsoft.com/office/powerpoint/2010/main" val="1484466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xit" presetSubtype="4" fill="hold" grpId="1" nodeType="clickEffect">
                                  <p:stCondLst>
                                    <p:cond delay="0"/>
                                  </p:stCondLst>
                                  <p:childTnLst>
                                    <p:anim calcmode="lin" valueType="num">
                                      <p:cBhvr additive="base">
                                        <p:cTn id="16" dur="500"/>
                                        <p:tgtEl>
                                          <p:spTgt spid="5"/>
                                        </p:tgtEl>
                                        <p:attrNameLst>
                                          <p:attrName>ppt_y</p:attrName>
                                        </p:attrNameLst>
                                      </p:cBhvr>
                                      <p:tavLst>
                                        <p:tav tm="0">
                                          <p:val>
                                            <p:strVal val="#ppt_y"/>
                                          </p:val>
                                        </p:tav>
                                        <p:tav tm="100000">
                                          <p:val>
                                            <p:strVal val="#ppt_y+#ppt_h*1.125000"/>
                                          </p:val>
                                        </p:tav>
                                      </p:tavLst>
                                    </p:anim>
                                    <p:animEffect transition="out" filter="wipe(down)">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p:tgtEl>
                                          <p:spTgt spid="2"/>
                                        </p:tgtEl>
                                        <p:attrNameLst>
                                          <p:attrName>ppt_y</p:attrName>
                                        </p:attrNameLst>
                                      </p:cBhvr>
                                      <p:tavLst>
                                        <p:tav tm="0">
                                          <p:val>
                                            <p:strVal val="#ppt_y+#ppt_h*1.125000"/>
                                          </p:val>
                                        </p:tav>
                                        <p:tav tm="100000">
                                          <p:val>
                                            <p:strVal val="#ppt_y"/>
                                          </p:val>
                                        </p:tav>
                                      </p:tavLst>
                                    </p:anim>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additive="base">
                                        <p:cTn id="3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additive="base">
                                        <p:cTn id="3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additive="base">
                                        <p:cTn id="5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additive="base">
                                        <p:cTn id="5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additive="base">
                                        <p:cTn id="6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1888"/>
            <a:ext cx="8229600" cy="1143000"/>
          </a:xfrm>
        </p:spPr>
        <p:txBody>
          <a:bodyPr>
            <a:normAutofit/>
          </a:bodyPr>
          <a:lstStyle/>
          <a:p>
            <a:r>
              <a:rPr lang="sv-SE" sz="3600" b="0" i="0" dirty="0" smtClean="0">
                <a:solidFill>
                  <a:schemeClr val="tx2">
                    <a:lumMod val="75000"/>
                  </a:schemeClr>
                </a:solidFill>
                <a:latin typeface="+mn-lt"/>
              </a:rPr>
              <a:t>KOMBOWALS</a:t>
            </a:r>
            <a:br>
              <a:rPr lang="sv-SE" sz="3600" b="0" i="0" dirty="0" smtClean="0">
                <a:solidFill>
                  <a:schemeClr val="tx2">
                    <a:lumMod val="75000"/>
                  </a:schemeClr>
                </a:solidFill>
                <a:latin typeface="+mn-lt"/>
              </a:rPr>
            </a:br>
            <a:r>
              <a:rPr lang="sv-SE" sz="2000" b="0" i="0" dirty="0" smtClean="0">
                <a:solidFill>
                  <a:schemeClr val="tx2">
                    <a:lumMod val="75000"/>
                  </a:schemeClr>
                </a:solidFill>
                <a:latin typeface="+mn-lt"/>
              </a:rPr>
              <a:t>(</a:t>
            </a:r>
            <a:r>
              <a:rPr lang="sv-SE" sz="2000" b="0" i="0" dirty="0" smtClean="0">
                <a:solidFill>
                  <a:schemeClr val="tx2">
                    <a:lumMod val="75000"/>
                  </a:schemeClr>
                </a:solidFill>
                <a:latin typeface="+mn-lt"/>
                <a:hlinkClick r:id="rId2"/>
              </a:rPr>
              <a:t>LÄNK</a:t>
            </a:r>
            <a:r>
              <a:rPr lang="sv-SE" sz="2000" b="0" i="0" dirty="0" smtClean="0">
                <a:solidFill>
                  <a:schemeClr val="tx2">
                    <a:lumMod val="75000"/>
                  </a:schemeClr>
                </a:solidFill>
                <a:latin typeface="+mn-lt"/>
              </a:rPr>
              <a:t>)</a:t>
            </a:r>
            <a:endParaRPr lang="en-US" sz="2000" b="0" i="0" dirty="0">
              <a:solidFill>
                <a:schemeClr val="tx2">
                  <a:lumMod val="75000"/>
                </a:schemeClr>
              </a:solidFill>
              <a:latin typeface="+mn-lt"/>
            </a:endParaRPr>
          </a:p>
        </p:txBody>
      </p:sp>
      <p:pic>
        <p:nvPicPr>
          <p:cNvPr id="10" name="Picture 9" descr="KOMBOFING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445" y="1701726"/>
            <a:ext cx="7568352" cy="2476152"/>
          </a:xfrm>
          <a:prstGeom prst="rect">
            <a:avLst/>
          </a:prstGeom>
        </p:spPr>
      </p:pic>
      <p:pic>
        <p:nvPicPr>
          <p:cNvPr id="6" name="Picture 5" descr="AA0274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5183" y="4126920"/>
            <a:ext cx="1851548" cy="2323766"/>
          </a:xfrm>
          <a:prstGeom prst="rect">
            <a:avLst/>
          </a:prstGeom>
        </p:spPr>
      </p:pic>
      <p:sp>
        <p:nvSpPr>
          <p:cNvPr id="3" name="TextBox 2"/>
          <p:cNvSpPr txBox="1"/>
          <p:nvPr/>
        </p:nvSpPr>
        <p:spPr>
          <a:xfrm>
            <a:off x="3141292" y="4294859"/>
            <a:ext cx="5764605" cy="2246769"/>
          </a:xfrm>
          <a:prstGeom prst="rect">
            <a:avLst/>
          </a:prstGeom>
          <a:noFill/>
        </p:spPr>
        <p:txBody>
          <a:bodyPr wrap="square" rtlCol="0">
            <a:spAutoFit/>
          </a:bodyPr>
          <a:lstStyle/>
          <a:p>
            <a:r>
              <a:rPr lang="en-US" sz="2800" dirty="0" smtClean="0">
                <a:solidFill>
                  <a:schemeClr val="tx2"/>
                </a:solidFill>
              </a:rPr>
              <a:t>129: hand &amp; arm</a:t>
            </a:r>
            <a:br>
              <a:rPr lang="en-US" sz="2800" dirty="0" smtClean="0">
                <a:solidFill>
                  <a:schemeClr val="tx2"/>
                </a:solidFill>
              </a:rPr>
            </a:br>
            <a:r>
              <a:rPr lang="en-US" sz="2800" dirty="0" smtClean="0">
                <a:solidFill>
                  <a:schemeClr val="tx2"/>
                </a:solidFill>
              </a:rPr>
              <a:t>130: finger &amp; hand</a:t>
            </a:r>
          </a:p>
          <a:p>
            <a:r>
              <a:rPr lang="en-US" sz="2800" dirty="0" smtClean="0">
                <a:solidFill>
                  <a:schemeClr val="tx2"/>
                </a:solidFill>
              </a:rPr>
              <a:t/>
            </a:r>
            <a:br>
              <a:rPr lang="en-US" sz="2800" dirty="0" smtClean="0">
                <a:solidFill>
                  <a:schemeClr val="tx2"/>
                </a:solidFill>
              </a:rPr>
            </a:br>
            <a:r>
              <a:rPr lang="en-US" sz="2800" dirty="0" smtClean="0">
                <a:solidFill>
                  <a:schemeClr val="tx2"/>
                </a:solidFill>
              </a:rPr>
              <a:t>Identical = </a:t>
            </a:r>
            <a:r>
              <a:rPr lang="en-US" sz="2800" dirty="0" err="1" smtClean="0">
                <a:solidFill>
                  <a:schemeClr val="tx2"/>
                </a:solidFill>
              </a:rPr>
              <a:t>samma</a:t>
            </a:r>
            <a:r>
              <a:rPr lang="en-US" sz="2800" dirty="0" smtClean="0">
                <a:solidFill>
                  <a:schemeClr val="tx2"/>
                </a:solidFill>
              </a:rPr>
              <a:t> </a:t>
            </a:r>
            <a:r>
              <a:rPr lang="en-US" sz="2800" dirty="0" err="1" smtClean="0">
                <a:solidFill>
                  <a:schemeClr val="tx2"/>
                </a:solidFill>
              </a:rPr>
              <a:t>ord</a:t>
            </a:r>
            <a:r>
              <a:rPr lang="en-US" sz="2800" dirty="0" smtClean="0">
                <a:solidFill>
                  <a:schemeClr val="tx2"/>
                </a:solidFill>
              </a:rPr>
              <a:t/>
            </a:r>
            <a:br>
              <a:rPr lang="en-US" sz="2800" dirty="0" smtClean="0">
                <a:solidFill>
                  <a:schemeClr val="tx2"/>
                </a:solidFill>
              </a:rPr>
            </a:br>
            <a:r>
              <a:rPr lang="en-US" sz="2800" dirty="0" smtClean="0">
                <a:solidFill>
                  <a:schemeClr val="tx2"/>
                </a:solidFill>
              </a:rPr>
              <a:t>Different= </a:t>
            </a:r>
            <a:r>
              <a:rPr lang="en-US" sz="2800" dirty="0" err="1" smtClean="0">
                <a:solidFill>
                  <a:schemeClr val="tx2"/>
                </a:solidFill>
              </a:rPr>
              <a:t>olika</a:t>
            </a:r>
            <a:r>
              <a:rPr lang="en-US" sz="2800" dirty="0" smtClean="0">
                <a:solidFill>
                  <a:schemeClr val="tx2"/>
                </a:solidFill>
              </a:rPr>
              <a:t> </a:t>
            </a:r>
            <a:r>
              <a:rPr lang="en-US" sz="2800" dirty="0" err="1" smtClean="0">
                <a:solidFill>
                  <a:schemeClr val="tx2"/>
                </a:solidFill>
              </a:rPr>
              <a:t>ord</a:t>
            </a:r>
            <a:endParaRPr lang="en-US" sz="2800" dirty="0">
              <a:solidFill>
                <a:schemeClr val="tx2"/>
              </a:solidFill>
            </a:endParaRPr>
          </a:p>
        </p:txBody>
      </p:sp>
      <p:pic>
        <p:nvPicPr>
          <p:cNvPr id="7" name="Picture 6" descr="walslogga.tiff"/>
          <p:cNvPicPr>
            <a:picLocks noChangeAspect="1"/>
          </p:cNvPicPr>
          <p:nvPr/>
        </p:nvPicPr>
        <p:blipFill rotWithShape="1">
          <a:blip r:embed="rId5">
            <a:alphaModFix amt="18000"/>
            <a:extLst>
              <a:ext uri="{28A0092B-C50C-407E-A947-70E740481C1C}">
                <a14:useLocalDpi xmlns:a14="http://schemas.microsoft.com/office/drawing/2010/main" val="0"/>
              </a:ext>
            </a:extLst>
          </a:blip>
          <a:srcRect l="-424" r="36258"/>
          <a:stretch/>
        </p:blipFill>
        <p:spPr>
          <a:xfrm>
            <a:off x="-66836" y="124844"/>
            <a:ext cx="10108945" cy="1628551"/>
          </a:xfrm>
          <a:prstGeom prst="rect">
            <a:avLst/>
          </a:prstGeom>
        </p:spPr>
      </p:pic>
    </p:spTree>
    <p:extLst>
      <p:ext uri="{BB962C8B-B14F-4D97-AF65-F5344CB8AC3E}">
        <p14:creationId xmlns:p14="http://schemas.microsoft.com/office/powerpoint/2010/main" val="3251322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i="0" dirty="0" smtClean="0">
                <a:solidFill>
                  <a:schemeClr val="tx2">
                    <a:lumMod val="75000"/>
                  </a:schemeClr>
                </a:solidFill>
                <a:latin typeface="+mn-lt"/>
              </a:rPr>
              <a:t>What is language typology?</a:t>
            </a:r>
            <a:endParaRPr lang="en-US" sz="4000" b="0" i="0" dirty="0">
              <a:solidFill>
                <a:schemeClr val="tx2">
                  <a:lumMod val="75000"/>
                </a:schemeClr>
              </a:solidFill>
              <a:latin typeface="+mn-lt"/>
            </a:endParaRPr>
          </a:p>
        </p:txBody>
      </p:sp>
      <p:pic>
        <p:nvPicPr>
          <p:cNvPr id="6" name="bcIwN.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23700" y="1417638"/>
            <a:ext cx="7134469" cy="4914321"/>
          </a:xfrm>
          <a:ln w="92075">
            <a:solidFill>
              <a:schemeClr val="tx2"/>
            </a:solidFill>
          </a:ln>
        </p:spPr>
      </p:pic>
    </p:spTree>
    <p:extLst>
      <p:ext uri="{BB962C8B-B14F-4D97-AF65-F5344CB8AC3E}">
        <p14:creationId xmlns:p14="http://schemas.microsoft.com/office/powerpoint/2010/main" val="3466681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5">
                <a:lumMod val="20000"/>
                <a:lumOff val="8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032" name="Picture 8" descr="http://4.bp.blogspot.com/-zx82ljDprYQ/T1hSrnZ183I/AAAAAAAAALs/Se1BRI6TYhg/s1600/hemulen+mam%5B1%5D.jpg"/>
          <p:cNvPicPr>
            <a:picLocks noChangeAspect="1" noChangeArrowheads="1"/>
          </p:cNvPicPr>
          <p:nvPr/>
        </p:nvPicPr>
        <p:blipFill>
          <a:blip r:embed="rId3">
            <a:alphaModFix amt="80000"/>
            <a:extLst>
              <a:ext uri="{28A0092B-C50C-407E-A947-70E740481C1C}">
                <a14:useLocalDpi xmlns:a14="http://schemas.microsoft.com/office/drawing/2010/main" val="0"/>
              </a:ext>
            </a:extLst>
          </a:blip>
          <a:srcRect/>
          <a:stretch>
            <a:fillRect/>
          </a:stretch>
        </p:blipFill>
        <p:spPr bwMode="auto">
          <a:xfrm>
            <a:off x="6548243" y="4446224"/>
            <a:ext cx="2362200" cy="21145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ctrTitle"/>
          </p:nvPr>
        </p:nvSpPr>
        <p:spPr>
          <a:xfrm>
            <a:off x="457200" y="350838"/>
            <a:ext cx="8134350" cy="1470025"/>
          </a:xfrm>
        </p:spPr>
        <p:txBody>
          <a:bodyPr>
            <a:noAutofit/>
          </a:bodyPr>
          <a:lstStyle/>
          <a:p>
            <a:r>
              <a:rPr lang="en-US" sz="3600" b="0" i="0" dirty="0" smtClean="0">
                <a:solidFill>
                  <a:schemeClr val="tx2">
                    <a:lumMod val="75000"/>
                  </a:schemeClr>
                </a:solidFill>
                <a:latin typeface="+mn-lt"/>
              </a:rPr>
              <a:t>What is linguistic typology?</a:t>
            </a:r>
            <a:endParaRPr lang="en-US" sz="3600" b="0" i="0" dirty="0">
              <a:solidFill>
                <a:schemeClr val="tx2">
                  <a:lumMod val="75000"/>
                </a:schemeClr>
              </a:solidFill>
              <a:latin typeface="+mn-lt"/>
            </a:endParaRPr>
          </a:p>
        </p:txBody>
      </p:sp>
      <p:sp>
        <p:nvSpPr>
          <p:cNvPr id="3" name="Rectangle 2"/>
          <p:cNvSpPr/>
          <p:nvPr/>
        </p:nvSpPr>
        <p:spPr>
          <a:xfrm>
            <a:off x="1659467" y="1678108"/>
            <a:ext cx="5421557" cy="4401205"/>
          </a:xfrm>
          <a:prstGeom prst="rect">
            <a:avLst/>
          </a:prstGeom>
        </p:spPr>
        <p:txBody>
          <a:bodyPr wrap="square">
            <a:spAutoFit/>
          </a:bodyPr>
          <a:lstStyle/>
          <a:p>
            <a:pPr marL="342900" indent="-342900">
              <a:buFont typeface="Arial"/>
              <a:buChar char="•"/>
            </a:pPr>
            <a:r>
              <a:rPr lang="en-US" sz="2000" dirty="0">
                <a:solidFill>
                  <a:schemeClr val="accent1">
                    <a:lumMod val="75000"/>
                  </a:schemeClr>
                </a:solidFill>
              </a:rPr>
              <a:t>c</a:t>
            </a:r>
            <a:r>
              <a:rPr lang="en-US" sz="2000" dirty="0" smtClean="0">
                <a:solidFill>
                  <a:schemeClr val="accent1">
                    <a:lumMod val="75000"/>
                  </a:schemeClr>
                </a:solidFill>
              </a:rPr>
              <a:t>lassifications </a:t>
            </a:r>
            <a:r>
              <a:rPr lang="en-US" sz="2000" dirty="0">
                <a:solidFill>
                  <a:schemeClr val="accent1">
                    <a:lumMod val="75000"/>
                  </a:schemeClr>
                </a:solidFill>
              </a:rPr>
              <a:t>of languages into types</a:t>
            </a:r>
          </a:p>
          <a:p>
            <a:pPr marL="342900" indent="-342900">
              <a:buFont typeface="Arial"/>
              <a:buChar char="•"/>
            </a:pPr>
            <a:r>
              <a:rPr lang="en-US" sz="2000" dirty="0">
                <a:solidFill>
                  <a:schemeClr val="accent1">
                    <a:lumMod val="75000"/>
                  </a:schemeClr>
                </a:solidFill>
              </a:rPr>
              <a:t>c</a:t>
            </a:r>
            <a:r>
              <a:rPr lang="en-US" sz="2000" dirty="0" smtClean="0">
                <a:solidFill>
                  <a:schemeClr val="accent1">
                    <a:lumMod val="75000"/>
                  </a:schemeClr>
                </a:solidFill>
              </a:rPr>
              <a:t>ross</a:t>
            </a:r>
            <a:r>
              <a:rPr lang="en-US" sz="2000" dirty="0">
                <a:solidFill>
                  <a:schemeClr val="accent1">
                    <a:lumMod val="75000"/>
                  </a:schemeClr>
                </a:solidFill>
              </a:rPr>
              <a:t>-linguistic </a:t>
            </a:r>
            <a:r>
              <a:rPr lang="en-US" sz="2000" dirty="0" smtClean="0">
                <a:solidFill>
                  <a:schemeClr val="accent1">
                    <a:lumMod val="75000"/>
                  </a:schemeClr>
                </a:solidFill>
              </a:rPr>
              <a:t>comparison</a:t>
            </a:r>
          </a:p>
          <a:p>
            <a:pPr marL="342900" indent="-342900">
              <a:buFont typeface="Arial"/>
              <a:buChar char="•"/>
            </a:pPr>
            <a:endParaRPr lang="en-US" sz="2000" dirty="0">
              <a:solidFill>
                <a:schemeClr val="accent1">
                  <a:lumMod val="75000"/>
                </a:schemeClr>
              </a:solidFill>
            </a:endParaRPr>
          </a:p>
          <a:p>
            <a:r>
              <a:rPr lang="en-US" sz="2000" dirty="0" smtClean="0">
                <a:solidFill>
                  <a:schemeClr val="accent1">
                    <a:lumMod val="75000"/>
                  </a:schemeClr>
                </a:solidFill>
              </a:rPr>
              <a:t>in order to find</a:t>
            </a:r>
          </a:p>
          <a:p>
            <a:pPr marL="342900" indent="-342900">
              <a:buFont typeface="Arial"/>
              <a:buChar char="•"/>
            </a:pPr>
            <a:r>
              <a:rPr lang="en-US" sz="2000" dirty="0" smtClean="0">
                <a:solidFill>
                  <a:schemeClr val="accent1">
                    <a:lumMod val="75000"/>
                  </a:schemeClr>
                </a:solidFill>
              </a:rPr>
              <a:t>patterns due to contact, genealogy and/or implicational biases</a:t>
            </a:r>
            <a:endParaRPr lang="en-US" sz="2000" dirty="0">
              <a:solidFill>
                <a:schemeClr val="accent1">
                  <a:lumMod val="75000"/>
                </a:schemeClr>
              </a:solidFill>
            </a:endParaRPr>
          </a:p>
          <a:p>
            <a:pPr marL="342900" indent="-342900">
              <a:buFont typeface="Arial"/>
              <a:buChar char="•"/>
            </a:pPr>
            <a:r>
              <a:rPr lang="en-US" sz="2000" dirty="0">
                <a:solidFill>
                  <a:schemeClr val="accent1">
                    <a:lumMod val="75000"/>
                  </a:schemeClr>
                </a:solidFill>
              </a:rPr>
              <a:t>Possible leads to mechanisms behind language change and the limits of </a:t>
            </a:r>
            <a:r>
              <a:rPr lang="en-US" sz="2000" dirty="0" smtClean="0">
                <a:solidFill>
                  <a:schemeClr val="accent1">
                    <a:lumMod val="75000"/>
                  </a:schemeClr>
                </a:solidFill>
              </a:rPr>
              <a:t>language</a:t>
            </a:r>
            <a:r>
              <a:rPr lang="en-US" sz="2000" dirty="0">
                <a:solidFill>
                  <a:schemeClr val="accent1">
                    <a:lumMod val="75000"/>
                  </a:schemeClr>
                </a:solidFill>
              </a:rPr>
              <a:t>	</a:t>
            </a:r>
            <a:endParaRPr lang="en-US" sz="2000" dirty="0" smtClean="0">
              <a:solidFill>
                <a:schemeClr val="accent1">
                  <a:lumMod val="75000"/>
                </a:schemeClr>
              </a:solidFill>
            </a:endParaRPr>
          </a:p>
          <a:p>
            <a:pPr marL="285750" indent="-285750">
              <a:buFont typeface="Wingdings" pitchFamily="2" charset="2"/>
              <a:buChar char="Ø"/>
            </a:pPr>
            <a:endParaRPr lang="en-US" sz="2000" dirty="0" smtClean="0">
              <a:solidFill>
                <a:schemeClr val="accent1">
                  <a:lumMod val="75000"/>
                </a:schemeClr>
              </a:solidFill>
            </a:endParaRPr>
          </a:p>
          <a:p>
            <a:r>
              <a:rPr lang="en-US" sz="2000" dirty="0" smtClean="0">
                <a:solidFill>
                  <a:schemeClr val="accent1">
                    <a:lumMod val="75000"/>
                  </a:schemeClr>
                </a:solidFill>
              </a:rPr>
              <a:t>What </a:t>
            </a:r>
            <a:r>
              <a:rPr lang="en-US" sz="2000" dirty="0">
                <a:solidFill>
                  <a:schemeClr val="accent1">
                    <a:lumMod val="75000"/>
                  </a:schemeClr>
                </a:solidFill>
              </a:rPr>
              <a:t>are the cognitive, areal, cultural, communicative and/or historical constraints on the </a:t>
            </a:r>
            <a:r>
              <a:rPr lang="en-US" sz="2000" dirty="0" smtClean="0">
                <a:solidFill>
                  <a:schemeClr val="accent1">
                    <a:lumMod val="75000"/>
                  </a:schemeClr>
                </a:solidFill>
              </a:rPr>
              <a:t>language diversity, complexity and change?</a:t>
            </a:r>
            <a:endParaRPr lang="fr-FR" sz="2000" dirty="0">
              <a:solidFill>
                <a:schemeClr val="accent1">
                  <a:lumMod val="75000"/>
                </a:schemeClr>
              </a:solidFill>
            </a:endParaRPr>
          </a:p>
        </p:txBody>
      </p:sp>
      <p:sp>
        <p:nvSpPr>
          <p:cNvPr id="9" name="&quot;No&quot; Symbol 8"/>
          <p:cNvSpPr/>
          <p:nvPr/>
        </p:nvSpPr>
        <p:spPr>
          <a:xfrm>
            <a:off x="6600156" y="4368723"/>
            <a:ext cx="2045785" cy="1851102"/>
          </a:xfrm>
          <a:prstGeom prst="noSmoking">
            <a:avLst>
              <a:gd name="adj" fmla="val 9120"/>
            </a:avLst>
          </a:prstGeom>
          <a:solidFill>
            <a:schemeClr val="accent5">
              <a:lumMod val="20000"/>
              <a:lumOff val="80000"/>
            </a:schemeClr>
          </a:solidFill>
          <a:ln w="25400">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pic>
        <p:nvPicPr>
          <p:cNvPr id="16" name="Picture 8" descr="http://4.bp.blogspot.com/-zx82ljDprYQ/T1hSrnZ183I/AAAAAAAAALs/Se1BRI6TYhg/s1600/hemulen+mam%5B1%5D.jpg"/>
          <p:cNvPicPr>
            <a:picLocks noChangeAspect="1" noChangeArrowheads="1"/>
          </p:cNvPicPr>
          <p:nvPr/>
        </p:nvPicPr>
        <p:blipFill rotWithShape="1">
          <a:blip r:embed="rId3">
            <a:extLst>
              <a:ext uri="{28A0092B-C50C-407E-A947-70E740481C1C}">
                <a14:useLocalDpi xmlns:a14="http://schemas.microsoft.com/office/drawing/2010/main" val="0"/>
              </a:ext>
            </a:extLst>
          </a:blip>
          <a:srcRect l="11364" t="5841" r="78294" b="79637"/>
          <a:stretch/>
        </p:blipFill>
        <p:spPr bwMode="auto">
          <a:xfrm>
            <a:off x="6791798" y="6251358"/>
            <a:ext cx="246142" cy="3094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4.bp.blogspot.com/-zx82ljDprYQ/T1hSrnZ183I/AAAAAAAAALs/Se1BRI6TYhg/s1600/hemulen+mam%5B1%5D.jpg"/>
          <p:cNvPicPr>
            <a:picLocks noChangeAspect="1" noChangeArrowheads="1"/>
          </p:cNvPicPr>
          <p:nvPr/>
        </p:nvPicPr>
        <p:blipFill rotWithShape="1">
          <a:blip r:embed="rId3">
            <a:extLst>
              <a:ext uri="{28A0092B-C50C-407E-A947-70E740481C1C}">
                <a14:useLocalDpi xmlns:a14="http://schemas.microsoft.com/office/drawing/2010/main" val="0"/>
              </a:ext>
            </a:extLst>
          </a:blip>
          <a:srcRect l="11364" t="5841" r="78294" b="79637"/>
          <a:stretch/>
        </p:blipFill>
        <p:spPr bwMode="auto">
          <a:xfrm>
            <a:off x="6561752" y="6338356"/>
            <a:ext cx="246142" cy="3094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4.bp.blogspot.com/-zx82ljDprYQ/T1hSrnZ183I/AAAAAAAAALs/Se1BRI6TYhg/s1600/hemulen+mam%5B1%5D.jpg"/>
          <p:cNvPicPr>
            <a:picLocks noChangeAspect="1" noChangeArrowheads="1"/>
          </p:cNvPicPr>
          <p:nvPr/>
        </p:nvPicPr>
        <p:blipFill rotWithShape="1">
          <a:blip r:embed="rId3">
            <a:extLst>
              <a:ext uri="{28A0092B-C50C-407E-A947-70E740481C1C}">
                <a14:useLocalDpi xmlns:a14="http://schemas.microsoft.com/office/drawing/2010/main" val="0"/>
              </a:ext>
            </a:extLst>
          </a:blip>
          <a:srcRect l="11364" t="5841" r="78294" b="79637"/>
          <a:stretch/>
        </p:blipFill>
        <p:spPr bwMode="auto">
          <a:xfrm>
            <a:off x="6256162" y="5995949"/>
            <a:ext cx="246142" cy="3094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4.bp.blogspot.com/-zx82ljDprYQ/T1hSrnZ183I/AAAAAAAAALs/Se1BRI6TYhg/s1600/hemulen+mam%5B1%5D.jpg"/>
          <p:cNvPicPr>
            <a:picLocks noChangeAspect="1" noChangeArrowheads="1"/>
          </p:cNvPicPr>
          <p:nvPr/>
        </p:nvPicPr>
        <p:blipFill rotWithShape="1">
          <a:blip r:embed="rId3">
            <a:extLst>
              <a:ext uri="{28A0092B-C50C-407E-A947-70E740481C1C}">
                <a14:useLocalDpi xmlns:a14="http://schemas.microsoft.com/office/drawing/2010/main" val="0"/>
              </a:ext>
            </a:extLst>
          </a:blip>
          <a:srcRect l="11364" t="5841" r="78294" b="79637"/>
          <a:stretch/>
        </p:blipFill>
        <p:spPr bwMode="auto">
          <a:xfrm>
            <a:off x="8731073" y="6274867"/>
            <a:ext cx="246142" cy="3094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4.bp.blogspot.com/-zx82ljDprYQ/T1hSrnZ183I/AAAAAAAAALs/Se1BRI6TYhg/s1600/hemulen+mam%5B1%5D.jpg"/>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11364" t="5841" r="78294" b="79637"/>
          <a:stretch/>
        </p:blipFill>
        <p:spPr bwMode="auto">
          <a:xfrm>
            <a:off x="5739867" y="6094343"/>
            <a:ext cx="246142" cy="3094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4.bp.blogspot.com/-zx82ljDprYQ/T1hSrnZ183I/AAAAAAAAALs/Se1BRI6TYhg/s1600/hemulen+mam%5B1%5D.jpg"/>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11364" t="5841" r="78294" b="79637"/>
          <a:stretch/>
        </p:blipFill>
        <p:spPr bwMode="auto">
          <a:xfrm>
            <a:off x="7042959" y="6406066"/>
            <a:ext cx="246142" cy="3094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4.bp.blogspot.com/-zx82ljDprYQ/T1hSrnZ183I/AAAAAAAAALs/Se1BRI6TYhg/s1600/hemulen+mam%5B1%5D.jpg"/>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11364" t="5841" r="78294" b="79637"/>
          <a:stretch/>
        </p:blipFill>
        <p:spPr bwMode="auto">
          <a:xfrm>
            <a:off x="5493725" y="6193601"/>
            <a:ext cx="246142" cy="3094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4.bp.blogspot.com/-zx82ljDprYQ/T1hSrnZ183I/AAAAAAAAALs/Se1BRI6TYhg/s1600/hemulen+mam%5B1%5D.jpg"/>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11364" t="5841" r="78294" b="79637"/>
          <a:stretch/>
        </p:blipFill>
        <p:spPr bwMode="auto">
          <a:xfrm>
            <a:off x="5124512" y="6212428"/>
            <a:ext cx="246142" cy="3094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ttp://4.bp.blogspot.com/-zx82ljDprYQ/T1hSrnZ183I/AAAAAAAAALs/Se1BRI6TYhg/s1600/hemulen+mam%5B1%5D.jpg"/>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11364" t="5841" r="78294" b="79637"/>
          <a:stretch/>
        </p:blipFill>
        <p:spPr bwMode="auto">
          <a:xfrm>
            <a:off x="6102759" y="6338356"/>
            <a:ext cx="246142" cy="3094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4.bp.blogspot.com/-zx82ljDprYQ/T1hSrnZ183I/AAAAAAAAALs/Se1BRI6TYhg/s1600/hemulen+mam%5B1%5D.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11364" t="5841" r="78294" b="79637"/>
          <a:stretch/>
        </p:blipFill>
        <p:spPr bwMode="auto">
          <a:xfrm>
            <a:off x="5823899" y="6451213"/>
            <a:ext cx="246142" cy="3094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rot="20695615">
            <a:off x="2595083" y="2683647"/>
            <a:ext cx="2458777" cy="3708211"/>
          </a:xfrm>
          <a:prstGeom prst="rect">
            <a:avLst/>
          </a:prstGeom>
          <a:ln w="38100" cmpd="sng">
            <a:solidFill>
              <a:srgbClr val="401E02"/>
            </a:solidFill>
            <a:prstDash val="dash"/>
          </a:ln>
        </p:spPr>
      </p:pic>
    </p:spTree>
    <p:extLst>
      <p:ext uri="{BB962C8B-B14F-4D97-AF65-F5344CB8AC3E}">
        <p14:creationId xmlns:p14="http://schemas.microsoft.com/office/powerpoint/2010/main" val="3247115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par>
                                <p:cTn id="9" presetID="1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2" presetClass="exit" presetSubtype="4" fill="hold" nodeType="withEffect">
                                  <p:stCondLst>
                                    <p:cond delay="0"/>
                                  </p:stCondLst>
                                  <p:childTnLst>
                                    <p:anim calcmode="lin" valueType="num">
                                      <p:cBhvr additive="base">
                                        <p:cTn id="18" dur="1000"/>
                                        <p:tgtEl>
                                          <p:spTgt spid="2"/>
                                        </p:tgtEl>
                                        <p:attrNameLst>
                                          <p:attrName>ppt_y</p:attrName>
                                        </p:attrNameLst>
                                      </p:cBhvr>
                                      <p:tavLst>
                                        <p:tav tm="0">
                                          <p:val>
                                            <p:strVal val="#ppt_y"/>
                                          </p:val>
                                        </p:tav>
                                        <p:tav tm="100000">
                                          <p:val>
                                            <p:strVal val="#ppt_y+#ppt_h*1.125000"/>
                                          </p:val>
                                        </p:tav>
                                      </p:tavLst>
                                    </p:anim>
                                    <p:animEffect transition="out" filter="wipe(down)">
                                      <p:cBhvr>
                                        <p:cTn id="19" dur="1000"/>
                                        <p:tgtEl>
                                          <p:spTgt spid="2"/>
                                        </p:tgtEl>
                                      </p:cBhvr>
                                    </p:animEffect>
                                    <p:set>
                                      <p:cBhvr>
                                        <p:cTn id="20" dur="1" fill="hold">
                                          <p:stCondLst>
                                            <p:cond delay="999"/>
                                          </p:stCondLst>
                                        </p:cTn>
                                        <p:tgtEl>
                                          <p:spTgt spid="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69000"/>
          </a:blip>
          <a:stretch>
            <a:fillRect/>
          </a:stretch>
        </p:blipFill>
        <p:spPr>
          <a:xfrm>
            <a:off x="7370956" y="4740156"/>
            <a:ext cx="1202502" cy="1764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loud Callout 4"/>
          <p:cNvSpPr/>
          <p:nvPr/>
        </p:nvSpPr>
        <p:spPr>
          <a:xfrm>
            <a:off x="633158" y="825500"/>
            <a:ext cx="6737797" cy="4637629"/>
          </a:xfrm>
          <a:prstGeom prst="cloudCallout">
            <a:avLst>
              <a:gd name="adj1" fmla="val 50168"/>
              <a:gd name="adj2" fmla="val 50987"/>
            </a:avLst>
          </a:prstGeom>
          <a:solidFill>
            <a:srgbClr val="F6FBFC"/>
          </a:solidFill>
          <a:ln w="44450">
            <a:solidFill>
              <a:schemeClr val="tx2"/>
            </a:solidFill>
            <a:prstDash val="sysDot"/>
          </a:ln>
        </p:spPr>
        <p:style>
          <a:lnRef idx="1">
            <a:schemeClr val="accent1"/>
          </a:lnRef>
          <a:fillRef idx="3">
            <a:schemeClr val="accent1"/>
          </a:fillRef>
          <a:effectRef idx="2">
            <a:schemeClr val="accent1"/>
          </a:effectRef>
          <a:fontRef idx="minor">
            <a:schemeClr val="lt1"/>
          </a:fontRef>
        </p:style>
        <p:txBody>
          <a:bodyPr/>
          <a:lstStyle/>
          <a:p>
            <a:pPr marL="269875" indent="268288" algn="ctr"/>
            <a:endParaRPr lang="en-US" sz="2400" dirty="0" smtClean="0">
              <a:solidFill>
                <a:schemeClr val="tx2"/>
              </a:solidFill>
            </a:endParaRPr>
          </a:p>
          <a:p>
            <a:pPr marL="269875" indent="268288" algn="ctr"/>
            <a:r>
              <a:rPr lang="en-US" sz="2400" dirty="0" smtClean="0">
                <a:solidFill>
                  <a:schemeClr val="tx2"/>
                </a:solidFill>
              </a:rPr>
              <a:t>[</a:t>
            </a:r>
            <a:r>
              <a:rPr lang="en-US" sz="2400" i="1" dirty="0">
                <a:solidFill>
                  <a:schemeClr val="tx2"/>
                </a:solidFill>
              </a:rPr>
              <a:t>the aim </a:t>
            </a:r>
            <a:r>
              <a:rPr lang="en-US" sz="2400" i="1" dirty="0" smtClean="0">
                <a:solidFill>
                  <a:schemeClr val="tx2"/>
                </a:solidFill>
              </a:rPr>
              <a:t>of linguistic theory</a:t>
            </a:r>
            <a:r>
              <a:rPr lang="en-US" sz="2400" dirty="0">
                <a:solidFill>
                  <a:schemeClr val="tx2"/>
                </a:solidFill>
              </a:rPr>
              <a:t>]</a:t>
            </a:r>
            <a:r>
              <a:rPr lang="en-US" sz="2400" i="1" dirty="0">
                <a:solidFill>
                  <a:schemeClr val="tx2"/>
                </a:solidFill>
              </a:rPr>
              <a:t> must be </a:t>
            </a:r>
            <a:r>
              <a:rPr lang="en-US" sz="2400" i="1" dirty="0" smtClean="0">
                <a:solidFill>
                  <a:schemeClr val="tx2"/>
                </a:solidFill>
              </a:rPr>
              <a:t>to show which structures are possible</a:t>
            </a:r>
            <a:r>
              <a:rPr lang="en-US" sz="2400" i="1" dirty="0">
                <a:solidFill>
                  <a:schemeClr val="tx2"/>
                </a:solidFill>
              </a:rPr>
              <a:t>, in general, </a:t>
            </a:r>
            <a:r>
              <a:rPr lang="en-US" sz="2400" i="1" dirty="0" smtClean="0">
                <a:solidFill>
                  <a:schemeClr val="tx2"/>
                </a:solidFill>
              </a:rPr>
              <a:t>and why </a:t>
            </a:r>
            <a:r>
              <a:rPr lang="en-US" sz="2400" i="1" dirty="0">
                <a:solidFill>
                  <a:schemeClr val="tx2"/>
                </a:solidFill>
              </a:rPr>
              <a:t>it is just </a:t>
            </a:r>
            <a:r>
              <a:rPr lang="en-US" sz="2400" i="1" dirty="0" smtClean="0">
                <a:solidFill>
                  <a:schemeClr val="tx2"/>
                </a:solidFill>
              </a:rPr>
              <a:t>those structures</a:t>
            </a:r>
            <a:r>
              <a:rPr lang="en-US" sz="2400" i="1" dirty="0">
                <a:solidFill>
                  <a:schemeClr val="tx2"/>
                </a:solidFill>
              </a:rPr>
              <a:t>, and not others, that are </a:t>
            </a:r>
            <a:r>
              <a:rPr lang="en-US" sz="2400" i="1" dirty="0" smtClean="0">
                <a:solidFill>
                  <a:schemeClr val="tx2"/>
                </a:solidFill>
              </a:rPr>
              <a:t>possible</a:t>
            </a:r>
            <a:r>
              <a:rPr lang="en-US" sz="1600" dirty="0" smtClean="0">
                <a:solidFill>
                  <a:schemeClr val="tx2"/>
                </a:solidFill>
              </a:rPr>
              <a:t>	   </a:t>
            </a:r>
            <a:endParaRPr lang="en-US" sz="1600" dirty="0">
              <a:solidFill>
                <a:schemeClr val="tx2"/>
              </a:solidFill>
            </a:endParaRPr>
          </a:p>
        </p:txBody>
      </p:sp>
      <p:sp>
        <p:nvSpPr>
          <p:cNvPr id="2" name="Rectangle 1"/>
          <p:cNvSpPr/>
          <p:nvPr/>
        </p:nvSpPr>
        <p:spPr>
          <a:xfrm>
            <a:off x="4464864" y="6134886"/>
            <a:ext cx="2823657" cy="369332"/>
          </a:xfrm>
          <a:prstGeom prst="rect">
            <a:avLst/>
          </a:prstGeom>
        </p:spPr>
        <p:txBody>
          <a:bodyPr wrap="none">
            <a:spAutoFit/>
          </a:bodyPr>
          <a:lstStyle/>
          <a:p>
            <a:pPr algn="r"/>
            <a:r>
              <a:rPr lang="en-US" dirty="0"/>
              <a:t>(</a:t>
            </a:r>
            <a:r>
              <a:rPr lang="en-US" dirty="0" err="1"/>
              <a:t>Hjelmslev</a:t>
            </a:r>
            <a:r>
              <a:rPr lang="en-US" dirty="0"/>
              <a:t> 1970 [1963]: 96) </a:t>
            </a:r>
          </a:p>
        </p:txBody>
      </p:sp>
    </p:spTree>
    <p:extLst>
      <p:ext uri="{BB962C8B-B14F-4D97-AF65-F5344CB8AC3E}">
        <p14:creationId xmlns:p14="http://schemas.microsoft.com/office/powerpoint/2010/main" val="1377277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75000"/>
          </a:blip>
          <a:stretch>
            <a:fillRect/>
          </a:stretch>
        </p:blipFill>
        <p:spPr>
          <a:xfrm flipH="1">
            <a:off x="4851166" y="169914"/>
            <a:ext cx="1317764" cy="1657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ular Callout 3"/>
          <p:cNvSpPr/>
          <p:nvPr/>
        </p:nvSpPr>
        <p:spPr>
          <a:xfrm>
            <a:off x="781479" y="1439332"/>
            <a:ext cx="7438004" cy="3970867"/>
          </a:xfrm>
          <a:prstGeom prst="wedgeRoundRectCallout">
            <a:avLst>
              <a:gd name="adj1" fmla="val -5750"/>
              <a:gd name="adj2" fmla="val -55969"/>
              <a:gd name="adj3" fmla="val 16667"/>
            </a:avLst>
          </a:prstGeom>
          <a:solidFill>
            <a:schemeClr val="accent5">
              <a:lumMod val="20000"/>
              <a:lumOff val="80000"/>
            </a:schemeClr>
          </a:solidFill>
          <a:ln w="41275">
            <a:solidFill>
              <a:srgbClr val="381508"/>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2"/>
                </a:solidFill>
              </a:rPr>
              <a:t>Important to remember!</a:t>
            </a:r>
          </a:p>
          <a:p>
            <a:pPr algn="ctr"/>
            <a:endParaRPr lang="en-US" sz="2800" dirty="0" smtClean="0">
              <a:solidFill>
                <a:schemeClr val="tx2"/>
              </a:solidFill>
            </a:endParaRPr>
          </a:p>
          <a:p>
            <a:pPr algn="ctr"/>
            <a:r>
              <a:rPr lang="en-US" sz="2800" dirty="0" smtClean="0">
                <a:solidFill>
                  <a:schemeClr val="tx2"/>
                </a:solidFill>
              </a:rPr>
              <a:t>All languages </a:t>
            </a:r>
            <a:r>
              <a:rPr lang="en-US" sz="2800" b="1" i="1" u="sng" dirty="0" smtClean="0">
                <a:solidFill>
                  <a:schemeClr val="tx2"/>
                </a:solidFill>
              </a:rPr>
              <a:t>can</a:t>
            </a:r>
            <a:r>
              <a:rPr lang="en-US" sz="2800" dirty="0" smtClean="0">
                <a:solidFill>
                  <a:schemeClr val="tx2"/>
                </a:solidFill>
              </a:rPr>
              <a:t> express all concepts</a:t>
            </a:r>
          </a:p>
          <a:p>
            <a:pPr algn="ctr"/>
            <a:endParaRPr lang="en-US" sz="2800" i="1" dirty="0" smtClean="0">
              <a:solidFill>
                <a:schemeClr val="tx2"/>
              </a:solidFill>
            </a:endParaRPr>
          </a:p>
          <a:p>
            <a:pPr algn="ctr"/>
            <a:r>
              <a:rPr lang="en-US" sz="2800" i="1" dirty="0" smtClean="0">
                <a:solidFill>
                  <a:schemeClr val="tx2"/>
                </a:solidFill>
              </a:rPr>
              <a:t>grammar </a:t>
            </a:r>
            <a:r>
              <a:rPr lang="en-US" sz="2800" dirty="0">
                <a:solidFill>
                  <a:schemeClr val="tx2"/>
                </a:solidFill>
              </a:rPr>
              <a:t>[...] </a:t>
            </a:r>
            <a:r>
              <a:rPr lang="en-US" sz="2800" i="1" dirty="0">
                <a:solidFill>
                  <a:schemeClr val="tx2"/>
                </a:solidFill>
              </a:rPr>
              <a:t>determines those aspects </a:t>
            </a:r>
            <a:r>
              <a:rPr lang="en-US" sz="2800" i="1" dirty="0" smtClean="0">
                <a:solidFill>
                  <a:schemeClr val="tx2"/>
                </a:solidFill>
              </a:rPr>
              <a:t>of </a:t>
            </a:r>
            <a:r>
              <a:rPr lang="en-US" sz="2800" i="1" dirty="0">
                <a:solidFill>
                  <a:schemeClr val="tx2"/>
                </a:solidFill>
              </a:rPr>
              <a:t>each experience that </a:t>
            </a:r>
            <a:r>
              <a:rPr lang="en-US" sz="2800" b="1" i="1" u="sng" dirty="0">
                <a:solidFill>
                  <a:schemeClr val="tx2"/>
                </a:solidFill>
              </a:rPr>
              <a:t>must</a:t>
            </a:r>
            <a:r>
              <a:rPr lang="en-US" sz="2800" b="1" i="1" dirty="0">
                <a:solidFill>
                  <a:schemeClr val="tx2"/>
                </a:solidFill>
              </a:rPr>
              <a:t> </a:t>
            </a:r>
            <a:r>
              <a:rPr lang="en-US" sz="2800" i="1" dirty="0">
                <a:solidFill>
                  <a:schemeClr val="tx2"/>
                </a:solidFill>
              </a:rPr>
              <a:t>be expressed </a:t>
            </a:r>
            <a:endParaRPr lang="en-US" sz="2800" i="1" dirty="0" smtClean="0">
              <a:solidFill>
                <a:schemeClr val="tx2"/>
              </a:solidFill>
            </a:endParaRPr>
          </a:p>
          <a:p>
            <a:pPr algn="r"/>
            <a:r>
              <a:rPr lang="en-US" sz="2000" dirty="0" smtClean="0">
                <a:solidFill>
                  <a:schemeClr val="tx2"/>
                </a:solidFill>
              </a:rPr>
              <a:t>(</a:t>
            </a:r>
            <a:r>
              <a:rPr lang="en-US" sz="2000" dirty="0">
                <a:solidFill>
                  <a:schemeClr val="tx2"/>
                </a:solidFill>
              </a:rPr>
              <a:t>Boas 1938:132) </a:t>
            </a:r>
          </a:p>
        </p:txBody>
      </p:sp>
    </p:spTree>
    <p:extLst>
      <p:ext uri="{BB962C8B-B14F-4D97-AF65-F5344CB8AC3E}">
        <p14:creationId xmlns:p14="http://schemas.microsoft.com/office/powerpoint/2010/main" val="33763057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nodeType="withEffect">
                                  <p:stCondLst>
                                    <p:cond delay="100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12" dur="500"/>
                                        <p:tgtEl>
                                          <p:spTgt spid="4">
                                            <p:txEl>
                                              <p:pRg st="2" end="2"/>
                                            </p:txEl>
                                          </p:spTgt>
                                        </p:tgtEl>
                                      </p:cBhvr>
                                    </p:animEffect>
                                  </p:childTnLst>
                                </p:cTn>
                              </p:par>
                              <p:par>
                                <p:cTn id="13" presetID="12" presetClass="entr" presetSubtype="4" fill="hold" nodeType="withEffect">
                                  <p:stCondLst>
                                    <p:cond delay="100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2" dur="500"/>
                                        <p:tgtEl>
                                          <p:spTgt spid="4">
                                            <p:txEl>
                                              <p:pRg st="4" end="4"/>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5" end="5"/>
                                            </p:txEl>
                                          </p:spTgt>
                                        </p:tgtEl>
                                      </p:cBhvr>
                                    </p:animEffect>
                                  </p:childTnLst>
                                </p:cTn>
                              </p:par>
                            </p:childTnLst>
                          </p:cTn>
                        </p:par>
                        <p:par>
                          <p:cTn id="27" fill="hold">
                            <p:stCondLst>
                              <p:cond delay="500"/>
                            </p:stCondLst>
                            <p:childTnLst>
                              <p:par>
                                <p:cTn id="28" presetID="12" presetClass="entr" presetSubtype="4"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p:tgtEl>
                                          <p:spTgt spid="8"/>
                                        </p:tgtEl>
                                        <p:attrNameLst>
                                          <p:attrName>ppt_y</p:attrName>
                                        </p:attrNameLst>
                                      </p:cBhvr>
                                      <p:tavLst>
                                        <p:tav tm="0">
                                          <p:val>
                                            <p:strVal val="#ppt_y+#ppt_h*1.125000"/>
                                          </p:val>
                                        </p:tav>
                                        <p:tav tm="100000">
                                          <p:val>
                                            <p:strVal val="#ppt_y"/>
                                          </p:val>
                                        </p:tav>
                                      </p:tavLst>
                                    </p:anim>
                                    <p:animEffect transition="in" filter="wipe(up)">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xit" presetSubtype="4" fill="hold" nodeType="clickEffect">
                                  <p:stCondLst>
                                    <p:cond delay="0"/>
                                  </p:stCondLst>
                                  <p:childTnLst>
                                    <p:anim calcmode="lin" valueType="num">
                                      <p:cBhvr additive="base">
                                        <p:cTn id="35" dur="500"/>
                                        <p:tgtEl>
                                          <p:spTgt spid="8"/>
                                        </p:tgtEl>
                                        <p:attrNameLst>
                                          <p:attrName>ppt_y</p:attrName>
                                        </p:attrNameLst>
                                      </p:cBhvr>
                                      <p:tavLst>
                                        <p:tav tm="0">
                                          <p:val>
                                            <p:strVal val="#ppt_y"/>
                                          </p:val>
                                        </p:tav>
                                        <p:tav tm="100000">
                                          <p:val>
                                            <p:strVal val="#ppt_y+#ppt_h*1.125000"/>
                                          </p:val>
                                        </p:tav>
                                      </p:tavLst>
                                    </p:anim>
                                    <p:animEffect transition="out" filter="wipe(dow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2" presetClass="exit" presetSubtype="4" fill="hold" grpId="1" nodeType="withEffect">
                                  <p:stCondLst>
                                    <p:cond delay="0"/>
                                  </p:stCondLst>
                                  <p:childTnLst>
                                    <p:anim calcmode="lin" valueType="num">
                                      <p:cBhvr additive="base">
                                        <p:cTn id="39" dur="500"/>
                                        <p:tgtEl>
                                          <p:spTgt spid="4"/>
                                        </p:tgtEl>
                                        <p:attrNameLst>
                                          <p:attrName>ppt_y</p:attrName>
                                        </p:attrNameLst>
                                      </p:cBhvr>
                                      <p:tavLst>
                                        <p:tav tm="0">
                                          <p:val>
                                            <p:strVal val="#ppt_y"/>
                                          </p:val>
                                        </p:tav>
                                        <p:tav tm="100000">
                                          <p:val>
                                            <p:strVal val="#ppt_y+#ppt_h*1.125000"/>
                                          </p:val>
                                        </p:tav>
                                      </p:tavLst>
                                    </p:anim>
                                    <p:animEffect transition="out" filter="wipe(down)">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par>
                                <p:cTn id="42" presetID="12" presetClass="exit" presetSubtype="4" fill="hold" nodeType="withEffect">
                                  <p:stCondLst>
                                    <p:cond delay="0"/>
                                  </p:stCondLst>
                                  <p:childTnLst>
                                    <p:anim calcmode="lin" valueType="num">
                                      <p:cBhvr additive="base">
                                        <p:cTn id="43" dur="500"/>
                                        <p:tgtEl>
                                          <p:spTgt spid="4">
                                            <p:txEl>
                                              <p:pRg st="2" end="2"/>
                                            </p:txEl>
                                          </p:spTgt>
                                        </p:tgtEl>
                                        <p:attrNameLst>
                                          <p:attrName>ppt_y</p:attrName>
                                        </p:attrNameLst>
                                      </p:cBhvr>
                                      <p:tavLst>
                                        <p:tav tm="0">
                                          <p:val>
                                            <p:strVal val="#ppt_y"/>
                                          </p:val>
                                        </p:tav>
                                        <p:tav tm="100000">
                                          <p:val>
                                            <p:strVal val="#ppt_y+#ppt_h*1.125000"/>
                                          </p:val>
                                        </p:tav>
                                      </p:tavLst>
                                    </p:anim>
                                    <p:animEffect transition="out" filter="wipe(down)">
                                      <p:cBhvr>
                                        <p:cTn id="44" dur="500"/>
                                        <p:tgtEl>
                                          <p:spTgt spid="4">
                                            <p:txEl>
                                              <p:pRg st="2" end="2"/>
                                            </p:txEl>
                                          </p:spTgt>
                                        </p:tgtEl>
                                      </p:cBhvr>
                                    </p:animEffect>
                                    <p:set>
                                      <p:cBhvr>
                                        <p:cTn id="45" dur="1" fill="hold">
                                          <p:stCondLst>
                                            <p:cond delay="499"/>
                                          </p:stCondLst>
                                        </p:cTn>
                                        <p:tgtEl>
                                          <p:spTgt spid="4">
                                            <p:txEl>
                                              <p:pRg st="2" end="2"/>
                                            </p:txEl>
                                          </p:spTgt>
                                        </p:tgtEl>
                                        <p:attrNameLst>
                                          <p:attrName>style.visibility</p:attrName>
                                        </p:attrNameLst>
                                      </p:cBhvr>
                                      <p:to>
                                        <p:strVal val="hidden"/>
                                      </p:to>
                                    </p:set>
                                  </p:childTnLst>
                                </p:cTn>
                              </p:par>
                              <p:par>
                                <p:cTn id="46" presetID="12" presetClass="exit" presetSubtype="4" fill="hold" nodeType="withEffect">
                                  <p:stCondLst>
                                    <p:cond delay="0"/>
                                  </p:stCondLst>
                                  <p:childTnLst>
                                    <p:anim calcmode="lin" valueType="num">
                                      <p:cBhvr additive="base">
                                        <p:cTn id="47" dur="500"/>
                                        <p:tgtEl>
                                          <p:spTgt spid="4">
                                            <p:txEl>
                                              <p:pRg st="0" end="0"/>
                                            </p:txEl>
                                          </p:spTgt>
                                        </p:tgtEl>
                                        <p:attrNameLst>
                                          <p:attrName>ppt_y</p:attrName>
                                        </p:attrNameLst>
                                      </p:cBhvr>
                                      <p:tavLst>
                                        <p:tav tm="0">
                                          <p:val>
                                            <p:strVal val="#ppt_y"/>
                                          </p:val>
                                        </p:tav>
                                        <p:tav tm="100000">
                                          <p:val>
                                            <p:strVal val="#ppt_y+#ppt_h*1.125000"/>
                                          </p:val>
                                        </p:tav>
                                      </p:tavLst>
                                    </p:anim>
                                    <p:animEffect transition="out" filter="wipe(down)">
                                      <p:cBhvr>
                                        <p:cTn id="48" dur="500"/>
                                        <p:tgtEl>
                                          <p:spTgt spid="4">
                                            <p:txEl>
                                              <p:pRg st="0" end="0"/>
                                            </p:txEl>
                                          </p:spTgt>
                                        </p:tgtEl>
                                      </p:cBhvr>
                                    </p:animEffect>
                                    <p:set>
                                      <p:cBhvr>
                                        <p:cTn id="49" dur="1" fill="hold">
                                          <p:stCondLst>
                                            <p:cond delay="499"/>
                                          </p:stCondLst>
                                        </p:cTn>
                                        <p:tgtEl>
                                          <p:spTgt spid="4">
                                            <p:txEl>
                                              <p:pRg st="0" end="0"/>
                                            </p:txEl>
                                          </p:spTgt>
                                        </p:tgtEl>
                                        <p:attrNameLst>
                                          <p:attrName>style.visibility</p:attrName>
                                        </p:attrNameLst>
                                      </p:cBhvr>
                                      <p:to>
                                        <p:strVal val="hidden"/>
                                      </p:to>
                                    </p:set>
                                  </p:childTnLst>
                                </p:cTn>
                              </p:par>
                              <p:par>
                                <p:cTn id="50" presetID="12" presetClass="exit" presetSubtype="4" fill="hold" nodeType="withEffect">
                                  <p:stCondLst>
                                    <p:cond delay="0"/>
                                  </p:stCondLst>
                                  <p:childTnLst>
                                    <p:anim calcmode="lin" valueType="num">
                                      <p:cBhvr additive="base">
                                        <p:cTn id="51" dur="500"/>
                                        <p:tgtEl>
                                          <p:spTgt spid="4">
                                            <p:txEl>
                                              <p:pRg st="4" end="4"/>
                                            </p:txEl>
                                          </p:spTgt>
                                        </p:tgtEl>
                                        <p:attrNameLst>
                                          <p:attrName>ppt_y</p:attrName>
                                        </p:attrNameLst>
                                      </p:cBhvr>
                                      <p:tavLst>
                                        <p:tav tm="0">
                                          <p:val>
                                            <p:strVal val="#ppt_y"/>
                                          </p:val>
                                        </p:tav>
                                        <p:tav tm="100000">
                                          <p:val>
                                            <p:strVal val="#ppt_y+#ppt_h*1.125000"/>
                                          </p:val>
                                        </p:tav>
                                      </p:tavLst>
                                    </p:anim>
                                    <p:animEffect transition="out" filter="wipe(down)">
                                      <p:cBhvr>
                                        <p:cTn id="52" dur="500"/>
                                        <p:tgtEl>
                                          <p:spTgt spid="4">
                                            <p:txEl>
                                              <p:pRg st="4" end="4"/>
                                            </p:txEl>
                                          </p:spTgt>
                                        </p:tgtEl>
                                      </p:cBhvr>
                                    </p:animEffect>
                                    <p:set>
                                      <p:cBhvr>
                                        <p:cTn id="53" dur="1" fill="hold">
                                          <p:stCondLst>
                                            <p:cond delay="499"/>
                                          </p:stCondLst>
                                        </p:cTn>
                                        <p:tgtEl>
                                          <p:spTgt spid="4">
                                            <p:txEl>
                                              <p:pRg st="4" end="4"/>
                                            </p:txEl>
                                          </p:spTgt>
                                        </p:tgtEl>
                                        <p:attrNameLst>
                                          <p:attrName>style.visibility</p:attrName>
                                        </p:attrNameLst>
                                      </p:cBhvr>
                                      <p:to>
                                        <p:strVal val="hidden"/>
                                      </p:to>
                                    </p:set>
                                  </p:childTnLst>
                                </p:cTn>
                              </p:par>
                              <p:par>
                                <p:cTn id="54" presetID="12" presetClass="exit" presetSubtype="4" fill="hold" nodeType="withEffect">
                                  <p:stCondLst>
                                    <p:cond delay="0"/>
                                  </p:stCondLst>
                                  <p:childTnLst>
                                    <p:anim calcmode="lin" valueType="num">
                                      <p:cBhvr additive="base">
                                        <p:cTn id="55" dur="500"/>
                                        <p:tgtEl>
                                          <p:spTgt spid="4">
                                            <p:txEl>
                                              <p:pRg st="5" end="5"/>
                                            </p:txEl>
                                          </p:spTgt>
                                        </p:tgtEl>
                                        <p:attrNameLst>
                                          <p:attrName>ppt_y</p:attrName>
                                        </p:attrNameLst>
                                      </p:cBhvr>
                                      <p:tavLst>
                                        <p:tav tm="0">
                                          <p:val>
                                            <p:strVal val="#ppt_y"/>
                                          </p:val>
                                        </p:tav>
                                        <p:tav tm="100000">
                                          <p:val>
                                            <p:strVal val="#ppt_y+#ppt_h*1.125000"/>
                                          </p:val>
                                        </p:tav>
                                      </p:tavLst>
                                    </p:anim>
                                    <p:animEffect transition="out" filter="wipe(down)">
                                      <p:cBhvr>
                                        <p:cTn id="56" dur="500"/>
                                        <p:tgtEl>
                                          <p:spTgt spid="4">
                                            <p:txEl>
                                              <p:pRg st="5" end="5"/>
                                            </p:txEl>
                                          </p:spTgt>
                                        </p:tgtEl>
                                      </p:cBhvr>
                                    </p:animEffect>
                                    <p:set>
                                      <p:cBhvr>
                                        <p:cTn id="57" dur="1" fill="hold">
                                          <p:stCondLst>
                                            <p:cond delay="499"/>
                                          </p:stCondLst>
                                        </p:cTn>
                                        <p:tgtEl>
                                          <p:spTgt spid="4">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lstStyle/>
          <a:p>
            <a:r>
              <a:rPr lang="en-US" i="1" dirty="0" smtClean="0"/>
              <a:t>Other “truths”</a:t>
            </a:r>
            <a:endParaRPr lang="en-US" i="1" dirty="0"/>
          </a:p>
        </p:txBody>
      </p:sp>
      <p:sp>
        <p:nvSpPr>
          <p:cNvPr id="5" name="Rounded Rectangular Callout 4"/>
          <p:cNvSpPr/>
          <p:nvPr/>
        </p:nvSpPr>
        <p:spPr>
          <a:xfrm>
            <a:off x="-4256189" y="7124596"/>
            <a:ext cx="5416121" cy="1650999"/>
          </a:xfrm>
          <a:prstGeom prst="wedgeRoundRectCallout">
            <a:avLst>
              <a:gd name="adj1" fmla="val -34357"/>
              <a:gd name="adj2" fmla="val 73262"/>
              <a:gd name="adj3" fmla="val 16667"/>
            </a:avLst>
          </a:prstGeom>
          <a:solidFill>
            <a:schemeClr val="accent5">
              <a:lumMod val="20000"/>
              <a:lumOff val="80000"/>
            </a:schemeClr>
          </a:solidFill>
          <a:ln w="41275">
            <a:solidFill>
              <a:srgbClr val="381508"/>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i="1" dirty="0" smtClean="0">
                <a:solidFill>
                  <a:schemeClr val="tx2"/>
                </a:solidFill>
              </a:rPr>
              <a:t>Every change in form reflects a change in function (meaning) – however small.</a:t>
            </a:r>
            <a:endParaRPr lang="en-US" sz="2000" i="1" dirty="0">
              <a:solidFill>
                <a:schemeClr val="tx2"/>
              </a:solidFill>
            </a:endParaRPr>
          </a:p>
        </p:txBody>
      </p:sp>
      <p:sp>
        <p:nvSpPr>
          <p:cNvPr id="6" name="Rounded Rectangular Callout 5"/>
          <p:cNvSpPr/>
          <p:nvPr/>
        </p:nvSpPr>
        <p:spPr>
          <a:xfrm>
            <a:off x="-2867654" y="7454796"/>
            <a:ext cx="3649133" cy="1346199"/>
          </a:xfrm>
          <a:prstGeom prst="wedgeRoundRectCallout">
            <a:avLst>
              <a:gd name="adj1" fmla="val -34629"/>
              <a:gd name="adj2" fmla="val 66556"/>
              <a:gd name="adj3" fmla="val 16667"/>
            </a:avLst>
          </a:prstGeom>
          <a:solidFill>
            <a:schemeClr val="accent5">
              <a:lumMod val="20000"/>
              <a:lumOff val="80000"/>
            </a:schemeClr>
          </a:solidFill>
          <a:ln w="41275">
            <a:solidFill>
              <a:srgbClr val="381508"/>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i="1" dirty="0" smtClean="0">
                <a:solidFill>
                  <a:schemeClr val="tx2"/>
                </a:solidFill>
              </a:rPr>
              <a:t>There is no perfect synonymy </a:t>
            </a:r>
            <a:endParaRPr lang="en-US" sz="2000" i="1" dirty="0">
              <a:solidFill>
                <a:schemeClr val="tx2"/>
              </a:solidFill>
            </a:endParaRPr>
          </a:p>
        </p:txBody>
      </p:sp>
      <p:sp>
        <p:nvSpPr>
          <p:cNvPr id="7" name="Rounded Rectangular Callout 6"/>
          <p:cNvSpPr/>
          <p:nvPr/>
        </p:nvSpPr>
        <p:spPr>
          <a:xfrm>
            <a:off x="-3674534" y="7149996"/>
            <a:ext cx="4131734" cy="2355847"/>
          </a:xfrm>
          <a:prstGeom prst="wedgeRoundRectCallout">
            <a:avLst>
              <a:gd name="adj1" fmla="val -43642"/>
              <a:gd name="adj2" fmla="val 64939"/>
              <a:gd name="adj3" fmla="val 16667"/>
            </a:avLst>
          </a:prstGeom>
          <a:solidFill>
            <a:schemeClr val="accent5">
              <a:lumMod val="20000"/>
              <a:lumOff val="80000"/>
            </a:schemeClr>
          </a:solidFill>
          <a:ln w="41275">
            <a:solidFill>
              <a:srgbClr val="381508"/>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i="1" dirty="0" smtClean="0">
                <a:solidFill>
                  <a:schemeClr val="tx2"/>
                </a:solidFill>
              </a:rPr>
              <a:t>Perfect understanding between individuals can never be accomplished</a:t>
            </a:r>
            <a:endParaRPr lang="en-US" sz="2000" i="1" dirty="0">
              <a:solidFill>
                <a:schemeClr val="tx2"/>
              </a:solidFill>
            </a:endParaRPr>
          </a:p>
        </p:txBody>
      </p:sp>
      <p:sp>
        <p:nvSpPr>
          <p:cNvPr id="8" name="Rounded Rectangular Callout 7"/>
          <p:cNvSpPr/>
          <p:nvPr/>
        </p:nvSpPr>
        <p:spPr>
          <a:xfrm>
            <a:off x="146400" y="1193800"/>
            <a:ext cx="8870600" cy="5029200"/>
          </a:xfrm>
          <a:prstGeom prst="wedgeRoundRectCallout">
            <a:avLst>
              <a:gd name="adj1" fmla="val 6544"/>
              <a:gd name="adj2" fmla="val 56152"/>
              <a:gd name="adj3" fmla="val 16667"/>
            </a:avLst>
          </a:prstGeom>
          <a:solidFill>
            <a:schemeClr val="accent5">
              <a:lumMod val="20000"/>
              <a:lumOff val="80000"/>
            </a:schemeClr>
          </a:solidFill>
          <a:ln w="41275">
            <a:solidFill>
              <a:srgbClr val="381508"/>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tx2"/>
                </a:solidFill>
              </a:rPr>
              <a:t>However, for most researchers that in their research assume that the opposite is true </a:t>
            </a:r>
            <a:r>
              <a:rPr lang="en-US" sz="3600" dirty="0" smtClean="0">
                <a:solidFill>
                  <a:schemeClr val="tx2"/>
                </a:solidFill>
              </a:rPr>
              <a:t>these distinctions often don’t matter – i.e. they’re most often two small to be relevant. We think...</a:t>
            </a:r>
            <a:endParaRPr lang="en-US" sz="2800" dirty="0">
              <a:solidFill>
                <a:schemeClr val="tx2"/>
              </a:solidFill>
            </a:endParaRPr>
          </a:p>
        </p:txBody>
      </p:sp>
      <p:pic>
        <p:nvPicPr>
          <p:cNvPr id="4" name="Picture 3" descr="AA0274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73400" y="5067195"/>
            <a:ext cx="1284466" cy="1549493"/>
          </a:xfrm>
          <a:prstGeom prst="rect">
            <a:avLst/>
          </a:prstGeom>
        </p:spPr>
      </p:pic>
    </p:spTree>
    <p:extLst>
      <p:ext uri="{BB962C8B-B14F-4D97-AF65-F5344CB8AC3E}">
        <p14:creationId xmlns:p14="http://schemas.microsoft.com/office/powerpoint/2010/main" val="2914737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7.40741E-7 L 0.53316 -0.85208 " pathEditMode="relative" rAng="0" ptsTypes="AA">
                                      <p:cBhvr>
                                        <p:cTn id="6" dur="2000" fill="hold"/>
                                        <p:tgtEl>
                                          <p:spTgt spid="5"/>
                                        </p:tgtEl>
                                        <p:attrNameLst>
                                          <p:attrName>ppt_x</p:attrName>
                                          <p:attrName>ppt_y</p:attrName>
                                        </p:attrNameLst>
                                      </p:cBhvr>
                                      <p:rCtr x="26649" y="-4261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2.5E-6 4.81481E-6 L 0.44114 -0.56482 " pathEditMode="relative" rAng="0" ptsTypes="AA">
                                      <p:cBhvr>
                                        <p:cTn id="10" dur="2000" fill="hold"/>
                                        <p:tgtEl>
                                          <p:spTgt spid="6"/>
                                        </p:tgtEl>
                                        <p:attrNameLst>
                                          <p:attrName>ppt_x</p:attrName>
                                          <p:attrName>ppt_y</p:attrName>
                                        </p:attrNameLst>
                                      </p:cBhvr>
                                      <p:rCtr x="22049" y="-28241"/>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1.94444E-6 -1.85185E-6 L 0.91389 -0.48102 " pathEditMode="relative" rAng="0" ptsTypes="AA">
                                      <p:cBhvr>
                                        <p:cTn id="14" dur="2000" fill="hold"/>
                                        <p:tgtEl>
                                          <p:spTgt spid="7"/>
                                        </p:tgtEl>
                                        <p:attrNameLst>
                                          <p:attrName>ppt_x</p:attrName>
                                          <p:attrName>ppt_y</p:attrName>
                                        </p:attrNameLst>
                                      </p:cBhvr>
                                      <p:rCtr x="45694" y="-24051"/>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p:cTn id="2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29951</TotalTime>
  <Words>3237</Words>
  <Application>Microsoft Macintosh PowerPoint</Application>
  <PresentationFormat>On-screen Show (4:3)</PresentationFormat>
  <Paragraphs>736</Paragraphs>
  <Slides>48</Slides>
  <Notes>21</Notes>
  <HiddenSlides>0</HiddenSlides>
  <MMClips>1</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THE BIG  PERSPECTIVE</vt:lpstr>
      <vt:lpstr>Who am I?</vt:lpstr>
      <vt:lpstr>PowerPoint Presentation</vt:lpstr>
      <vt:lpstr>What is linguistics?</vt:lpstr>
      <vt:lpstr>What is language typology?</vt:lpstr>
      <vt:lpstr>What is linguistic typology?</vt:lpstr>
      <vt:lpstr>PowerPoint Presentation</vt:lpstr>
      <vt:lpstr>PowerPoint Presentation</vt:lpstr>
      <vt:lpstr>Other “truths”</vt:lpstr>
      <vt:lpstr> World Atlas of Language Structures (WALS)  Chapter 129: Hand &amp; Arm by Cecil H. Brown 2011</vt:lpstr>
      <vt:lpstr>What is a language? </vt:lpstr>
      <vt:lpstr>What is a language? cont.</vt:lpstr>
      <vt:lpstr>PowerPoint Presentation</vt:lpstr>
      <vt:lpstr>PowerPoint Presentation</vt:lpstr>
      <vt:lpstr>Handy terms to deal with some  of these problems</vt:lpstr>
      <vt:lpstr>Hur många talare?</vt:lpstr>
      <vt:lpstr>Useful sites</vt:lpstr>
      <vt:lpstr>PowerPoint Presentation</vt:lpstr>
      <vt:lpstr>Databases of structural features</vt:lpstr>
      <vt:lpstr>Sampling</vt:lpstr>
      <vt:lpstr>Language families</vt:lpstr>
      <vt:lpstr>Language families cont.</vt:lpstr>
      <vt:lpstr>More on language families</vt:lpstr>
      <vt:lpstr>How many isolates?</vt:lpstr>
      <vt:lpstr>Sampling cont: geography</vt:lpstr>
      <vt:lpstr>Participating countries in IOL 2014</vt:lpstr>
      <vt:lpstr>Universals</vt:lpstr>
      <vt:lpstr>Exemple of universals</vt:lpstr>
      <vt:lpstr>Chapter 83: Order of Verb and Object av Matthew Dryer (2011)</vt:lpstr>
      <vt:lpstr>How many do we know  anything about?</vt:lpstr>
      <vt:lpstr>Language death</vt:lpstr>
      <vt:lpstr>How many are dying?</vt:lpstr>
      <vt:lpstr>Why is language typology interesting?</vt:lpstr>
      <vt:lpstr>PowerPoint Presentation</vt:lpstr>
      <vt:lpstr>Answers to the quiz! (Ethnologue 2014)</vt:lpstr>
      <vt:lpstr>In summary</vt:lpstr>
      <vt:lpstr>Hedvig Skirgård Unga Forskare Stockholm hedvig@lingolympiad.org</vt:lpstr>
      <vt:lpstr>Referenser 1</vt:lpstr>
      <vt:lpstr>Referenser 2</vt:lpstr>
      <vt:lpstr>PowerPoint Presentation</vt:lpstr>
      <vt:lpstr>PowerPoint Presentation</vt:lpstr>
      <vt:lpstr>PowerPoint Presentation</vt:lpstr>
      <vt:lpstr>Chapter 13: Tone Ian Maddieson 2011</vt:lpstr>
      <vt:lpstr> Kapitel 18: Absence of Common Consonants av Ian Maddieson 2011 (LÄNK)</vt:lpstr>
      <vt:lpstr>How many languages per country?</vt:lpstr>
      <vt:lpstr>How many has there ever been?</vt:lpstr>
      <vt:lpstr>1 language = 1 name?</vt:lpstr>
      <vt:lpstr>KOMBOWALS (LÄNK)</vt:lpstr>
    </vt:vector>
  </TitlesOfParts>
  <Company>Stockholm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BIG  PERSPECTIVE</dc:title>
  <dc:creator>Hedvig Skirgård</dc:creator>
  <cp:lastModifiedBy>Hedvig Skirgård</cp:lastModifiedBy>
  <cp:revision>408</cp:revision>
  <cp:lastPrinted>2012-07-31T16:10:31Z</cp:lastPrinted>
  <dcterms:created xsi:type="dcterms:W3CDTF">2012-07-19T09:31:26Z</dcterms:created>
  <dcterms:modified xsi:type="dcterms:W3CDTF">2014-07-25T03:46:37Z</dcterms:modified>
</cp:coreProperties>
</file>